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42" r:id="rId2"/>
    <p:sldMasterId id="2147484465" r:id="rId3"/>
    <p:sldMasterId id="2147484489" r:id="rId4"/>
    <p:sldMasterId id="2147484545" r:id="rId5"/>
    <p:sldMasterId id="2147484612" r:id="rId6"/>
  </p:sldMasterIdLst>
  <p:notesMasterIdLst>
    <p:notesMasterId r:id="rId22"/>
  </p:notesMasterIdLst>
  <p:sldIdLst>
    <p:sldId id="305" r:id="rId7"/>
    <p:sldId id="553" r:id="rId8"/>
    <p:sldId id="552" r:id="rId9"/>
    <p:sldId id="551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>
        <p:scale>
          <a:sx n="77" d="100"/>
          <a:sy n="77" d="100"/>
        </p:scale>
        <p:origin x="-136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52F71-0C43-4139-A5CD-8F71A1A789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CB4A7-58D0-469F-BF1C-A390032809C3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AF439-AC92-4F60-A836-71925C71D685}" type="slidenum">
              <a:rPr lang="hu-HU" smtClean="0">
                <a:solidFill>
                  <a:srgbClr val="000000"/>
                </a:solidFill>
              </a:rPr>
              <a:pPr/>
              <a:t>10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70FB4-E3D2-40A4-B163-CEF2E206C923}" type="slidenum">
              <a:rPr lang="hu-HU" smtClean="0">
                <a:solidFill>
                  <a:srgbClr val="000000"/>
                </a:solidFill>
              </a:rPr>
              <a:pPr/>
              <a:t>11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4B78D-C30E-4F8C-BC7E-F3841B6FDE20}" type="slidenum">
              <a:rPr lang="hu-HU" smtClean="0">
                <a:solidFill>
                  <a:srgbClr val="000000"/>
                </a:solidFill>
              </a:rPr>
              <a:pPr/>
              <a:t>12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4595B-55D0-44F3-B536-CAF025D8C64C}" type="slidenum">
              <a:rPr lang="hu-HU" smtClean="0">
                <a:solidFill>
                  <a:srgbClr val="000000"/>
                </a:solidFill>
              </a:rPr>
              <a:pPr/>
              <a:t>13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3962E-DE5E-4493-BE57-67C7C6D86174}" type="slidenum">
              <a:rPr lang="hu-HU" smtClean="0">
                <a:solidFill>
                  <a:srgbClr val="000000"/>
                </a:solidFill>
              </a:rPr>
              <a:pPr/>
              <a:t>14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162FD-C21D-415B-B274-D20D342218D9}" type="slidenum">
              <a:rPr lang="hu-HU" smtClean="0">
                <a:solidFill>
                  <a:srgbClr val="000000"/>
                </a:solidFill>
              </a:rPr>
              <a:pPr/>
              <a:t>15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51E3A-C58E-4A61-91E0-4CE363D66934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Effect of hybridization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6FE5E-F6D3-461E-8AE1-5E5A5EE9FE32}" type="slidenum">
              <a:rPr lang="hu-HU" smtClean="0">
                <a:solidFill>
                  <a:srgbClr val="000000"/>
                </a:solidFill>
              </a:rPr>
              <a:pPr/>
              <a:t>3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AA14B-2CD3-439E-8FB5-BEA84C0E9ACA}" type="slidenum">
              <a:rPr lang="hu-HU" smtClean="0">
                <a:solidFill>
                  <a:srgbClr val="000000"/>
                </a:solidFill>
              </a:rPr>
              <a:pPr/>
              <a:t>4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FD748-CC90-4F77-9C4F-C5E56D14AACA}" type="slidenum">
              <a:rPr lang="hu-HU" smtClean="0">
                <a:solidFill>
                  <a:srgbClr val="000000"/>
                </a:solidFill>
              </a:rPr>
              <a:pPr/>
              <a:t>5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6A765-28C7-4031-97B7-9E3BF50FC75A}" type="slidenum">
              <a:rPr lang="hu-HU" smtClean="0">
                <a:solidFill>
                  <a:srgbClr val="000000"/>
                </a:solidFill>
              </a:rPr>
              <a:pPr/>
              <a:t>6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20DDB-8E52-4C5B-838A-C79F542A6329}" type="slidenum">
              <a:rPr lang="hu-HU" smtClean="0">
                <a:solidFill>
                  <a:srgbClr val="000000"/>
                </a:solidFill>
              </a:rPr>
              <a:pPr/>
              <a:t>7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217FC-2062-41A7-AE71-28350A7C57B5}" type="slidenum">
              <a:rPr lang="hu-HU" smtClean="0">
                <a:solidFill>
                  <a:srgbClr val="000000"/>
                </a:solidFill>
              </a:rPr>
              <a:pPr/>
              <a:t>8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1987A-0C19-41DF-89B1-526BD9337752}" type="slidenum">
              <a:rPr lang="hu-HU" smtClean="0">
                <a:solidFill>
                  <a:srgbClr val="000000"/>
                </a:solidFill>
              </a:rPr>
              <a:pPr/>
              <a:t>9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8D9D-39F0-49E9-96B7-0370B9F5B7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0F61-66A5-4CF4-B55A-6FB4B3FDCC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4153-EF6C-4BA2-A2AE-9C07D39A2B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E806-8E01-4CDD-A0BB-DCC9F8872B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DFF9-3B50-4137-812B-653568AF96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FC57-F0B4-44D6-89C5-A607B79D6E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8D540-0DD4-45FD-8896-410DBBB71F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D0B4-CB0A-4F5E-AB14-C9B27090F3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7646-AAB3-4B00-ADF6-7256F6617B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D2F6-5114-45CF-B7A8-5FFF2F11DD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5F4E-F871-4564-9BCD-ADC4B9FD62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E17C-4D1B-4610-AF84-84597D5DEE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6059-6F35-49E2-9AD1-AB5F642722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05A6-1586-4E8A-A063-917DC4469F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DBC8-F2C4-4768-B158-8AFDE81ECB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F888-8601-43F1-9AB5-003221A2DB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BB7B-C9C0-4F6E-A271-012C168C07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F871-1A63-40E3-ADBF-D79DF69E38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E94C-2D71-44F2-932B-3B7221F5E9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4B3B-9089-4EF8-80F9-3D41CA8AA2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70BB-6099-4BE5-B4CF-61D66D4517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2930-A395-4409-BF67-64810A5ADE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C2C9-5DB0-405C-A010-C099BB9032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4893-B3BB-4D92-8E9E-609800899D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35B9-DE96-4D63-9C91-FB769870A5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FABC-16A0-4EDF-9CD4-E5EFAB4EE8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3331-8214-48DB-BE99-E3157BE2BA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A3A6C-4C01-4891-9690-EEA6BFEDD5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82F0-B9B4-4E76-BE23-1378656063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F55C-F4FB-4C37-829B-C870B55A39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AF27A-83E7-4B41-92E8-98EE399382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2515-4FE0-4054-8C77-5241D8BFE0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99F2-AC86-4879-AD3E-4B7CC1531C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8E82-C09C-4E85-9D10-8478163E59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C4E01-84DD-4357-898D-DCA8C1E942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1FDF0-7B27-459C-98A9-3E1A205441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0290-119F-4867-B0B5-0FB46AABE6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4DAC-55A5-4D48-B449-F3BB52A401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DCDF-E281-4136-B0B4-A2CA239039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A8EA-F4A3-4704-B18D-28AFE859CE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A66D-840A-4DA3-949A-D561998B91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DDF4-2228-449F-9DEF-FCD1320794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E679-A135-4F00-9BAF-D480655362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FEE9-97B7-47BB-9391-1AF5159359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678E-B321-4B61-AA36-1AE2CAC346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70AB-74CD-41E0-AAE1-E8520C20FA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6DFE-0B50-4262-91E6-CCEB162EB7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4120-39D0-4018-A99A-5648AA0F36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32C7-3AC4-4F8A-9941-98D8C77B5D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DF47-4F63-44D3-A31F-83031219C9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83CF7-ACCD-4F94-A14B-96C245C896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034228B-319E-4B83-8441-3A82639852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C567898-006E-4BC4-AEA7-E166C46790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45E52AAB-47BC-4DD7-A38D-EF82F7B7BA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97357179-8A55-4984-B409-74B2BE75C7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5730-634D-4A24-9FA0-4F8E2B442C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357AB30D-535C-4918-A53C-5365E64C4D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41924BE1-51ED-4558-AD34-DF068FC8BB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04ABB04E-69A4-4769-8F6E-3C587C63F5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3E160998-1A7C-4548-953A-C1FDF4A6E2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596F970D-26D0-43E7-A46D-F2E12C29B5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4F2D812C-F25F-4499-BBBE-1A53F456A5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5A82DC3C-7CDE-4B65-9D26-8E85DFCDEE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CBBF-E78C-4031-B8B8-4950308624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0899-84AC-4EBB-B14D-251AB8A11A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3CEA-D804-461A-8A85-DB3E2F2AE8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906A1E-9286-4A66-99BF-1837E52DC2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F316F0-5739-43E4-9DDA-316C56767D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637A43-16CF-43F8-9F83-ACDC45949B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50DF88-9D39-44FC-ADC5-FCD362CFB9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F88671-BD7B-4F6C-89DC-8E8D0AB883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4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1973A-20B2-4F13-854D-DA4DF9E67C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sz="4800" b="1" smtClean="0">
                <a:solidFill>
                  <a:srgbClr val="A50021"/>
                </a:solidFill>
              </a:rPr>
              <a:t/>
            </a:r>
            <a:br>
              <a:rPr lang="hu-HU" sz="4800" b="1" smtClean="0">
                <a:solidFill>
                  <a:srgbClr val="A50021"/>
                </a:solidFill>
              </a:rPr>
            </a:br>
            <a:r>
              <a:rPr lang="hu-HU" sz="4800" b="1" smtClean="0">
                <a:solidFill>
                  <a:srgbClr val="A50021"/>
                </a:solidFill>
              </a:rPr>
              <a:t>CARBON NANOSTRUCTURES</a:t>
            </a:r>
            <a:r>
              <a:rPr lang="hu-HU" sz="5400" b="1" smtClean="0">
                <a:solidFill>
                  <a:srgbClr val="A50021"/>
                </a:solidFill>
              </a:rPr>
              <a:t/>
            </a:r>
            <a:br>
              <a:rPr lang="hu-HU" sz="5400" b="1" smtClean="0">
                <a:solidFill>
                  <a:srgbClr val="A50021"/>
                </a:solidFill>
              </a:rPr>
            </a:br>
            <a:r>
              <a:rPr lang="hu-HU" sz="3200" b="1" smtClean="0">
                <a:solidFill>
                  <a:srgbClr val="A50021"/>
                </a:solidFill>
              </a:rPr>
              <a:t>(FULLERENES, CARBON NANOTUBES, GRAPHENE)</a:t>
            </a:r>
            <a:endParaRPr lang="hu-HU" sz="3200" smtClean="0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sz="2400" smtClean="0"/>
              <a:t>lecture for physics and chemistry students</a:t>
            </a:r>
          </a:p>
          <a:p>
            <a:r>
              <a:rPr lang="hu-HU" sz="2400" smtClean="0"/>
              <a:t>(2017. summer semester – 20. April)</a:t>
            </a:r>
          </a:p>
          <a:p>
            <a:endParaRPr lang="hu-HU" sz="2400" smtClean="0"/>
          </a:p>
          <a:p>
            <a:r>
              <a:rPr lang="hu-HU" sz="2400" b="1" smtClean="0"/>
              <a:t>Prof. Jenő Kürti</a:t>
            </a:r>
            <a:endParaRPr lang="hu-HU" sz="2400" smtClean="0"/>
          </a:p>
          <a:p>
            <a:r>
              <a:rPr lang="hu-HU" sz="2400" smtClean="0"/>
              <a:t>ELTE Department of Biological Physics</a:t>
            </a:r>
          </a:p>
          <a:p>
            <a:endParaRPr lang="hu-HU" sz="2400" smtClean="0"/>
          </a:p>
          <a:p>
            <a:r>
              <a:rPr lang="hu-HU" sz="1600" smtClean="0"/>
              <a:t>e-mail: kurti@virag.elte.hu		www: virag.elte.hu/kurti</a:t>
            </a:r>
            <a:endParaRPr 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doboz 1"/>
          <p:cNvSpPr txBox="1">
            <a:spLocks noChangeArrowheads="1"/>
          </p:cNvSpPr>
          <p:nvPr/>
        </p:nvSpPr>
        <p:spPr bwMode="auto">
          <a:xfrm>
            <a:off x="0" y="27813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>
                <a:solidFill>
                  <a:srgbClr val="000000"/>
                </a:solidFill>
              </a:rPr>
              <a:t>cyclic voltammogram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113"/>
            <a:ext cx="8135938" cy="68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875"/>
            <a:ext cx="7489825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482850" y="115888"/>
            <a:ext cx="144463" cy="144462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076825" y="2779713"/>
            <a:ext cx="144463" cy="144462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oba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-26988"/>
            <a:ext cx="6242050" cy="95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Scan 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152400"/>
            <a:ext cx="5943600" cy="878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67" name="Szövegdoboz 2"/>
          <p:cNvSpPr txBox="1">
            <a:spLocks noChangeArrowheads="1"/>
          </p:cNvSpPr>
          <p:nvPr/>
        </p:nvSpPr>
        <p:spPr bwMode="auto">
          <a:xfrm>
            <a:off x="6781800" y="563403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b="1">
                <a:solidFill>
                  <a:srgbClr val="3333CC"/>
                </a:solidFill>
                <a:latin typeface="Arial" charset="0"/>
                <a:cs typeface="Arial" charset="0"/>
              </a:rPr>
              <a:t>sp</a:t>
            </a:r>
            <a:r>
              <a:rPr lang="hu-HU" b="1" baseline="30000">
                <a:solidFill>
                  <a:srgbClr val="3333CC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95268" name="Szövegdoboz 3"/>
          <p:cNvSpPr txBox="1">
            <a:spLocks noChangeArrowheads="1"/>
          </p:cNvSpPr>
          <p:nvPr/>
        </p:nvSpPr>
        <p:spPr bwMode="auto">
          <a:xfrm>
            <a:off x="6781800" y="4876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b="1">
                <a:solidFill>
                  <a:srgbClr val="3333CC"/>
                </a:solidFill>
                <a:latin typeface="Arial" charset="0"/>
                <a:cs typeface="Arial" charset="0"/>
              </a:rPr>
              <a:t>sp</a:t>
            </a:r>
            <a:r>
              <a:rPr lang="hu-HU" b="1" baseline="30000">
                <a:solidFill>
                  <a:srgbClr val="3333CC"/>
                </a:solidFill>
                <a:latin typeface="Arial" charset="0"/>
                <a:cs typeface="Arial" charset="0"/>
              </a:rPr>
              <a:t>2.3</a:t>
            </a:r>
          </a:p>
        </p:txBody>
      </p:sp>
      <p:sp>
        <p:nvSpPr>
          <p:cNvPr id="395269" name="Szövegdoboz 4"/>
          <p:cNvSpPr txBox="1">
            <a:spLocks noChangeArrowheads="1"/>
          </p:cNvSpPr>
          <p:nvPr/>
        </p:nvSpPr>
        <p:spPr bwMode="auto">
          <a:xfrm>
            <a:off x="6781800" y="365283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b="1">
                <a:solidFill>
                  <a:srgbClr val="3333CC"/>
                </a:solidFill>
                <a:latin typeface="Arial" charset="0"/>
                <a:cs typeface="Arial" charset="0"/>
              </a:rPr>
              <a:t>sp</a:t>
            </a:r>
            <a:r>
              <a:rPr lang="hu-HU" b="1" baseline="30000">
                <a:solidFill>
                  <a:srgbClr val="3333CC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95270" name="Szövegdoboz 5"/>
          <p:cNvSpPr txBox="1">
            <a:spLocks noChangeArrowheads="1"/>
          </p:cNvSpPr>
          <p:nvPr/>
        </p:nvSpPr>
        <p:spPr bwMode="auto">
          <a:xfrm>
            <a:off x="6781800" y="2590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b="1">
                <a:solidFill>
                  <a:srgbClr val="3333CC"/>
                </a:solidFill>
                <a:latin typeface="Arial" charset="0"/>
                <a:cs typeface="Arial" charset="0"/>
              </a:rPr>
              <a:t>sp</a:t>
            </a:r>
            <a:r>
              <a:rPr lang="hu-HU" b="1" baseline="30000">
                <a:solidFill>
                  <a:srgbClr val="3333CC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95271" name="Szövegdoboz 7"/>
          <p:cNvSpPr txBox="1">
            <a:spLocks noChangeArrowheads="1"/>
          </p:cNvSpPr>
          <p:nvPr/>
        </p:nvSpPr>
        <p:spPr bwMode="auto">
          <a:xfrm>
            <a:off x="0" y="64770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1000">
                <a:solidFill>
                  <a:srgbClr val="000000"/>
                </a:solidFill>
                <a:latin typeface="Arial" charset="0"/>
                <a:cs typeface="Arial" charset="0"/>
              </a:rPr>
              <a:t>measured in Prof. Hans Kuzmany’s lab,</a:t>
            </a:r>
          </a:p>
          <a:p>
            <a:pPr eaLnBrk="1" hangingPunct="1"/>
            <a:r>
              <a:rPr lang="hu-HU" sz="1000">
                <a:solidFill>
                  <a:srgbClr val="000000"/>
                </a:solidFill>
                <a:latin typeface="Arial" charset="0"/>
                <a:cs typeface="Arial" charset="0"/>
              </a:rPr>
              <a:t>University of Vienna</a:t>
            </a:r>
          </a:p>
        </p:txBody>
      </p:sp>
      <p:pic>
        <p:nvPicPr>
          <p:cNvPr id="395272" name="Picture 7" descr="diamo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6032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73" name="Kép 26" descr="C60_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4724400"/>
            <a:ext cx="5794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74" name="Picture 5" descr="grap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3500438"/>
            <a:ext cx="7318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75" name="Kép 19" descr="szenlanc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5575" y="2708275"/>
            <a:ext cx="13684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zövegdoboz 13"/>
          <p:cNvSpPr txBox="1"/>
          <p:nvPr/>
        </p:nvSpPr>
        <p:spPr>
          <a:xfrm>
            <a:off x="4788024" y="5415607"/>
            <a:ext cx="338554" cy="60568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hu-HU" sz="1000" dirty="0">
                <a:solidFill>
                  <a:srgbClr val="808080"/>
                </a:solidFill>
              </a:rPr>
              <a:t>1332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004048" y="4407495"/>
            <a:ext cx="338554" cy="60568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hu-HU" sz="1000" dirty="0">
                <a:solidFill>
                  <a:srgbClr val="808080"/>
                </a:solidFill>
              </a:rPr>
              <a:t>1468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169550" y="3356992"/>
            <a:ext cx="338554" cy="60568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hu-HU" sz="1000" dirty="0">
                <a:solidFill>
                  <a:srgbClr val="808080"/>
                </a:solidFill>
              </a:rPr>
              <a:t>1580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652120" y="1383159"/>
            <a:ext cx="338554" cy="60568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hu-HU" sz="1000" dirty="0">
                <a:solidFill>
                  <a:srgbClr val="808080"/>
                </a:solidFill>
                <a:sym typeface="Symbol"/>
              </a:rPr>
              <a:t></a:t>
            </a:r>
            <a:r>
              <a:rPr lang="hu-HU" sz="1000" dirty="0">
                <a:solidFill>
                  <a:srgbClr val="808080"/>
                </a:solidFill>
              </a:rPr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can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-90488"/>
            <a:ext cx="7993062" cy="1086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Kép 2" descr="sajat_C60_Pinc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06863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Kép 3" descr="sajat_C60_RB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9338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5461001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8856663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08400" y="21336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3333CC"/>
                </a:solidFill>
              </a:rPr>
              <a:t>g = 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an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5843588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5843588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Scan 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0"/>
            <a:ext cx="34194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ba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2975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Scan 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513" y="-315913"/>
            <a:ext cx="5170487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7625"/>
            <a:ext cx="233997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can 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513" y="-315913"/>
            <a:ext cx="5170487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zövegdoboz 4"/>
          <p:cNvSpPr txBox="1">
            <a:spLocks noChangeArrowheads="1"/>
          </p:cNvSpPr>
          <p:nvPr/>
        </p:nvSpPr>
        <p:spPr bwMode="auto">
          <a:xfrm>
            <a:off x="250825" y="1984375"/>
            <a:ext cx="4249738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0070C0"/>
                </a:solidFill>
              </a:rPr>
              <a:t>T</a:t>
            </a:r>
            <a:r>
              <a:rPr lang="hu-HU" b="1" baseline="-25000">
                <a:solidFill>
                  <a:srgbClr val="0070C0"/>
                </a:solidFill>
              </a:rPr>
              <a:t>1g</a:t>
            </a:r>
            <a:r>
              <a:rPr lang="hu-HU" b="1">
                <a:solidFill>
                  <a:srgbClr val="0070C0"/>
                </a:solidFill>
              </a:rPr>
              <a:t> </a:t>
            </a:r>
            <a:r>
              <a:rPr lang="hu-HU" b="1">
                <a:solidFill>
                  <a:srgbClr val="0070C0"/>
                </a:solidFill>
                <a:sym typeface="Symbol" pitchFamily="18" charset="2"/>
              </a:rPr>
              <a:t> </a:t>
            </a:r>
            <a:r>
              <a:rPr lang="hu-HU" b="1">
                <a:solidFill>
                  <a:srgbClr val="0070C0"/>
                </a:solidFill>
              </a:rPr>
              <a:t>T</a:t>
            </a:r>
            <a:r>
              <a:rPr lang="hu-HU" b="1" baseline="-25000">
                <a:solidFill>
                  <a:srgbClr val="0070C0"/>
                </a:solidFill>
              </a:rPr>
              <a:t>1u</a:t>
            </a:r>
            <a:r>
              <a:rPr lang="hu-HU" b="1">
                <a:solidFill>
                  <a:srgbClr val="0070C0"/>
                </a:solidFill>
              </a:rPr>
              <a:t> = A</a:t>
            </a:r>
            <a:r>
              <a:rPr lang="hu-HU" b="1" baseline="-25000">
                <a:solidFill>
                  <a:srgbClr val="0070C0"/>
                </a:solidFill>
              </a:rPr>
              <a:t>u</a:t>
            </a:r>
            <a:r>
              <a:rPr lang="hu-HU" b="1">
                <a:solidFill>
                  <a:srgbClr val="0070C0"/>
                </a:solidFill>
              </a:rPr>
              <a:t> + T</a:t>
            </a:r>
            <a:r>
              <a:rPr lang="hu-HU" b="1" baseline="-25000">
                <a:solidFill>
                  <a:srgbClr val="0070C0"/>
                </a:solidFill>
              </a:rPr>
              <a:t>1u</a:t>
            </a:r>
            <a:r>
              <a:rPr lang="hu-HU" b="1">
                <a:solidFill>
                  <a:srgbClr val="0070C0"/>
                </a:solidFill>
              </a:rPr>
              <a:t> + H</a:t>
            </a:r>
            <a:r>
              <a:rPr lang="hu-HU" b="1" baseline="-25000">
                <a:solidFill>
                  <a:srgbClr val="0070C0"/>
                </a:solidFill>
              </a:rPr>
              <a:t>u</a:t>
            </a:r>
            <a:r>
              <a:rPr lang="hu-HU" b="1">
                <a:solidFill>
                  <a:srgbClr val="0070C0"/>
                </a:solidFill>
              </a:rPr>
              <a:t> </a:t>
            </a:r>
          </a:p>
          <a:p>
            <a:endParaRPr lang="hu-HU" b="1">
              <a:solidFill>
                <a:srgbClr val="0070C0"/>
              </a:solidFill>
            </a:endParaRPr>
          </a:p>
          <a:p>
            <a:r>
              <a:rPr lang="hu-HU" b="1">
                <a:solidFill>
                  <a:srgbClr val="0070C0"/>
                </a:solidFill>
              </a:rPr>
              <a:t>but for example</a:t>
            </a:r>
          </a:p>
          <a:p>
            <a:endParaRPr lang="hu-HU" b="1">
              <a:solidFill>
                <a:srgbClr val="0070C0"/>
              </a:solidFill>
            </a:endParaRPr>
          </a:p>
          <a:p>
            <a:r>
              <a:rPr lang="hu-HU" b="1">
                <a:solidFill>
                  <a:srgbClr val="0070C0"/>
                </a:solidFill>
              </a:rPr>
              <a:t>G</a:t>
            </a:r>
            <a:r>
              <a:rPr lang="hu-HU" b="1" baseline="-25000">
                <a:solidFill>
                  <a:srgbClr val="0070C0"/>
                </a:solidFill>
              </a:rPr>
              <a:t>g</a:t>
            </a:r>
            <a:r>
              <a:rPr lang="hu-HU" b="1">
                <a:solidFill>
                  <a:srgbClr val="0070C0"/>
                </a:solidFill>
              </a:rPr>
              <a:t> </a:t>
            </a:r>
            <a:r>
              <a:rPr lang="hu-HU" b="1">
                <a:solidFill>
                  <a:srgbClr val="0070C0"/>
                </a:solidFill>
                <a:sym typeface="Symbol" pitchFamily="18" charset="2"/>
              </a:rPr>
              <a:t> </a:t>
            </a:r>
            <a:r>
              <a:rPr lang="hu-HU" b="1">
                <a:solidFill>
                  <a:srgbClr val="0070C0"/>
                </a:solidFill>
              </a:rPr>
              <a:t>T</a:t>
            </a:r>
            <a:r>
              <a:rPr lang="hu-HU" b="1" baseline="-25000">
                <a:solidFill>
                  <a:srgbClr val="0070C0"/>
                </a:solidFill>
              </a:rPr>
              <a:t>1u</a:t>
            </a:r>
            <a:r>
              <a:rPr lang="hu-HU" b="1">
                <a:solidFill>
                  <a:srgbClr val="0070C0"/>
                </a:solidFill>
              </a:rPr>
              <a:t> = T</a:t>
            </a:r>
            <a:r>
              <a:rPr lang="hu-HU" b="1" baseline="-25000">
                <a:solidFill>
                  <a:srgbClr val="0070C0"/>
                </a:solidFill>
              </a:rPr>
              <a:t>2u</a:t>
            </a:r>
            <a:r>
              <a:rPr lang="hu-HU" b="1">
                <a:solidFill>
                  <a:srgbClr val="0070C0"/>
                </a:solidFill>
              </a:rPr>
              <a:t> + G</a:t>
            </a:r>
            <a:r>
              <a:rPr lang="hu-HU" b="1" baseline="-25000">
                <a:solidFill>
                  <a:srgbClr val="0070C0"/>
                </a:solidFill>
              </a:rPr>
              <a:t>u</a:t>
            </a:r>
            <a:r>
              <a:rPr lang="hu-HU" b="1">
                <a:solidFill>
                  <a:srgbClr val="0070C0"/>
                </a:solidFill>
              </a:rPr>
              <a:t> + H</a:t>
            </a:r>
            <a:r>
              <a:rPr lang="hu-HU" b="1" baseline="-25000">
                <a:solidFill>
                  <a:srgbClr val="0070C0"/>
                </a:solidFill>
              </a:rPr>
              <a:t>u</a:t>
            </a:r>
            <a:r>
              <a:rPr lang="hu-HU" b="1">
                <a:solidFill>
                  <a:srgbClr val="0070C0"/>
                </a:solidFill>
              </a:rPr>
              <a:t> </a:t>
            </a:r>
          </a:p>
          <a:p>
            <a:endParaRPr lang="hu-HU" b="1">
              <a:solidFill>
                <a:srgbClr val="0070C0"/>
              </a:solidFill>
            </a:endParaRPr>
          </a:p>
          <a:p>
            <a:endParaRPr lang="hu-HU" b="1">
              <a:solidFill>
                <a:srgbClr val="0070C0"/>
              </a:solidFill>
            </a:endParaRPr>
          </a:p>
          <a:p>
            <a:r>
              <a:rPr lang="hu-HU" sz="2000" b="1">
                <a:solidFill>
                  <a:srgbClr val="0070C0"/>
                </a:solidFill>
              </a:rPr>
              <a:t>In principle 380 combination modes !</a:t>
            </a:r>
          </a:p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5364" name="Szövegdoboz 5"/>
          <p:cNvSpPr txBox="1">
            <a:spLocks noChangeArrowheads="1"/>
          </p:cNvSpPr>
          <p:nvPr/>
        </p:nvSpPr>
        <p:spPr bwMode="auto">
          <a:xfrm>
            <a:off x="8496300" y="3068638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0070C0"/>
                </a:solidFill>
                <a:sym typeface="Symbol" pitchFamily="18" charset="2"/>
              </a:rPr>
              <a:t></a:t>
            </a:r>
            <a:r>
              <a:rPr lang="hu-HU" sz="1800">
                <a:solidFill>
                  <a:srgbClr val="0070C0"/>
                </a:solidFill>
                <a:sym typeface="Symbol" pitchFamily="18" charset="2"/>
              </a:rPr>
              <a:t>6</a:t>
            </a:r>
            <a:r>
              <a:rPr lang="hu-HU" sz="1800">
                <a:solidFill>
                  <a:srgbClr val="0070C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4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0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100</Words>
  <Application>Microsoft Office PowerPoint</Application>
  <PresentationFormat>Diavetítés a képernyőre (4:3 oldalarány)</PresentationFormat>
  <Paragraphs>45</Paragraphs>
  <Slides>15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Alapértelmezett terv</vt:lpstr>
      <vt:lpstr>3_Alapértelmezett terv</vt:lpstr>
      <vt:lpstr>2_Alapértelmezett terv</vt:lpstr>
      <vt:lpstr>4_Alapértelmezett terv</vt:lpstr>
      <vt:lpstr>34_Alapértelmezett terv</vt:lpstr>
      <vt:lpstr>30_Alapértelmezett terv</vt:lpstr>
      <vt:lpstr> CARBON NANOSTRUCTURES (FULLERENES, CARBON NANOTUBES, GRAPHENE)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Company>ELTE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kurti</cp:lastModifiedBy>
  <cp:revision>219</cp:revision>
  <dcterms:created xsi:type="dcterms:W3CDTF">2002-03-15T16:04:38Z</dcterms:created>
  <dcterms:modified xsi:type="dcterms:W3CDTF">2017-04-23T19:24:49Z</dcterms:modified>
</cp:coreProperties>
</file>