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590" r:id="rId2"/>
    <p:sldMasterId id="2147484602" r:id="rId3"/>
  </p:sldMasterIdLst>
  <p:notesMasterIdLst>
    <p:notesMasterId r:id="rId42"/>
  </p:notesMasterIdLst>
  <p:sldIdLst>
    <p:sldId id="305" r:id="rId4"/>
    <p:sldId id="585" r:id="rId5"/>
    <p:sldId id="548" r:id="rId6"/>
    <p:sldId id="549" r:id="rId7"/>
    <p:sldId id="550" r:id="rId8"/>
    <p:sldId id="551" r:id="rId9"/>
    <p:sldId id="552" r:id="rId10"/>
    <p:sldId id="553" r:id="rId11"/>
    <p:sldId id="554" r:id="rId12"/>
    <p:sldId id="555" r:id="rId13"/>
    <p:sldId id="556" r:id="rId14"/>
    <p:sldId id="557" r:id="rId15"/>
    <p:sldId id="558" r:id="rId16"/>
    <p:sldId id="559" r:id="rId17"/>
    <p:sldId id="560" r:id="rId18"/>
    <p:sldId id="561" r:id="rId19"/>
    <p:sldId id="562" r:id="rId20"/>
    <p:sldId id="563" r:id="rId21"/>
    <p:sldId id="564" r:id="rId22"/>
    <p:sldId id="565" r:id="rId23"/>
    <p:sldId id="566" r:id="rId24"/>
    <p:sldId id="567" r:id="rId25"/>
    <p:sldId id="568" r:id="rId26"/>
    <p:sldId id="569" r:id="rId27"/>
    <p:sldId id="570" r:id="rId28"/>
    <p:sldId id="571" r:id="rId29"/>
    <p:sldId id="572" r:id="rId30"/>
    <p:sldId id="573" r:id="rId31"/>
    <p:sldId id="574" r:id="rId32"/>
    <p:sldId id="575" r:id="rId33"/>
    <p:sldId id="576" r:id="rId34"/>
    <p:sldId id="577" r:id="rId35"/>
    <p:sldId id="578" r:id="rId36"/>
    <p:sldId id="579" r:id="rId37"/>
    <p:sldId id="580" r:id="rId38"/>
    <p:sldId id="581" r:id="rId39"/>
    <p:sldId id="582" r:id="rId40"/>
    <p:sldId id="583" r:id="rId41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4667" autoAdjust="0"/>
  </p:normalViewPr>
  <p:slideViewPr>
    <p:cSldViewPr>
      <p:cViewPr>
        <p:scale>
          <a:sx n="77" d="100"/>
          <a:sy n="77" d="100"/>
        </p:scale>
        <p:origin x="-1362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 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D52F71-0C43-4139-A5CD-8F71A1A789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DCB4A7-58D0-469F-BF1C-A390032809C3}" type="slidenum">
              <a:rPr lang="hu-HU" smtClean="0"/>
              <a:pPr/>
              <a:t>1</a:t>
            </a:fld>
            <a:endParaRPr lang="hu-H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56CBF2-7E22-4A26-ADCF-5ABE844D0B31}" type="slidenum">
              <a:rPr lang="hu-HU">
                <a:solidFill>
                  <a:prstClr val="black"/>
                </a:solidFill>
              </a:rPr>
              <a:pPr/>
              <a:t>11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E6D635-6E2E-4763-955B-A480959AA49D}" type="slidenum">
              <a:rPr lang="hu-HU">
                <a:solidFill>
                  <a:prstClr val="black"/>
                </a:solidFill>
              </a:rPr>
              <a:pPr/>
              <a:t>12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AF9CB-20F6-4CC8-80D0-17A5A88B5AD1}" type="slidenum">
              <a:rPr lang="hu-HU">
                <a:solidFill>
                  <a:prstClr val="black"/>
                </a:solidFill>
              </a:rPr>
              <a:pPr/>
              <a:t>13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26E3B-7B0E-40B7-A650-63B3D213518B}" type="slidenum">
              <a:rPr lang="hu-HU">
                <a:solidFill>
                  <a:prstClr val="black"/>
                </a:solidFill>
              </a:rPr>
              <a:pPr/>
              <a:t>14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4C2BE-B593-4E17-861A-A59C23573365}" type="slidenum">
              <a:rPr lang="hu-HU">
                <a:solidFill>
                  <a:prstClr val="black"/>
                </a:solidFill>
              </a:rPr>
              <a:pPr/>
              <a:t>15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3A2F20-257E-4982-98A8-33D864A869BE}" type="slidenum">
              <a:rPr lang="hu-HU">
                <a:solidFill>
                  <a:prstClr val="black"/>
                </a:solidFill>
              </a:rPr>
              <a:pPr/>
              <a:t>16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EB6DE-59D7-4FFF-9303-30E57CCED3D8}" type="slidenum">
              <a:rPr lang="hu-HU">
                <a:solidFill>
                  <a:prstClr val="black"/>
                </a:solidFill>
              </a:rPr>
              <a:pPr/>
              <a:t>17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5194EB-488F-49FF-A1CA-3744413EF19D}" type="slidenum">
              <a:rPr lang="hu-HU">
                <a:solidFill>
                  <a:prstClr val="black"/>
                </a:solidFill>
              </a:rPr>
              <a:pPr/>
              <a:t>18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9A28A5-C84E-463F-9B6D-67096A7DA628}" type="slidenum">
              <a:rPr lang="hu-HU">
                <a:solidFill>
                  <a:prstClr val="black"/>
                </a:solidFill>
              </a:rPr>
              <a:pPr/>
              <a:t>19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0F8AF3-09AC-4BCF-8EE5-474A46C49DF9}" type="slidenum">
              <a:rPr lang="hu-HU">
                <a:solidFill>
                  <a:prstClr val="black"/>
                </a:solidFill>
              </a:rPr>
              <a:pPr/>
              <a:t>20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69E672-49DE-4693-A4A4-F5952B5BEED0}" type="slidenum">
              <a:rPr lang="hu-HU">
                <a:solidFill>
                  <a:srgbClr val="000000"/>
                </a:solidFill>
              </a:rPr>
              <a:pPr/>
              <a:t>2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8E165-D336-4626-8785-A7A2AA3F9944}" type="slidenum">
              <a:rPr lang="hu-HU">
                <a:solidFill>
                  <a:prstClr val="black"/>
                </a:solidFill>
              </a:rPr>
              <a:pPr/>
              <a:t>21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9E436-7BCC-47B9-8904-F9542FB033C7}" type="slidenum">
              <a:rPr lang="hu-HU">
                <a:solidFill>
                  <a:prstClr val="black"/>
                </a:solidFill>
              </a:rPr>
              <a:pPr/>
              <a:t>22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86DF3A-DB64-4A11-A9B3-5047A0D81B7A}" type="slidenum">
              <a:rPr lang="hu-HU">
                <a:solidFill>
                  <a:prstClr val="black"/>
                </a:solidFill>
              </a:rPr>
              <a:pPr/>
              <a:t>23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65839E-1D4B-4261-B1EA-3CC02817A30C}" type="slidenum">
              <a:rPr lang="hu-HU">
                <a:solidFill>
                  <a:prstClr val="black"/>
                </a:solidFill>
              </a:rPr>
              <a:pPr/>
              <a:t>24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E7FE46-7E18-4BB3-BC6B-44E3BD460862}" type="slidenum">
              <a:rPr lang="hu-HU">
                <a:solidFill>
                  <a:prstClr val="black"/>
                </a:solidFill>
              </a:rPr>
              <a:pPr/>
              <a:t>25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D3D33-F6BD-4EEF-B685-78F3AEECCD10}" type="slidenum">
              <a:rPr lang="hu-HU">
                <a:solidFill>
                  <a:prstClr val="black"/>
                </a:solidFill>
              </a:rPr>
              <a:pPr/>
              <a:t>26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78AA2-F39A-4A55-BE5E-11E8119A6992}" type="slidenum">
              <a:rPr lang="hu-HU">
                <a:solidFill>
                  <a:prstClr val="black"/>
                </a:solidFill>
              </a:rPr>
              <a:pPr/>
              <a:t>27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F722D-7BB3-4632-BC44-F2AF266B9989}" type="slidenum">
              <a:rPr lang="hu-HU">
                <a:solidFill>
                  <a:prstClr val="black"/>
                </a:solidFill>
              </a:rPr>
              <a:pPr/>
              <a:t>29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B5298-7E79-4487-837E-18DFE34EEEF6}" type="slidenum">
              <a:rPr lang="hu-HU">
                <a:solidFill>
                  <a:prstClr val="black"/>
                </a:solidFill>
              </a:rPr>
              <a:pPr/>
              <a:t>30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C0DAF-6E79-4A43-BA57-B61588C446BB}" type="slidenum">
              <a:rPr lang="hu-HU">
                <a:solidFill>
                  <a:prstClr val="black"/>
                </a:solidFill>
              </a:rPr>
              <a:pPr/>
              <a:t>31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DD97D-928A-4A02-9562-63950890F90B}" type="slidenum">
              <a:rPr lang="hu-HU">
                <a:solidFill>
                  <a:srgbClr val="000000"/>
                </a:solidFill>
              </a:rPr>
              <a:pPr/>
              <a:t>3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AB565C-9AC4-4102-ACA4-541B081FD04F}" type="slidenum">
              <a:rPr lang="hu-HU">
                <a:solidFill>
                  <a:prstClr val="black"/>
                </a:solidFill>
              </a:rPr>
              <a:pPr/>
              <a:t>32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CEB37A-D7C5-4844-B2E2-8F86D7CA5FB0}" type="slidenum">
              <a:rPr lang="hu-HU">
                <a:solidFill>
                  <a:srgbClr val="000000"/>
                </a:solidFill>
              </a:rPr>
              <a:pPr/>
              <a:t>36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79C127-2533-409F-B0F5-CC0419865523}" type="slidenum">
              <a:rPr lang="hu-HU">
                <a:solidFill>
                  <a:srgbClr val="000000"/>
                </a:solidFill>
              </a:rPr>
              <a:pPr/>
              <a:t>37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DBF6A1-8A1D-47F3-94BE-47509BEBC4A3}" type="slidenum">
              <a:rPr lang="hu-HU">
                <a:solidFill>
                  <a:srgbClr val="000000"/>
                </a:solidFill>
              </a:rPr>
              <a:pPr/>
              <a:t>38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403D99-4BD4-4787-B906-3DD34399A232}" type="slidenum">
              <a:rPr lang="hu-HU">
                <a:solidFill>
                  <a:srgbClr val="000000"/>
                </a:solidFill>
              </a:rPr>
              <a:pPr/>
              <a:t>4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3DCDC-0C44-42EC-9FAC-9E5321E2E7D0}" type="slidenum">
              <a:rPr lang="hu-HU">
                <a:solidFill>
                  <a:srgbClr val="000000"/>
                </a:solidFill>
              </a:rPr>
              <a:pPr/>
              <a:t>5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E8E838-28B3-42A7-8CD6-6A69D1900B19}" type="slidenum">
              <a:rPr lang="hu-HU">
                <a:solidFill>
                  <a:prstClr val="black"/>
                </a:solidFill>
              </a:rPr>
              <a:pPr/>
              <a:t>6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C0581-84C6-4943-9026-DEC354E1D34E}" type="slidenum">
              <a:rPr lang="hu-HU">
                <a:solidFill>
                  <a:prstClr val="black"/>
                </a:solidFill>
              </a:rPr>
              <a:pPr/>
              <a:t>7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9A157-31A2-43CA-9954-45A341680761}" type="slidenum">
              <a:rPr lang="hu-HU">
                <a:solidFill>
                  <a:prstClr val="black"/>
                </a:solidFill>
              </a:rPr>
              <a:pPr/>
              <a:t>8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AF641-A698-45AC-8049-7BC21776D8E2}" type="slidenum">
              <a:rPr lang="hu-HU">
                <a:solidFill>
                  <a:prstClr val="black"/>
                </a:solidFill>
              </a:rPr>
              <a:pPr/>
              <a:t>10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F8D9D-39F0-49E9-96B7-0370B9F5B7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40F61-66A5-4CF4-B55A-6FB4B3FDCC4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54153-EF6C-4BA2-A2AE-9C07D39A2B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A83DF-42B4-45E5-896F-330D8BE3F03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27845-0DCB-4D7E-9457-2CD85A6B0A1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AB06A-4528-477E-B17A-7FA38DC8B2A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B381-1F9E-48C5-80C3-B5994690456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4A5EF-F5AF-4F17-B11D-F8C5B7F6B19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BFF63-69E4-4329-8768-C70431AE300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87C23-00E6-49C9-B50A-79407B61B82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7A85A-540F-4DD8-AC6C-D0B8923E685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9E17C-4D1B-4610-AF84-84597D5DEE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7903C-CE5F-4477-B593-9809BC96810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9141-D12D-4D04-BF0F-3D132C37146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36B2B-B8A0-4B0C-94C3-94DFAC6099CD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72D90-EDA0-4FE7-BDB3-998C1FD6A7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6AC53-268D-4E1F-BF0C-6D9AADBF08F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27835-B05C-4A2B-BAB3-021F4203068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1F279-0F78-46A3-B202-EEED690E26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6F206-19B5-4151-8357-8F2FAA9AC3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2394F-0DE6-4D59-BBE5-66326E03A2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B30C9-5110-4C33-86DF-D2C682AD0D4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6C2C9-5DB0-405C-A010-C099BB9032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E6471-7955-4EE5-BA22-5E892AC20C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72C63-324B-4045-BDD1-8285A6B1705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CD90B-7CF2-49A4-A306-81930E1C458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91C3E-4090-4451-9B4C-E989C5114A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A8E82-C09C-4E85-9D10-8478163E591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C678E-B321-4B61-AA36-1AE2CAC346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15730-634D-4A24-9FA0-4F8E2B442C5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DCBBF-E78C-4031-B8B8-49503086249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B0899-84AC-4EBB-B14D-251AB8A11A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D3CEA-D804-461A-8A85-DB3E2F2AE8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0906A1E-9286-4A66-99BF-1837E52DC2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3AC127-6956-4A2A-83FC-01922C6A8EEC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04C6699-BCF3-4AC7-BB3C-0A72FFF04D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3" r:id="rId1"/>
    <p:sldLayoutId id="2147484604" r:id="rId2"/>
    <p:sldLayoutId id="2147484605" r:id="rId3"/>
    <p:sldLayoutId id="2147484606" r:id="rId4"/>
    <p:sldLayoutId id="2147484607" r:id="rId5"/>
    <p:sldLayoutId id="2147484608" r:id="rId6"/>
    <p:sldLayoutId id="2147484609" r:id="rId7"/>
    <p:sldLayoutId id="2147484610" r:id="rId8"/>
    <p:sldLayoutId id="2147484611" r:id="rId9"/>
    <p:sldLayoutId id="2147484612" r:id="rId10"/>
    <p:sldLayoutId id="21474846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sz="4800" b="1" smtClean="0">
                <a:solidFill>
                  <a:srgbClr val="A50021"/>
                </a:solidFill>
              </a:rPr>
              <a:t/>
            </a:r>
            <a:br>
              <a:rPr lang="hu-HU" sz="4800" b="1" smtClean="0">
                <a:solidFill>
                  <a:srgbClr val="A50021"/>
                </a:solidFill>
              </a:rPr>
            </a:br>
            <a:r>
              <a:rPr lang="hu-HU" sz="4800" b="1" smtClean="0">
                <a:solidFill>
                  <a:srgbClr val="A50021"/>
                </a:solidFill>
              </a:rPr>
              <a:t>CARBON NANOSTRUCTURES</a:t>
            </a:r>
            <a:r>
              <a:rPr lang="hu-HU" sz="5400" b="1" smtClean="0">
                <a:solidFill>
                  <a:srgbClr val="A50021"/>
                </a:solidFill>
              </a:rPr>
              <a:t/>
            </a:r>
            <a:br>
              <a:rPr lang="hu-HU" sz="5400" b="1" smtClean="0">
                <a:solidFill>
                  <a:srgbClr val="A50021"/>
                </a:solidFill>
              </a:rPr>
            </a:br>
            <a:r>
              <a:rPr lang="hu-HU" sz="3200" b="1" smtClean="0">
                <a:solidFill>
                  <a:srgbClr val="A50021"/>
                </a:solidFill>
              </a:rPr>
              <a:t>(FULLERENES, CARBON NANOTUBES, GRAPHENE)</a:t>
            </a:r>
            <a:endParaRPr lang="hu-HU" sz="3200" smtClean="0"/>
          </a:p>
        </p:txBody>
      </p:sp>
      <p:sp>
        <p:nvSpPr>
          <p:cNvPr id="7171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sz="2400" dirty="0" err="1" smtClean="0"/>
              <a:t>lecture</a:t>
            </a:r>
            <a:r>
              <a:rPr lang="hu-HU" sz="2400" dirty="0" smtClean="0"/>
              <a:t> </a:t>
            </a:r>
            <a:r>
              <a:rPr lang="hu-HU" sz="2400" dirty="0" err="1" smtClean="0"/>
              <a:t>for</a:t>
            </a:r>
            <a:r>
              <a:rPr lang="hu-HU" sz="2400" dirty="0" smtClean="0"/>
              <a:t> </a:t>
            </a:r>
            <a:r>
              <a:rPr lang="hu-HU" sz="2400" dirty="0" err="1" smtClean="0"/>
              <a:t>physics</a:t>
            </a:r>
            <a:r>
              <a:rPr lang="hu-HU" sz="2400" dirty="0" smtClean="0"/>
              <a:t> and </a:t>
            </a:r>
            <a:r>
              <a:rPr lang="hu-HU" sz="2400" dirty="0" err="1" smtClean="0"/>
              <a:t>chemistry</a:t>
            </a:r>
            <a:r>
              <a:rPr lang="hu-HU" sz="2400" dirty="0" smtClean="0"/>
              <a:t> </a:t>
            </a:r>
            <a:r>
              <a:rPr lang="hu-HU" sz="2400" dirty="0" err="1" smtClean="0"/>
              <a:t>students</a:t>
            </a:r>
            <a:endParaRPr lang="hu-HU" sz="2400" dirty="0" smtClean="0"/>
          </a:p>
          <a:p>
            <a:r>
              <a:rPr lang="hu-HU" sz="2400" dirty="0" smtClean="0"/>
              <a:t>(2017. </a:t>
            </a:r>
            <a:r>
              <a:rPr lang="hu-HU" sz="2400" dirty="0" err="1" smtClean="0"/>
              <a:t>summer</a:t>
            </a:r>
            <a:r>
              <a:rPr lang="hu-HU" sz="2400" dirty="0" smtClean="0"/>
              <a:t> </a:t>
            </a:r>
            <a:r>
              <a:rPr lang="hu-HU" sz="2400" dirty="0" err="1" smtClean="0"/>
              <a:t>semester</a:t>
            </a:r>
            <a:r>
              <a:rPr lang="hu-HU" sz="2400" dirty="0" smtClean="0"/>
              <a:t> – </a:t>
            </a:r>
            <a:r>
              <a:rPr lang="hu-HU" sz="2400" dirty="0" smtClean="0"/>
              <a:t>4</a:t>
            </a:r>
            <a:r>
              <a:rPr lang="hu-HU" sz="2400" dirty="0" smtClean="0"/>
              <a:t>. May)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hu-HU" sz="2400" b="1" dirty="0" smtClean="0"/>
              <a:t>Prof. Jenő Kürti</a:t>
            </a:r>
            <a:endParaRPr lang="hu-HU" sz="2400" dirty="0" smtClean="0"/>
          </a:p>
          <a:p>
            <a:r>
              <a:rPr lang="hu-HU" sz="2400" dirty="0" smtClean="0"/>
              <a:t>ELTE </a:t>
            </a:r>
            <a:r>
              <a:rPr lang="hu-HU" sz="2400" dirty="0" err="1" smtClean="0"/>
              <a:t>Department</a:t>
            </a:r>
            <a:r>
              <a:rPr lang="hu-HU" sz="2400" dirty="0" smtClean="0"/>
              <a:t> of </a:t>
            </a:r>
            <a:r>
              <a:rPr lang="hu-HU" sz="2400" dirty="0" err="1" smtClean="0"/>
              <a:t>Biological</a:t>
            </a:r>
            <a:r>
              <a:rPr lang="hu-HU" sz="2400" dirty="0" smtClean="0"/>
              <a:t> </a:t>
            </a:r>
            <a:r>
              <a:rPr lang="hu-HU" sz="2400" dirty="0" err="1" smtClean="0"/>
              <a:t>Physics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hu-HU" sz="1600" dirty="0" smtClean="0"/>
              <a:t>e-mail: </a:t>
            </a:r>
            <a:r>
              <a:rPr lang="hu-HU" sz="1600" dirty="0" err="1" smtClean="0"/>
              <a:t>kurti</a:t>
            </a:r>
            <a:r>
              <a:rPr lang="hu-HU" sz="1600" dirty="0" smtClean="0"/>
              <a:t>@</a:t>
            </a:r>
            <a:r>
              <a:rPr lang="hu-HU" sz="1600" dirty="0" err="1" smtClean="0"/>
              <a:t>virag.elte.hu</a:t>
            </a:r>
            <a:r>
              <a:rPr lang="hu-HU" sz="1600" dirty="0" smtClean="0"/>
              <a:t>		</a:t>
            </a:r>
            <a:r>
              <a:rPr lang="hu-HU" sz="1600" dirty="0" err="1" smtClean="0"/>
              <a:t>www</a:t>
            </a:r>
            <a:r>
              <a:rPr lang="hu-HU" sz="1600" dirty="0" smtClean="0"/>
              <a:t>: </a:t>
            </a:r>
            <a:r>
              <a:rPr lang="hu-HU" sz="1600" dirty="0" err="1" smtClean="0"/>
              <a:t>virag.elte.hu</a:t>
            </a:r>
            <a:r>
              <a:rPr lang="hu-HU" sz="1600" dirty="0" smtClean="0"/>
              <a:t>/</a:t>
            </a:r>
            <a:r>
              <a:rPr lang="hu-HU" sz="1600" dirty="0" err="1" smtClean="0"/>
              <a:t>kurti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n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25" y="-3124200"/>
            <a:ext cx="7218363" cy="1033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can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0575" y="-1203325"/>
            <a:ext cx="7119938" cy="926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can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7038" y="-1325563"/>
            <a:ext cx="6213475" cy="871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an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9238" y="0"/>
            <a:ext cx="6607175" cy="933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an 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6888" y="0"/>
            <a:ext cx="4945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Scan 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1925" y="0"/>
            <a:ext cx="458946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can 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1413" y="-242888"/>
            <a:ext cx="5499100" cy="746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lym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051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00200" y="3048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4000" b="1" smtClean="0">
                <a:solidFill>
                  <a:srgbClr val="00CCFF"/>
                </a:solidFill>
              </a:rPr>
              <a:t>C</a:t>
            </a:r>
            <a:r>
              <a:rPr lang="hu-HU" sz="4000" b="1" baseline="-25000" smtClean="0">
                <a:solidFill>
                  <a:srgbClr val="00CCFF"/>
                </a:solidFill>
              </a:rPr>
              <a:t>60</a:t>
            </a:r>
            <a:r>
              <a:rPr lang="hu-HU" sz="4000" b="1" smtClean="0">
                <a:solidFill>
                  <a:srgbClr val="00CCFF"/>
                </a:solidFill>
              </a:rPr>
              <a:t> ionos polimerek</a:t>
            </a: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1371600" y="6324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676400" y="61722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mtClean="0">
                <a:solidFill>
                  <a:srgbClr val="000000"/>
                </a:solidFill>
              </a:rPr>
              <a:t>:   A: alkáli atom   (Na, K, Rb, Cs)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451725" y="47625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mtClean="0">
                <a:solidFill>
                  <a:srgbClr val="000000"/>
                </a:solidFill>
              </a:rPr>
              <a:t>A</a:t>
            </a:r>
            <a:r>
              <a:rPr lang="hu-HU" baseline="-25000" smtClean="0">
                <a:solidFill>
                  <a:srgbClr val="000000"/>
                </a:solidFill>
              </a:rPr>
              <a:t>1</a:t>
            </a:r>
            <a:r>
              <a:rPr lang="hu-HU" smtClean="0">
                <a:solidFill>
                  <a:srgbClr val="000000"/>
                </a:solidFill>
              </a:rPr>
              <a:t>C</a:t>
            </a:r>
            <a:r>
              <a:rPr lang="hu-HU" baseline="-25000" smtClean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0"/>
            <a:ext cx="25558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mtClean="0">
                <a:solidFill>
                  <a:srgbClr val="000000"/>
                </a:solidFill>
              </a:rPr>
              <a:t>[2+2] cikloaddíció</a:t>
            </a:r>
          </a:p>
          <a:p>
            <a:pPr>
              <a:spcBef>
                <a:spcPct val="50000"/>
              </a:spcBef>
            </a:pPr>
            <a:r>
              <a:rPr lang="hu-HU" smtClean="0">
                <a:solidFill>
                  <a:srgbClr val="000000"/>
                </a:solidFill>
              </a:rPr>
              <a:t>D</a:t>
            </a:r>
            <a:r>
              <a:rPr lang="hu-HU" baseline="-25000" smtClean="0">
                <a:solidFill>
                  <a:srgbClr val="000000"/>
                </a:solidFill>
              </a:rPr>
              <a:t>2h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395288" y="2565400"/>
            <a:ext cx="0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 smtClean="0">
              <a:solidFill>
                <a:srgbClr val="000000"/>
              </a:solidFill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60363" y="3068638"/>
            <a:ext cx="1403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smtClean="0">
                <a:solidFill>
                  <a:srgbClr val="000000"/>
                </a:solidFill>
              </a:rPr>
              <a:t>9.14 </a:t>
            </a:r>
            <a:r>
              <a:rPr lang="en-US" sz="1200" smtClean="0">
                <a:solidFill>
                  <a:srgbClr val="000000"/>
                </a:solidFill>
                <a:cs typeface="Times New Roman" pitchFamily="18" charset="0"/>
              </a:rPr>
              <a:t>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 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350" y="-1763713"/>
            <a:ext cx="6967538" cy="95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-747713"/>
            <a:ext cx="5997575" cy="828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can 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-819150"/>
            <a:ext cx="5835650" cy="820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2286000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6600" b="1" smtClean="0">
                <a:solidFill>
                  <a:srgbClr val="00CCFF"/>
                </a:solidFill>
              </a:rPr>
              <a:t>C</a:t>
            </a:r>
            <a:r>
              <a:rPr lang="hu-HU" sz="6600" b="1" baseline="-25000" smtClean="0">
                <a:solidFill>
                  <a:srgbClr val="00CCFF"/>
                </a:solidFill>
              </a:rPr>
              <a:t>60</a:t>
            </a:r>
            <a:r>
              <a:rPr lang="hu-HU" sz="6600" b="1" smtClean="0">
                <a:solidFill>
                  <a:srgbClr val="00CCFF"/>
                </a:solidFill>
              </a:rPr>
              <a:t> superconductivity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 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-1828800"/>
            <a:ext cx="7775575" cy="1051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638" y="-819150"/>
            <a:ext cx="5588000" cy="806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8938"/>
            <a:ext cx="914400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can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-1719263"/>
            <a:ext cx="7559675" cy="1029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can 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963613"/>
            <a:ext cx="7315201" cy="1024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235825" y="1268413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mtClean="0">
                <a:solidFill>
                  <a:srgbClr val="3333CC"/>
                </a:solidFill>
              </a:rPr>
              <a:t>Pekker et 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can 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-1035050"/>
            <a:ext cx="6913562" cy="957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can 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0"/>
            <a:ext cx="5045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Scan 0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5394325" cy="758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can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75" y="-100013"/>
            <a:ext cx="5380038" cy="741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Scan 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-315913"/>
            <a:ext cx="6003926" cy="799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31913" y="4941888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mtClean="0">
                <a:solidFill>
                  <a:srgbClr val="FF3399"/>
                </a:solidFill>
              </a:rPr>
              <a:t>1D – 2D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" y="585788"/>
            <a:ext cx="84010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smtClean="0">
                <a:solidFill>
                  <a:srgbClr val="FF0000"/>
                </a:solidFill>
              </a:rPr>
              <a:t>Kováts Éva PhD értekezés,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can 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-569913"/>
            <a:ext cx="7023100" cy="1019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0825" y="2276475"/>
            <a:ext cx="12255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9600" smtClean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can 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-1617663"/>
            <a:ext cx="7656513" cy="1009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an 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-315913"/>
            <a:ext cx="5534025" cy="784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187450" y="2276475"/>
            <a:ext cx="56388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6600" b="1" smtClean="0">
                <a:solidFill>
                  <a:srgbClr val="00CCFF"/>
                </a:solidFill>
              </a:rPr>
              <a:t>C</a:t>
            </a:r>
            <a:r>
              <a:rPr lang="hu-HU" sz="6600" b="1" baseline="-25000" smtClean="0">
                <a:solidFill>
                  <a:srgbClr val="00CCFF"/>
                </a:solidFill>
              </a:rPr>
              <a:t>60</a:t>
            </a:r>
            <a:r>
              <a:rPr lang="hu-HU" sz="6600" b="1" smtClean="0">
                <a:solidFill>
                  <a:srgbClr val="00CCFF"/>
                </a:solidFill>
              </a:rPr>
              <a:t> kubán</a:t>
            </a:r>
          </a:p>
          <a:p>
            <a:pPr algn="ctr">
              <a:spcBef>
                <a:spcPct val="50000"/>
              </a:spcBef>
            </a:pPr>
            <a:r>
              <a:rPr lang="hu-HU" sz="6600" b="1" smtClean="0">
                <a:solidFill>
                  <a:srgbClr val="00CCFF"/>
                </a:solidFill>
              </a:rPr>
              <a:t>(C</a:t>
            </a:r>
            <a:r>
              <a:rPr lang="hu-HU" sz="6600" b="1" baseline="-25000" smtClean="0">
                <a:solidFill>
                  <a:srgbClr val="00CCFF"/>
                </a:solidFill>
              </a:rPr>
              <a:t>60</a:t>
            </a:r>
            <a:r>
              <a:rPr lang="hu-HU" sz="6600" b="1" smtClean="0">
                <a:solidFill>
                  <a:srgbClr val="00CCFF"/>
                </a:solidFill>
              </a:rPr>
              <a:t> cubane)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38288"/>
            <a:ext cx="85344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smtClean="0">
                <a:solidFill>
                  <a:srgbClr val="FF0000"/>
                </a:solidFill>
              </a:rPr>
              <a:t>Kováts Éva PhD értekezés,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1204913"/>
            <a:ext cx="80676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smtClean="0">
                <a:solidFill>
                  <a:srgbClr val="FF0000"/>
                </a:solidFill>
              </a:rPr>
              <a:t>Kováts Éva PhD értekezés,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3" y="1209675"/>
            <a:ext cx="78771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zövegdoboz 3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smtClean="0">
                <a:solidFill>
                  <a:srgbClr val="FF0000"/>
                </a:solidFill>
              </a:rPr>
              <a:t>Kováts Éva PhD értekezés, 2006</a:t>
            </a:r>
          </a:p>
        </p:txBody>
      </p:sp>
      <p:sp>
        <p:nvSpPr>
          <p:cNvPr id="40964" name="Szövegdoboz 3"/>
          <p:cNvSpPr txBox="1">
            <a:spLocks noChangeArrowheads="1"/>
          </p:cNvSpPr>
          <p:nvPr/>
        </p:nvSpPr>
        <p:spPr bwMode="auto">
          <a:xfrm>
            <a:off x="3286125" y="500063"/>
            <a:ext cx="3571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mtClean="0">
                <a:solidFill>
                  <a:srgbClr val="000000"/>
                </a:solidFill>
              </a:rPr>
              <a:t>„rotor – sztátor” rendszer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8" y="633413"/>
            <a:ext cx="83153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187450" y="2276475"/>
            <a:ext cx="5638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6600" b="1" smtClean="0">
                <a:solidFill>
                  <a:srgbClr val="00CCFF"/>
                </a:solidFill>
              </a:rPr>
              <a:t>Endohedral fullerenes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81075"/>
            <a:ext cx="30734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981075"/>
            <a:ext cx="30972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Szövegdoboz 4"/>
          <p:cNvSpPr txBox="1">
            <a:spLocks noChangeArrowheads="1"/>
          </p:cNvSpPr>
          <p:nvPr/>
        </p:nvSpPr>
        <p:spPr bwMode="auto">
          <a:xfrm>
            <a:off x="1763713" y="472440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smtClean="0">
                <a:solidFill>
                  <a:srgbClr val="000000"/>
                </a:solidFill>
              </a:rPr>
              <a:t>N @ C</a:t>
            </a:r>
            <a:r>
              <a:rPr lang="hu-HU" b="1" baseline="-25000" smtClean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44037" name="Szövegdoboz 5"/>
          <p:cNvSpPr txBox="1">
            <a:spLocks noChangeArrowheads="1"/>
          </p:cNvSpPr>
          <p:nvPr/>
        </p:nvSpPr>
        <p:spPr bwMode="auto">
          <a:xfrm>
            <a:off x="6300788" y="4724400"/>
            <a:ext cx="158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smtClean="0">
                <a:solidFill>
                  <a:srgbClr val="000000"/>
                </a:solidFill>
              </a:rPr>
              <a:t>Sc @ C</a:t>
            </a:r>
            <a:r>
              <a:rPr lang="hu-HU" b="1" baseline="-25000" smtClean="0">
                <a:solidFill>
                  <a:srgbClr val="000000"/>
                </a:solidFill>
              </a:rPr>
              <a:t>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Szövegdoboz 3"/>
          <p:cNvSpPr txBox="1">
            <a:spLocks noChangeArrowheads="1"/>
          </p:cNvSpPr>
          <p:nvPr/>
        </p:nvSpPr>
        <p:spPr bwMode="auto">
          <a:xfrm>
            <a:off x="3276600" y="4762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smtClean="0">
                <a:solidFill>
                  <a:srgbClr val="000000"/>
                </a:solidFill>
              </a:rPr>
              <a:t>RbCs</a:t>
            </a:r>
            <a:r>
              <a:rPr lang="hu-HU" sz="1000" baseline="-25000" smtClean="0">
                <a:solidFill>
                  <a:srgbClr val="000000"/>
                </a:solidFill>
              </a:rPr>
              <a:t>2</a:t>
            </a:r>
            <a:r>
              <a:rPr lang="hu-HU" sz="1000" smtClean="0">
                <a:solidFill>
                  <a:srgbClr val="000000"/>
                </a:solidFill>
              </a:rPr>
              <a:t>: 33K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can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4989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proba 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5313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Szövegdoboz 4"/>
          <p:cNvSpPr txBox="1">
            <a:spLocks noChangeArrowheads="1"/>
          </p:cNvSpPr>
          <p:nvPr/>
        </p:nvSpPr>
        <p:spPr bwMode="auto">
          <a:xfrm>
            <a:off x="3276600" y="476250"/>
            <a:ext cx="1295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smtClean="0">
                <a:solidFill>
                  <a:srgbClr val="000000"/>
                </a:solidFill>
              </a:rPr>
              <a:t>RbCs</a:t>
            </a:r>
            <a:r>
              <a:rPr lang="hu-HU" sz="1000" baseline="-25000" smtClean="0">
                <a:solidFill>
                  <a:srgbClr val="000000"/>
                </a:solidFill>
              </a:rPr>
              <a:t>2</a:t>
            </a:r>
            <a:r>
              <a:rPr lang="hu-HU" sz="1000" smtClean="0">
                <a:solidFill>
                  <a:srgbClr val="000000"/>
                </a:solidFill>
              </a:rPr>
              <a:t>: 33K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2276475"/>
            <a:ext cx="9144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6600" b="1" smtClean="0">
                <a:solidFill>
                  <a:srgbClr val="00CCFF"/>
                </a:solidFill>
              </a:rPr>
              <a:t>C</a:t>
            </a:r>
            <a:r>
              <a:rPr lang="hu-HU" sz="6600" b="1" baseline="-25000" smtClean="0">
                <a:solidFill>
                  <a:srgbClr val="00CCFF"/>
                </a:solidFill>
              </a:rPr>
              <a:t>60</a:t>
            </a:r>
            <a:r>
              <a:rPr lang="hu-HU" sz="6600" b="1" smtClean="0">
                <a:solidFill>
                  <a:srgbClr val="00CCFF"/>
                </a:solidFill>
              </a:rPr>
              <a:t> polymers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can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-1035050"/>
            <a:ext cx="6599238" cy="878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6372225" y="1916113"/>
            <a:ext cx="2828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smtClean="0">
                <a:solidFill>
                  <a:srgbClr val="000000"/>
                </a:solidFill>
              </a:rPr>
              <a:t>Woodward-Hoffmann szabályok </a:t>
            </a:r>
          </a:p>
          <a:p>
            <a:pPr algn="ctr"/>
            <a:r>
              <a:rPr lang="hu-HU" sz="2000" smtClean="0">
                <a:solidFill>
                  <a:srgbClr val="000000"/>
                </a:solidFill>
              </a:rPr>
              <a:t>(4n, 4n+2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0"/>
            <a:ext cx="8704262" cy="675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Szövegdoboz 3"/>
          <p:cNvSpPr txBox="1">
            <a:spLocks noChangeArrowheads="1"/>
          </p:cNvSpPr>
          <p:nvPr/>
        </p:nvSpPr>
        <p:spPr bwMode="auto">
          <a:xfrm>
            <a:off x="0" y="6611938"/>
            <a:ext cx="19288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smtClean="0">
                <a:solidFill>
                  <a:srgbClr val="FF0000"/>
                </a:solidFill>
              </a:rPr>
              <a:t>Kováts Éva PhD értekezés,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0"/>
            <a:ext cx="8659813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20716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000" smtClean="0">
                <a:solidFill>
                  <a:srgbClr val="FF0000"/>
                </a:solidFill>
              </a:rPr>
              <a:t>Oszlányi Gábor MTA doktori,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167</Words>
  <Application>Microsoft Office PowerPoint</Application>
  <PresentationFormat>Diavetítés a képernyőre (4:3 oldalarány)</PresentationFormat>
  <Paragraphs>68</Paragraphs>
  <Slides>38</Slides>
  <Notes>33</Notes>
  <HiddenSlides>0</HiddenSlides>
  <MMClips>0</MMClips>
  <ScaleCrop>false</ScaleCrop>
  <HeadingPairs>
    <vt:vector size="4" baseType="variant">
      <vt:variant>
        <vt:lpstr>Téma</vt:lpstr>
      </vt:variant>
      <vt:variant>
        <vt:i4>3</vt:i4>
      </vt:variant>
      <vt:variant>
        <vt:lpstr>Diacímek</vt:lpstr>
      </vt:variant>
      <vt:variant>
        <vt:i4>38</vt:i4>
      </vt:variant>
    </vt:vector>
  </HeadingPairs>
  <TitlesOfParts>
    <vt:vector size="41" baseType="lpstr">
      <vt:lpstr>Alapértelmezett terv</vt:lpstr>
      <vt:lpstr>4_Alapértelmezett terv</vt:lpstr>
      <vt:lpstr>5_Alapértelmezett terv</vt:lpstr>
      <vt:lpstr> CARBON NANOSTRUCTURES (FULLERENES, CARBON NANOTUBES, GRAPHENE)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</vt:vector>
  </TitlesOfParts>
  <Company>ELTE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kurti</cp:lastModifiedBy>
  <cp:revision>221</cp:revision>
  <dcterms:created xsi:type="dcterms:W3CDTF">2002-03-15T16:04:38Z</dcterms:created>
  <dcterms:modified xsi:type="dcterms:W3CDTF">2017-04-27T09:29:15Z</dcterms:modified>
</cp:coreProperties>
</file>