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84" r:id="rId4"/>
    <p:sldMasterId id="2147483752" r:id="rId5"/>
    <p:sldMasterId id="2147483820" r:id="rId6"/>
    <p:sldMasterId id="2147483888" r:id="rId7"/>
    <p:sldMasterId id="2147483969" r:id="rId8"/>
    <p:sldMasterId id="2147484061" r:id="rId9"/>
    <p:sldMasterId id="2147484187" r:id="rId10"/>
    <p:sldMasterId id="2147484201" r:id="rId11"/>
  </p:sldMasterIdLst>
  <p:notesMasterIdLst>
    <p:notesMasterId r:id="rId33"/>
  </p:notesMasterIdLst>
  <p:sldIdLst>
    <p:sldId id="305" r:id="rId12"/>
    <p:sldId id="391" r:id="rId13"/>
    <p:sldId id="347" r:id="rId14"/>
    <p:sldId id="358" r:id="rId15"/>
    <p:sldId id="397" r:id="rId16"/>
    <p:sldId id="376" r:id="rId17"/>
    <p:sldId id="363" r:id="rId18"/>
    <p:sldId id="361" r:id="rId19"/>
    <p:sldId id="364" r:id="rId20"/>
    <p:sldId id="366" r:id="rId21"/>
    <p:sldId id="365" r:id="rId22"/>
    <p:sldId id="392" r:id="rId23"/>
    <p:sldId id="398" r:id="rId24"/>
    <p:sldId id="355" r:id="rId25"/>
    <p:sldId id="377" r:id="rId26"/>
    <p:sldId id="378" r:id="rId27"/>
    <p:sldId id="379" r:id="rId28"/>
    <p:sldId id="380" r:id="rId29"/>
    <p:sldId id="382" r:id="rId30"/>
    <p:sldId id="383" r:id="rId31"/>
    <p:sldId id="381" r:id="rId32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00"/>
    <a:srgbClr val="993300"/>
    <a:srgbClr val="00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2" autoAdjust="0"/>
    <p:restoredTop sz="94667" autoAdjust="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 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F7BDE69-FC34-4105-A228-6DF90642969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0EBD120-9837-4D36-A535-97C2049A6885}" type="slidenum">
              <a:rPr lang="hu-HU" altLang="hu-HU" sz="1200"/>
              <a:pPr/>
              <a:t>1</a:t>
            </a:fld>
            <a:endParaRPr lang="hu-HU" altLang="hu-HU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39A5C31-ED3D-4A40-A8B4-BB398446168F}" type="slidenum">
              <a:rPr lang="hu-HU" altLang="hu-HU" sz="1200">
                <a:solidFill>
                  <a:srgbClr val="000000"/>
                </a:solidFill>
              </a:rPr>
              <a:pPr/>
              <a:t>10</a:t>
            </a:fld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B36071A-2D66-4B80-A15A-1A5C0DBDF440}" type="slidenum">
              <a:rPr lang="hu-HU" altLang="hu-HU" sz="1200">
                <a:solidFill>
                  <a:srgbClr val="000000"/>
                </a:solidFill>
              </a:rPr>
              <a:pPr/>
              <a:t>11</a:t>
            </a:fld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48AF198-87F0-4AFF-A889-E61209DA1BA1}" type="slidenum">
              <a:rPr lang="hu-HU" altLang="hu-HU" sz="1200">
                <a:solidFill>
                  <a:srgbClr val="000000"/>
                </a:solidFill>
              </a:rPr>
              <a:pPr/>
              <a:t>12</a:t>
            </a:fld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510D563-3A6B-47C5-941E-A4C13E7717A6}" type="slidenum">
              <a:rPr lang="hu-HU" altLang="hu-HU" sz="1200">
                <a:solidFill>
                  <a:srgbClr val="000000"/>
                </a:solidFill>
              </a:rPr>
              <a:pPr/>
              <a:t>13</a:t>
            </a:fld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FFBBD64-913F-4DDF-AFC5-D4E6D4CCC8B2}" type="slidenum">
              <a:rPr lang="hu-HU" altLang="hu-HU" sz="1200">
                <a:solidFill>
                  <a:srgbClr val="000000"/>
                </a:solidFill>
              </a:rPr>
              <a:pPr/>
              <a:t>14</a:t>
            </a:fld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C4D2E6-E0B7-4F51-8518-9E91251DA955}" type="slidenum">
              <a:rPr lang="hu-HU" altLang="hu-HU" sz="1200">
                <a:solidFill>
                  <a:srgbClr val="000000"/>
                </a:solidFill>
              </a:rPr>
              <a:pPr/>
              <a:t>15</a:t>
            </a:fld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4CB3F83-051F-4E8D-9D6A-662BE8B244AF}" type="slidenum">
              <a:rPr lang="en-US" altLang="hu-HU" sz="1200">
                <a:solidFill>
                  <a:srgbClr val="000000"/>
                </a:solidFill>
              </a:rPr>
              <a:pPr/>
              <a:t>16</a:t>
            </a:fld>
            <a:endParaRPr lang="en-US" altLang="hu-HU" sz="1200">
              <a:solidFill>
                <a:srgbClr val="000000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2DDD156-79FC-4355-B5BC-39E91BFF6753}" type="slidenum">
              <a:rPr lang="hu-HU" altLang="hu-HU" sz="1200">
                <a:solidFill>
                  <a:srgbClr val="000000"/>
                </a:solidFill>
              </a:rPr>
              <a:pPr/>
              <a:t>17</a:t>
            </a:fld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1942AB4-3059-45EE-8D7B-88344271D5AC}" type="slidenum">
              <a:rPr lang="hu-HU" altLang="hu-HU" sz="1200">
                <a:solidFill>
                  <a:srgbClr val="000000"/>
                </a:solidFill>
              </a:rPr>
              <a:pPr/>
              <a:t>18</a:t>
            </a:fld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8FA6E87-52BD-47E8-AC8E-FEB728F42A92}" type="slidenum">
              <a:rPr lang="hu-HU" altLang="hu-HU" sz="1200">
                <a:solidFill>
                  <a:srgbClr val="000000"/>
                </a:solidFill>
              </a:rPr>
              <a:pPr/>
              <a:t>19</a:t>
            </a:fld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DD42462-9788-40A8-819D-1FB16F5EDC6F}" type="slidenum">
              <a:rPr lang="hu-HU" altLang="hu-HU" sz="1200">
                <a:solidFill>
                  <a:srgbClr val="000000"/>
                </a:solidFill>
              </a:rPr>
              <a:pPr/>
              <a:t>2</a:t>
            </a:fld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FB79883-AE8B-452D-8C1A-D504E41ACC88}" type="slidenum">
              <a:rPr lang="hu-HU" altLang="hu-HU" sz="1200">
                <a:solidFill>
                  <a:srgbClr val="000000"/>
                </a:solidFill>
              </a:rPr>
              <a:pPr/>
              <a:t>20</a:t>
            </a:fld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35CF7C1-AE77-4780-A23D-EB60F74B308F}" type="slidenum">
              <a:rPr lang="hu-HU" altLang="hu-HU" sz="1200">
                <a:solidFill>
                  <a:srgbClr val="000000"/>
                </a:solidFill>
              </a:rPr>
              <a:pPr/>
              <a:t>21</a:t>
            </a:fld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F43750A-6A8F-44E4-B01E-F7D509BCBE67}" type="slidenum">
              <a:rPr lang="hu-HU" altLang="hu-HU" sz="1200"/>
              <a:pPr/>
              <a:t>3</a:t>
            </a:fld>
            <a:endParaRPr lang="hu-HU" altLang="hu-HU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3F0A8F1-50A4-47A5-8DB2-0F2DFD77A8A1}" type="slidenum">
              <a:rPr lang="en-US" altLang="hu-HU" sz="1200">
                <a:solidFill>
                  <a:srgbClr val="000000"/>
                </a:solidFill>
              </a:rPr>
              <a:pPr/>
              <a:t>4</a:t>
            </a:fld>
            <a:endParaRPr lang="en-US" altLang="hu-HU" sz="120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hu-HU" smtClean="0"/>
              <a:t>Hajszál vastagsága kb 50 mikron.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C18916E-F023-45B5-A536-2E8F2D8EBE42}" type="slidenum">
              <a:rPr lang="en-US" altLang="hu-HU" sz="1200"/>
              <a:pPr/>
              <a:t>6</a:t>
            </a:fld>
            <a:endParaRPr lang="en-US" altLang="hu-HU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D223CA1-F62A-4796-9890-21BDFA70EBDA}" type="slidenum">
              <a:rPr lang="hu-HU" altLang="hu-HU" sz="1200">
                <a:solidFill>
                  <a:srgbClr val="000000"/>
                </a:solidFill>
              </a:rPr>
              <a:pPr/>
              <a:t>8</a:t>
            </a:fld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49C0BD-34C4-40B3-A753-E117B1327EE1}" type="slidenum">
              <a:rPr lang="hu-HU" altLang="hu-HU" sz="1200">
                <a:solidFill>
                  <a:srgbClr val="000000"/>
                </a:solidFill>
              </a:rPr>
              <a:pPr/>
              <a:t>9</a:t>
            </a:fld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965BB-51A5-4BAC-A28B-78107E029DF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8991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226CE-ABFE-4D34-AF9D-BF6C0316FAE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0746880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A392A-0483-4C17-8C8A-2FDC7345CFC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164927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70EA7-0F03-4AF0-89BE-4CF70FE6290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711313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DB439-0EA8-4DDD-8960-CA96099F5F0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3128478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C3185-9E52-4D2B-9C67-1577EAB0529A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16826264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F1B3A-3975-4CE3-864C-EC0C2C8DB350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67041139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06213-1924-4BC8-8FCB-315CE44671B6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233720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E3F81-9418-454C-B72B-F919C61E40D4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73880039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9822B-11B5-48F6-A18B-17DBF5B06D9C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5314484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FCFEE-1860-42A4-BDFA-17C4D36D7921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11098340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D316B-B449-4391-88D6-FA90748D919D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9586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B139E-73B4-4FCB-B4A2-CD85D9B9620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4712770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0AAF2-D6D2-4F98-B8A4-ACB2010EE211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0300346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F3E77-E0A9-4E6A-B2E7-F124AB7C1445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65355784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B4916-93B2-4EE6-BDE3-F9619816F72D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4698515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9D1A0-F51E-47C3-94D8-AE29283C252E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95824862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84859-D3C2-46E4-BD17-8EE155242377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84647971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ClipArt-elem hely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CB6A5-366E-477D-90AF-DD81897AFDB1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8044744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253DC-0671-4505-BB2C-6AE2D68C9D4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2853514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3AD5A-3694-4EC0-BC51-B0DDCD43FEA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7753656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28C49-4A10-49A6-A260-14E367827C1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3214230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BB114-5EF1-4F30-8351-49A1FB6D267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06155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F9177-ABD4-49F4-BCF4-D7467B227AA7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28854431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6843C-80C1-4D3F-957E-2ECDEEE149F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491477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565BD-5EF6-4564-8D8E-472B1F21093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1007145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88C71-A170-42BF-AA8D-82767929024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6562575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21CB7-BF0D-42CA-8745-39DEDBBA1B5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82259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F4A33-FB7B-4D31-968D-446ADD4A840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5233311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51526-05A8-45A7-9587-1175D3CD027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2402328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EE675-9230-4F40-8E51-1E0B9689814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11641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4A749-6FDE-4333-960A-F913CE3FB792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282217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E6DD5-5F50-4A91-9A3F-A5D64F65D3A9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264439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14FED-D49A-44C0-AFE4-4AA49F6BE388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959430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855F9-4177-4366-AF13-94177ECBD24A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342709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3AEEB-8E2E-4E39-94FF-CE731D53EC35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369332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0DA80-1FCD-4F96-B671-CACD7E226F6A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226104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6EA0F-850C-48B8-BC8F-B2A70283D7F3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14156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3163F-BAE9-443E-A745-4CE122B9F28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10997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130A2-1CCD-492F-B297-671840D65441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962844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EBE2F-8669-4AA6-9C96-BFA87317E22D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620183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A8561-EB99-42D9-97F2-FE959CFD7192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005673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355E9-BEE8-4BDF-9DD4-5F2C28D9025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38996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AA138-6E8D-4DD8-99B5-3297F8AA789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3274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EA92C-8941-4A23-85FC-C7C637845F2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74336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A797F-7B1C-45E3-BC94-2EE741DF2D0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22259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B4B36-FA2F-4BF4-935F-0D6A6D5FFAF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580377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7EB6E-EFDC-4AE8-B3D5-BABD2BC3FD9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182142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C01C5-59A8-4FC7-8AD5-E3363C65C9A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1569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07A95-1469-43CB-BCCF-42F479653BF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959003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CA87D-2A60-426B-8457-7DDA76DA8C7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616668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49793-B2E3-47F4-9D43-8110D93A593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65647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5696B-5480-4460-9575-AC0E9FF901D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915116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2FF7F-2127-49E1-A12E-DD32A17776D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289479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8D993-3B57-4751-903F-DB6628968B0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913146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E97BA-F1E3-4860-AE2F-96BBE8B90B8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665179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4F64D-1ABE-4590-A7A1-89ABDBCBAA9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84913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FB96C-637D-4962-A12B-1C58B524BB6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375335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E598A-66C3-49E5-8435-738A6EBDDFE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214916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B4EB1-E4D6-4D1C-A68D-0BA992BE48E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7389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9D17F-156C-4876-ABEC-6331BEC361F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420256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5B5C5-799C-485A-83F2-2AF5FC0DD7C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715124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06643-989C-4CED-ABAC-C525A236793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702783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F7704-B5C9-4369-868C-59DBDCC622F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876900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FF89D-0A57-42F2-A976-6E06E542382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99436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9DDE2-5293-4C2F-9181-AB0ED53C10A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095141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935F6-FAFD-4A8D-B548-4623A2B1B487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9885622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8CE29-0148-4E09-AD3E-EEFAC4337472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9738094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8594A-ED8D-43CC-87A1-75C9051FB527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9748866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633BF-9FC9-413B-B8C0-0EF848FB7A8A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9413221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CF455-976A-46C7-9166-D87AC0A64797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278388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DFD0F-35B3-491D-AFB1-0BD717C59F7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977317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76ACE-0086-471F-B653-10D47934A070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9170249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70B34-686F-4A36-AB53-4854AB243E1E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6795011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4693B-557E-490A-9A7D-6FD08B614687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7403967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4CF18-0DA7-456D-BA38-18FE07F07354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6149483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170B3-3137-4E73-92E4-6DB823297DE6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7937970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D083D-5D4B-4235-9E79-544D608537DE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5246330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5B17B-A31D-480B-94D7-462C1B505C23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5546203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F3885-8E1A-4EF9-9607-C740C80B002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1758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851F1-3326-4011-9D05-C6DCADB1710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922916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6A4F6-47EC-4BD0-B7A7-EED3C633A7C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2548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EDE50-722E-434A-BA82-61B884E11F1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231862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D0A04-F276-4023-9571-AB1FAE61DA7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708656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34528-8470-4C55-895F-3DE2A1FBB13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525705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C59E8-CEDE-4D62-AB92-8BC2C3421E6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880221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2776B-67DB-4FF1-8EFA-3BF16BE3C02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87848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036C3-6761-48F5-BCB3-BE894193B94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948495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3FF00-FBE0-428C-A550-72AB4F0F0CB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565335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5E7E0-8196-492E-9B44-2A237CE6825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568772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3233A-61AE-48B7-9A24-6E60DCB84E9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003169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3E36D-E867-4F89-AD30-FF4BFCB028D5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5644310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CCEDF-8099-4DA0-B233-05414109FA64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318856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4D2C3-3394-4B45-B386-3661D001CAF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717440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5BBD3-4970-4FA5-A2C0-EF8891A9B22A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1403520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8C89B-397B-4B28-B32E-4FEED086258D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1787565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C2E83-9940-4BA3-82D8-78AE52AE4081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7480306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0FA8-784C-4A32-AC85-63ACF5F7C120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7530640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64FF8-F45A-4A75-AA0B-C696B4081181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519066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D9199-32A5-41DD-AFAA-65ADB742D73A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1350357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EC9B3-BE79-43DC-BBE9-790352FE3142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5883467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31076-CDB7-4B13-BDEE-D33E1E158D12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0118812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D0B46-4F8A-494A-AD56-D0622A0CF84A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6317107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BDEFF-495E-4F5B-A4D9-942A0FE44223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03132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7B2AC-7C70-4F48-AFA9-32C9049BE12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427291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ClipArt-elem hely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49E82-B6A6-411D-A42A-CFBD30C2CDCD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0243232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5D056-8BF6-4FBE-8C60-BA4233A88A3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230454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2B8E4-E4F9-4D93-9416-E8A0C67A95F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113203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7CBDF-19B4-441F-9CBD-78E972DE516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449260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88007-0BA0-4D6E-B979-5AA5BE45A46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99409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1DBFD-7BC3-42DC-A5A2-C91E5B82E97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934784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68C66-3769-49E1-97B7-A9645EA983C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069790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AF0EF-B5B5-48CA-914D-BCD647B2FB7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011031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BBE65-9C1F-406E-8BA6-C4475EB2422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1727275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E0690-4A99-496E-BEFA-BA563532381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946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07837-CA52-49CF-BB41-42ACE91B4C9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825948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BC72B-7DA5-4241-BD50-D336F1B9F64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768609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18299-E3A1-45FE-82B7-C3C3C63B9D8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476240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96E71-87CA-4B55-BBE4-F06684B95EA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892521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D587A-D009-4A20-B9EC-68C014F63B7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566139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B607A-45ED-437F-BFC6-C2E33F542EB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370041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D2E33-DE6E-47A2-932A-7F6674214E6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819952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926AB-37D2-44FA-97C1-A75F3669564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5544330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DF0E2-0F17-40A4-9277-56C692CAAA4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030154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09EB8-FD8A-4519-B370-57B9566E5D3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027451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E07BC-E4EC-4029-BB23-C247C42ED54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011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 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1854BBF-FC9B-43EC-8D4F-DBAA01183CA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Mintacím szerkesztése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Mintaszöveg szerkesztése </a:t>
            </a:r>
          </a:p>
          <a:p>
            <a:pPr lvl="1"/>
            <a:r>
              <a:rPr lang="en-US" altLang="hu-HU" smtClean="0"/>
              <a:t>Második szint</a:t>
            </a:r>
          </a:p>
          <a:p>
            <a:pPr lvl="2"/>
            <a:r>
              <a:rPr lang="en-US" altLang="hu-HU" smtClean="0"/>
              <a:t>Harmadik szint</a:t>
            </a:r>
          </a:p>
          <a:p>
            <a:pPr lvl="3"/>
            <a:r>
              <a:rPr lang="en-US" altLang="hu-HU" smtClean="0"/>
              <a:t>Negyedik szint</a:t>
            </a:r>
          </a:p>
          <a:p>
            <a:pPr lvl="4"/>
            <a:r>
              <a:rPr lang="en-US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3D7108-F84A-4ADF-A3D8-2F4A8682AFA8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  <p:sldLayoutId id="2147484318" r:id="rId4"/>
    <p:sldLayoutId id="2147484319" r:id="rId5"/>
    <p:sldLayoutId id="2147484320" r:id="rId6"/>
    <p:sldLayoutId id="2147484321" r:id="rId7"/>
    <p:sldLayoutId id="2147484322" r:id="rId8"/>
    <p:sldLayoutId id="2147484323" r:id="rId9"/>
    <p:sldLayoutId id="2147484324" r:id="rId10"/>
    <p:sldLayoutId id="2147484325" r:id="rId11"/>
    <p:sldLayoutId id="2147484326" r:id="rId12"/>
    <p:sldLayoutId id="214748432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 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F782582-942D-4F9C-9FDE-9C85E475889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Mintacím szerkesztése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Mintaszöveg szerkesztése </a:t>
            </a:r>
          </a:p>
          <a:p>
            <a:pPr lvl="1"/>
            <a:r>
              <a:rPr lang="en-US" altLang="hu-HU" smtClean="0"/>
              <a:t>Második szint</a:t>
            </a:r>
          </a:p>
          <a:p>
            <a:pPr lvl="2"/>
            <a:r>
              <a:rPr lang="en-US" altLang="hu-HU" smtClean="0"/>
              <a:t>Harmadik szint</a:t>
            </a:r>
          </a:p>
          <a:p>
            <a:pPr lvl="3"/>
            <a:r>
              <a:rPr lang="en-US" altLang="hu-HU" smtClean="0"/>
              <a:t>Negyedik szint</a:t>
            </a:r>
          </a:p>
          <a:p>
            <a:pPr lvl="4"/>
            <a:r>
              <a:rPr lang="en-US" altLang="hu-HU" smtClean="0"/>
              <a:t>Ötödik szint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94FCA1E-70F6-47D5-98ED-BF34584FA5A6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 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0C5AF5D-EA8A-4E7B-A75B-61097FCAB02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 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F0ABED0-7AAE-4862-91EB-D980F4FB06F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Mintacím szerkesztése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Mintaszöveg szerkesztése </a:t>
            </a:r>
          </a:p>
          <a:p>
            <a:pPr lvl="1"/>
            <a:r>
              <a:rPr lang="en-US" altLang="hu-HU" smtClean="0"/>
              <a:t>Második szint</a:t>
            </a:r>
          </a:p>
          <a:p>
            <a:pPr lvl="2"/>
            <a:r>
              <a:rPr lang="en-US" altLang="hu-HU" smtClean="0"/>
              <a:t>Harmadik szint</a:t>
            </a:r>
          </a:p>
          <a:p>
            <a:pPr lvl="3"/>
            <a:r>
              <a:rPr lang="en-US" altLang="hu-HU" smtClean="0"/>
              <a:t>Negyedik szint</a:t>
            </a:r>
          </a:p>
          <a:p>
            <a:pPr lvl="4"/>
            <a:r>
              <a:rPr lang="en-US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676E71D-A540-4C6C-93DC-A5D8D82E0BC3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  <p:sldLayoutId id="214748425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 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7F850E0-FBB9-4E8D-A7DA-0B6493E1383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Mintacím szerkesztése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Mintaszöveg szerkesztése </a:t>
            </a:r>
          </a:p>
          <a:p>
            <a:pPr lvl="1"/>
            <a:r>
              <a:rPr lang="en-US" altLang="hu-HU" smtClean="0"/>
              <a:t>Második szint</a:t>
            </a:r>
          </a:p>
          <a:p>
            <a:pPr lvl="2"/>
            <a:r>
              <a:rPr lang="en-US" altLang="hu-HU" smtClean="0"/>
              <a:t>Harmadik szint</a:t>
            </a:r>
          </a:p>
          <a:p>
            <a:pPr lvl="3"/>
            <a:r>
              <a:rPr lang="en-US" altLang="hu-HU" smtClean="0"/>
              <a:t>Negyedik szint</a:t>
            </a:r>
          </a:p>
          <a:p>
            <a:pPr lvl="4"/>
            <a:r>
              <a:rPr lang="en-US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738091A-0402-4396-8B51-159676D4F18B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70" r:id="rId2"/>
    <p:sldLayoutId id="2147484271" r:id="rId3"/>
    <p:sldLayoutId id="2147484272" r:id="rId4"/>
    <p:sldLayoutId id="2147484273" r:id="rId5"/>
    <p:sldLayoutId id="2147484274" r:id="rId6"/>
    <p:sldLayoutId id="2147484275" r:id="rId7"/>
    <p:sldLayoutId id="2147484276" r:id="rId8"/>
    <p:sldLayoutId id="2147484277" r:id="rId9"/>
    <p:sldLayoutId id="2147484278" r:id="rId10"/>
    <p:sldLayoutId id="2147484279" r:id="rId11"/>
    <p:sldLayoutId id="2147484280" r:id="rId12"/>
    <p:sldLayoutId id="214748428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 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1C177DA-0855-4CCF-A82F-32383D12A3B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 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2376901-EEE3-4DFB-9919-AFB8A85569D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0" y="914400"/>
            <a:ext cx="9144000" cy="1143000"/>
          </a:xfrm>
        </p:spPr>
        <p:txBody>
          <a:bodyPr/>
          <a:lstStyle/>
          <a:p>
            <a:r>
              <a:rPr lang="hu-HU" altLang="hu-HU" sz="4800" b="1" smtClean="0">
                <a:solidFill>
                  <a:srgbClr val="A50021"/>
                </a:solidFill>
              </a:rPr>
              <a:t/>
            </a:r>
            <a:br>
              <a:rPr lang="hu-HU" altLang="hu-HU" sz="4800" b="1" smtClean="0">
                <a:solidFill>
                  <a:srgbClr val="A50021"/>
                </a:solidFill>
              </a:rPr>
            </a:br>
            <a:r>
              <a:rPr lang="hu-HU" altLang="hu-HU" sz="4800" b="1" smtClean="0">
                <a:solidFill>
                  <a:srgbClr val="A50021"/>
                </a:solidFill>
              </a:rPr>
              <a:t>CARBON NANOSTRUCTURES</a:t>
            </a:r>
            <a:r>
              <a:rPr lang="hu-HU" altLang="hu-HU" sz="5400" b="1" smtClean="0">
                <a:solidFill>
                  <a:srgbClr val="A50021"/>
                </a:solidFill>
              </a:rPr>
              <a:t/>
            </a:r>
            <a:br>
              <a:rPr lang="hu-HU" altLang="hu-HU" sz="5400" b="1" smtClean="0">
                <a:solidFill>
                  <a:srgbClr val="A50021"/>
                </a:solidFill>
              </a:rPr>
            </a:br>
            <a:r>
              <a:rPr lang="hu-HU" altLang="hu-HU" sz="3200" b="1" smtClean="0">
                <a:solidFill>
                  <a:srgbClr val="A50021"/>
                </a:solidFill>
              </a:rPr>
              <a:t>(FULLERENES, CARBON NANOTUBES, GRAPHENE)</a:t>
            </a:r>
            <a:endParaRPr lang="hu-HU" altLang="hu-HU" sz="3200" smtClean="0"/>
          </a:p>
        </p:txBody>
      </p:sp>
      <p:sp>
        <p:nvSpPr>
          <p:cNvPr id="14339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429000"/>
            <a:ext cx="6400800" cy="1752600"/>
          </a:xfrm>
        </p:spPr>
        <p:txBody>
          <a:bodyPr/>
          <a:lstStyle/>
          <a:p>
            <a:r>
              <a:rPr lang="hu-HU" altLang="hu-HU" sz="2400" smtClean="0"/>
              <a:t>lecture for physics and chemistry students</a:t>
            </a:r>
          </a:p>
          <a:p>
            <a:r>
              <a:rPr lang="hu-HU" altLang="hu-HU" sz="2400" smtClean="0"/>
              <a:t>(2018. summer semester – 16. February)</a:t>
            </a:r>
          </a:p>
          <a:p>
            <a:endParaRPr lang="hu-HU" altLang="hu-HU" sz="2400" smtClean="0"/>
          </a:p>
          <a:p>
            <a:r>
              <a:rPr lang="hu-HU" altLang="hu-HU" sz="2400" b="1" smtClean="0"/>
              <a:t>Prof. Jenő Kürti</a:t>
            </a:r>
            <a:endParaRPr lang="hu-HU" altLang="hu-HU" sz="2400" smtClean="0"/>
          </a:p>
          <a:p>
            <a:r>
              <a:rPr lang="hu-HU" altLang="hu-HU" sz="2400" smtClean="0"/>
              <a:t>ELTE Department of Biological Physics</a:t>
            </a:r>
          </a:p>
          <a:p>
            <a:endParaRPr lang="hu-HU" altLang="hu-HU" sz="2400" smtClean="0"/>
          </a:p>
          <a:p>
            <a:r>
              <a:rPr lang="hu-HU" altLang="hu-HU" sz="1600" smtClean="0"/>
              <a:t>e-mail: kurti@virag.elte.hu		www: virag.elte.hu/kurti</a:t>
            </a:r>
            <a:endParaRPr lang="hu-HU" altLang="hu-H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686050"/>
            <a:ext cx="5597525" cy="41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211638" y="620713"/>
            <a:ext cx="46085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6000" b="1">
                <a:solidFill>
                  <a:srgbClr val="000000"/>
                </a:solidFill>
              </a:rPr>
              <a:t>GRAPHITE</a:t>
            </a:r>
          </a:p>
        </p:txBody>
      </p:sp>
      <p:pic>
        <p:nvPicPr>
          <p:cNvPr id="32773" name="Picture 5" descr="graph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184650"/>
            <a:ext cx="17145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23850" y="6165850"/>
            <a:ext cx="237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d</a:t>
            </a:r>
            <a:r>
              <a:rPr lang="hu-HU" altLang="hu-HU" sz="2400" baseline="-25000">
                <a:solidFill>
                  <a:srgbClr val="000000"/>
                </a:solidFill>
              </a:rPr>
              <a:t>CC</a:t>
            </a:r>
            <a:r>
              <a:rPr lang="hu-HU" altLang="hu-HU" sz="2400">
                <a:solidFill>
                  <a:srgbClr val="000000"/>
                </a:solidFill>
              </a:rPr>
              <a:t> </a:t>
            </a:r>
            <a:r>
              <a:rPr lang="hu-HU" altLang="hu-HU" sz="2400">
                <a:solidFill>
                  <a:srgbClr val="000000"/>
                </a:solidFill>
                <a:sym typeface="Symbol" panose="05050102010706020507" pitchFamily="18" charset="2"/>
              </a:rPr>
              <a:t> 0,142 nm</a:t>
            </a:r>
          </a:p>
        </p:txBody>
      </p:sp>
      <p:sp>
        <p:nvSpPr>
          <p:cNvPr id="32775" name="Text Box 6"/>
          <p:cNvSpPr txBox="1">
            <a:spLocks noChangeArrowheads="1"/>
          </p:cNvSpPr>
          <p:nvPr/>
        </p:nvSpPr>
        <p:spPr bwMode="auto">
          <a:xfrm>
            <a:off x="-36513" y="4489450"/>
            <a:ext cx="2376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1400">
                <a:solidFill>
                  <a:srgbClr val="000000"/>
                </a:solidFill>
              </a:rPr>
              <a:t>d</a:t>
            </a:r>
            <a:r>
              <a:rPr lang="hu-HU" altLang="hu-HU" sz="1400" baseline="-25000">
                <a:solidFill>
                  <a:srgbClr val="000000"/>
                </a:solidFill>
              </a:rPr>
              <a:t>ss</a:t>
            </a:r>
            <a:r>
              <a:rPr lang="hu-HU" altLang="hu-HU" sz="1400">
                <a:solidFill>
                  <a:srgbClr val="000000"/>
                </a:solidFill>
              </a:rPr>
              <a:t> </a:t>
            </a:r>
            <a:r>
              <a:rPr lang="hu-HU" altLang="hu-HU" sz="1400">
                <a:solidFill>
                  <a:srgbClr val="000000"/>
                </a:solidFill>
                <a:sym typeface="Symbol" panose="05050102010706020507" pitchFamily="18" charset="2"/>
              </a:rPr>
              <a:t> 0,335 nm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-26988"/>
            <a:ext cx="3784600" cy="287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638425"/>
            <a:ext cx="5662613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11638" y="620713"/>
            <a:ext cx="43926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6000" b="1">
                <a:solidFill>
                  <a:srgbClr val="000000"/>
                </a:solidFill>
              </a:rPr>
              <a:t>DIAMOND</a:t>
            </a:r>
          </a:p>
        </p:txBody>
      </p:sp>
      <p:pic>
        <p:nvPicPr>
          <p:cNvPr id="34821" name="Picture 5" descr="diamo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221163"/>
            <a:ext cx="15716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23850" y="6165850"/>
            <a:ext cx="237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d</a:t>
            </a:r>
            <a:r>
              <a:rPr lang="hu-HU" altLang="hu-HU" sz="2400" baseline="-25000">
                <a:solidFill>
                  <a:srgbClr val="000000"/>
                </a:solidFill>
              </a:rPr>
              <a:t>CC</a:t>
            </a:r>
            <a:r>
              <a:rPr lang="hu-HU" altLang="hu-HU" sz="2400">
                <a:solidFill>
                  <a:srgbClr val="000000"/>
                </a:solidFill>
              </a:rPr>
              <a:t> </a:t>
            </a:r>
            <a:r>
              <a:rPr lang="hu-HU" altLang="hu-HU" sz="2400">
                <a:solidFill>
                  <a:srgbClr val="000000"/>
                </a:solidFill>
                <a:sym typeface="Symbol" panose="05050102010706020507" pitchFamily="18" charset="2"/>
              </a:rPr>
              <a:t> 0,154 nm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Kép 6" descr="diamondandgraphite_800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404813"/>
            <a:ext cx="820896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Szövegdoboz 8"/>
          <p:cNvSpPr txBox="1">
            <a:spLocks noChangeArrowheads="1"/>
          </p:cNvSpPr>
          <p:nvPr/>
        </p:nvSpPr>
        <p:spPr bwMode="auto">
          <a:xfrm>
            <a:off x="0" y="519906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/>
              <a:t>The structure of diamond and graphite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Kép 7" descr="lonsdalei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981075"/>
            <a:ext cx="9121775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Szövegdoboz 8"/>
          <p:cNvSpPr txBox="1">
            <a:spLocks noChangeArrowheads="1"/>
          </p:cNvSpPr>
          <p:nvPr/>
        </p:nvSpPr>
        <p:spPr bwMode="auto">
          <a:xfrm>
            <a:off x="0" y="5516563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hu-HU" sz="2400">
                <a:solidFill>
                  <a:srgbClr val="000000"/>
                </a:solidFill>
              </a:rPr>
              <a:t>Difference between the structure of cubic diamond and hexagonal diamond (lonsdaleit)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c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0"/>
            <a:ext cx="5119688" cy="679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1844675"/>
            <a:ext cx="91440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6000">
                <a:solidFill>
                  <a:srgbClr val="000000"/>
                </a:solidFill>
              </a:rPr>
              <a:t>SUPPLEMENT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800">
                <a:solidFill>
                  <a:srgbClr val="000000"/>
                </a:solidFill>
              </a:rPr>
              <a:t>(hybridization)</a:t>
            </a:r>
          </a:p>
        </p:txBody>
      </p:sp>
      <p:pic>
        <p:nvPicPr>
          <p:cNvPr id="43011" name="Kép 2" descr="wiki_hibrids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149725"/>
            <a:ext cx="80692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Kép 6" descr="sp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38325"/>
            <a:ext cx="60960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Szövegdoboz 9"/>
          <p:cNvSpPr txBox="1">
            <a:spLocks noChangeArrowheads="1"/>
          </p:cNvSpPr>
          <p:nvPr/>
        </p:nvSpPr>
        <p:spPr bwMode="auto">
          <a:xfrm>
            <a:off x="285750" y="6596063"/>
            <a:ext cx="88582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100">
                <a:solidFill>
                  <a:srgbClr val="000000"/>
                </a:solidFill>
              </a:rPr>
              <a:t>Downloaded from the internet</a:t>
            </a:r>
          </a:p>
        </p:txBody>
      </p:sp>
      <p:sp>
        <p:nvSpPr>
          <p:cNvPr id="45060" name="Szövegdoboz 3"/>
          <p:cNvSpPr txBox="1">
            <a:spLocks noChangeArrowheads="1"/>
          </p:cNvSpPr>
          <p:nvPr/>
        </p:nvSpPr>
        <p:spPr bwMode="auto">
          <a:xfrm>
            <a:off x="6227763" y="3132138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5061" name="Szövegdoboz 4"/>
          <p:cNvSpPr txBox="1">
            <a:spLocks noChangeArrowheads="1"/>
          </p:cNvSpPr>
          <p:nvPr/>
        </p:nvSpPr>
        <p:spPr bwMode="auto">
          <a:xfrm>
            <a:off x="7019925" y="2636838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5062" name="Szövegdoboz 5"/>
          <p:cNvSpPr txBox="1">
            <a:spLocks noChangeArrowheads="1"/>
          </p:cNvSpPr>
          <p:nvPr/>
        </p:nvSpPr>
        <p:spPr bwMode="auto">
          <a:xfrm>
            <a:off x="6227763" y="2205038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5063" name="Szövegdoboz 6"/>
          <p:cNvSpPr txBox="1">
            <a:spLocks noChangeArrowheads="1"/>
          </p:cNvSpPr>
          <p:nvPr/>
        </p:nvSpPr>
        <p:spPr bwMode="auto">
          <a:xfrm>
            <a:off x="4140200" y="2349500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5064" name="Szövegdoboz 7"/>
          <p:cNvSpPr txBox="1">
            <a:spLocks noChangeArrowheads="1"/>
          </p:cNvSpPr>
          <p:nvPr/>
        </p:nvSpPr>
        <p:spPr bwMode="auto">
          <a:xfrm>
            <a:off x="3563938" y="2636838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5065" name="Szövegdoboz 8"/>
          <p:cNvSpPr txBox="1">
            <a:spLocks noChangeArrowheads="1"/>
          </p:cNvSpPr>
          <p:nvPr/>
        </p:nvSpPr>
        <p:spPr bwMode="auto">
          <a:xfrm>
            <a:off x="1763713" y="2555875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5066" name="Szövegdoboz 9"/>
          <p:cNvSpPr txBox="1">
            <a:spLocks noChangeArrowheads="1"/>
          </p:cNvSpPr>
          <p:nvPr/>
        </p:nvSpPr>
        <p:spPr bwMode="auto">
          <a:xfrm>
            <a:off x="4211638" y="2924175"/>
            <a:ext cx="43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45067" name="Szövegdoboz 10"/>
          <p:cNvSpPr txBox="1">
            <a:spLocks noChangeArrowheads="1"/>
          </p:cNvSpPr>
          <p:nvPr/>
        </p:nvSpPr>
        <p:spPr bwMode="auto">
          <a:xfrm>
            <a:off x="2987675" y="2636838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rgbClr val="000000"/>
                </a:solidFill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c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0"/>
            <a:ext cx="4691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Scan 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4450"/>
            <a:ext cx="6042025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can 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-242888"/>
            <a:ext cx="5102225" cy="734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276600" y="2852738"/>
            <a:ext cx="18002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4800">
                <a:solidFill>
                  <a:srgbClr val="FF3300"/>
                </a:solidFill>
              </a:rPr>
              <a:t>sp</a:t>
            </a:r>
            <a:r>
              <a:rPr lang="hu-HU" altLang="hu-HU" sz="4800" baseline="30000">
                <a:solidFill>
                  <a:srgbClr val="FF33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88950"/>
            <a:ext cx="918210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Scan 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-242888"/>
            <a:ext cx="5102225" cy="734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3276600" y="2852738"/>
            <a:ext cx="18002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4800">
                <a:solidFill>
                  <a:srgbClr val="FF3300"/>
                </a:solidFill>
              </a:rPr>
              <a:t>sp</a:t>
            </a:r>
            <a:r>
              <a:rPr lang="hu-HU" altLang="hu-HU" sz="4800" baseline="30000">
                <a:solidFill>
                  <a:srgbClr val="FF3300"/>
                </a:solidFill>
              </a:rPr>
              <a:t>2</a:t>
            </a:r>
          </a:p>
        </p:txBody>
      </p:sp>
      <p:pic>
        <p:nvPicPr>
          <p:cNvPr id="5325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2076450"/>
            <a:ext cx="2868612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Text Box 11"/>
          <p:cNvSpPr txBox="1">
            <a:spLocks noChangeArrowheads="1"/>
          </p:cNvSpPr>
          <p:nvPr/>
        </p:nvSpPr>
        <p:spPr bwMode="auto">
          <a:xfrm>
            <a:off x="6223000" y="3552825"/>
            <a:ext cx="796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l-GR" altLang="hu-HU" sz="1400">
                <a:solidFill>
                  <a:srgbClr val="000000"/>
                </a:solidFill>
                <a:cs typeface="Times New Roman" panose="02020603050405020304" pitchFamily="18" charset="0"/>
              </a:rPr>
              <a:t>σ</a:t>
            </a:r>
          </a:p>
        </p:txBody>
      </p:sp>
      <p:sp>
        <p:nvSpPr>
          <p:cNvPr id="53254" name="Text Box 12"/>
          <p:cNvSpPr txBox="1">
            <a:spLocks noChangeArrowheads="1"/>
          </p:cNvSpPr>
          <p:nvPr/>
        </p:nvSpPr>
        <p:spPr bwMode="auto">
          <a:xfrm>
            <a:off x="6942138" y="2276475"/>
            <a:ext cx="798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l-GR" altLang="hu-HU" sz="1400">
                <a:solidFill>
                  <a:srgbClr val="000000"/>
                </a:solidFill>
                <a:cs typeface="Times New Roman" panose="02020603050405020304" pitchFamily="18" charset="0"/>
              </a:rPr>
              <a:t>σ</a:t>
            </a:r>
          </a:p>
        </p:txBody>
      </p:sp>
      <p:sp>
        <p:nvSpPr>
          <p:cNvPr id="53255" name="Text Box 13"/>
          <p:cNvSpPr txBox="1">
            <a:spLocks noChangeArrowheads="1"/>
          </p:cNvSpPr>
          <p:nvPr/>
        </p:nvSpPr>
        <p:spPr bwMode="auto">
          <a:xfrm>
            <a:off x="8748713" y="3284538"/>
            <a:ext cx="796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l-GR" altLang="hu-HU" sz="1400">
                <a:solidFill>
                  <a:srgbClr val="000000"/>
                </a:solidFill>
                <a:cs typeface="Times New Roman" panose="02020603050405020304" pitchFamily="18" charset="0"/>
              </a:rPr>
              <a:t>σ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7308850" y="2205038"/>
            <a:ext cx="796925" cy="338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hu-HU" sz="1600" b="1" kern="0" dirty="0" err="1">
                <a:solidFill>
                  <a:srgbClr val="000000"/>
                </a:solidFill>
                <a:cs typeface="Times New Roman" pitchFamily="18" charset="0"/>
              </a:rPr>
              <a:t>p</a:t>
            </a:r>
            <a:r>
              <a:rPr lang="hu-HU" sz="1600" b="1" kern="0" baseline="-25000" dirty="0" err="1">
                <a:solidFill>
                  <a:srgbClr val="000000"/>
                </a:solidFill>
                <a:cs typeface="Times New Roman" pitchFamily="18" charset="0"/>
              </a:rPr>
              <a:t>z</a:t>
            </a:r>
            <a:endParaRPr lang="el-GR" sz="1600" b="1" kern="0" baseline="-250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Scan 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-100013"/>
            <a:ext cx="5891212" cy="840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60mm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943600" y="4724400"/>
            <a:ext cx="3200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buckminster</a:t>
            </a:r>
            <a:r>
              <a:rPr lang="hu-HU" altLang="hu-HU" sz="2400">
                <a:solidFill>
                  <a:srgbClr val="FF0000"/>
                </a:solidFill>
              </a:rPr>
              <a:t>fullerene</a:t>
            </a:r>
            <a:endParaRPr lang="hu-HU" altLang="hu-HU" sz="2400"/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buckyball</a:t>
            </a:r>
          </a:p>
          <a:p>
            <a:pPr>
              <a:spcBef>
                <a:spcPct val="50000"/>
              </a:spcBef>
              <a:buFontTx/>
              <a:buNone/>
            </a:pPr>
            <a:endParaRPr lang="hu-HU" altLang="hu-HU" sz="240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152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6000">
                <a:solidFill>
                  <a:srgbClr val="FF0000"/>
                </a:solidFill>
              </a:rPr>
              <a:t>C</a:t>
            </a:r>
            <a:r>
              <a:rPr lang="hu-HU" altLang="hu-HU" sz="6000" baseline="-25000">
                <a:solidFill>
                  <a:srgbClr val="FF0000"/>
                </a:solidFill>
              </a:rPr>
              <a:t>60</a:t>
            </a:r>
            <a:endParaRPr lang="hu-HU" altLang="hu-HU" sz="6000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286000" y="61722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d </a:t>
            </a:r>
            <a:r>
              <a:rPr lang="hu-HU" altLang="hu-HU" sz="2400">
                <a:sym typeface="Symbol" panose="05050102010706020507" pitchFamily="18" charset="2"/>
              </a:rPr>
              <a:t> 0,7 nm</a:t>
            </a:r>
            <a:endParaRPr lang="hu-HU" altLang="hu-HU" sz="2400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308475" y="68263"/>
            <a:ext cx="48006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1400" b="1"/>
              <a:t>H.W.Kroto</a:t>
            </a:r>
            <a:r>
              <a:rPr lang="hu-HU" altLang="hu-HU" sz="1400"/>
              <a:t>, J.R.Heath, S.C.O’Brien, </a:t>
            </a:r>
            <a:r>
              <a:rPr lang="hu-HU" altLang="hu-HU" sz="1400" b="1"/>
              <a:t>R.F.Curl</a:t>
            </a:r>
            <a:r>
              <a:rPr lang="hu-HU" altLang="hu-HU" sz="1400"/>
              <a:t>, </a:t>
            </a:r>
            <a:r>
              <a:rPr lang="hu-HU" altLang="hu-HU" sz="1400" b="1"/>
              <a:t>R.E.Smalley</a:t>
            </a:r>
            <a:r>
              <a:rPr lang="hu-HU" altLang="hu-HU" sz="1400"/>
              <a:t>,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1400"/>
              <a:t>„C</a:t>
            </a:r>
            <a:r>
              <a:rPr lang="hu-HU" altLang="hu-HU" sz="1400" baseline="-25000"/>
              <a:t>60</a:t>
            </a:r>
            <a:r>
              <a:rPr lang="hu-HU" altLang="hu-HU" sz="1400"/>
              <a:t>: Buckminsterfullerene”, Nature 318, 162 (14 Nov. 1985)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435600" y="955675"/>
            <a:ext cx="3384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0000"/>
                </a:solidFill>
              </a:rPr>
              <a:t>NOBEL-PRIZE: in 1996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010tubemod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0"/>
            <a:ext cx="4330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900113" y="3068638"/>
            <a:ext cx="29511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0000"/>
                </a:solidFill>
                <a:sym typeface="Symbol" panose="05050102010706020507" pitchFamily="18" charset="2"/>
              </a:rPr>
              <a:t>LENGTH</a:t>
            </a:r>
            <a:r>
              <a:rPr lang="en-US" altLang="hu-HU" sz="2400">
                <a:solidFill>
                  <a:srgbClr val="FFFFFF"/>
                </a:solidFill>
                <a:sym typeface="Symbol" panose="05050102010706020507" pitchFamily="18" charset="2"/>
              </a:rPr>
              <a:t> 1–10</a:t>
            </a:r>
            <a:r>
              <a:rPr lang="hu-HU" altLang="hu-HU" sz="2400">
                <a:solidFill>
                  <a:srgbClr val="FFFFFF"/>
                </a:solidFill>
                <a:sym typeface="Symbol" panose="05050102010706020507" pitchFamily="18" charset="2"/>
              </a:rPr>
              <a:t>0</a:t>
            </a:r>
            <a:r>
              <a:rPr lang="en-US" altLang="hu-HU" sz="2400">
                <a:solidFill>
                  <a:srgbClr val="FFFFFF"/>
                </a:solidFill>
                <a:sym typeface="Symbol" panose="05050102010706020507" pitchFamily="18" charset="2"/>
              </a:rPr>
              <a:t> μm</a:t>
            </a:r>
            <a:endParaRPr lang="hu-HU" altLang="hu-HU" sz="2400">
              <a:solidFill>
                <a:srgbClr val="FFFFFF"/>
              </a:solidFill>
              <a:sym typeface="Symbol" panose="05050102010706020507" pitchFamily="18" charset="2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200">
                <a:solidFill>
                  <a:srgbClr val="FFFFFF"/>
                </a:solidFill>
                <a:sym typeface="Symbol" panose="05050102010706020507" pitchFamily="18" charset="2"/>
              </a:rPr>
              <a:t>But it can be even several mm long !</a:t>
            </a:r>
            <a:endParaRPr lang="en-US" altLang="hu-HU" sz="1200">
              <a:solidFill>
                <a:srgbClr val="FFFFFF"/>
              </a:solidFill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55650" y="5334000"/>
            <a:ext cx="3152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0000"/>
                </a:solidFill>
                <a:sym typeface="Symbol" panose="05050102010706020507" pitchFamily="18" charset="2"/>
              </a:rPr>
              <a:t>DIAMETER</a:t>
            </a:r>
            <a:r>
              <a:rPr lang="en-US" altLang="hu-HU" sz="2400">
                <a:solidFill>
                  <a:srgbClr val="FFFFFF"/>
                </a:solidFill>
                <a:sym typeface="Symbol" panose="05050102010706020507" pitchFamily="18" charset="2"/>
              </a:rPr>
              <a:t> 1–1</a:t>
            </a:r>
            <a:r>
              <a:rPr lang="hu-HU" altLang="hu-HU" sz="2400">
                <a:solidFill>
                  <a:srgbClr val="FFFFFF"/>
                </a:solidFill>
                <a:sym typeface="Symbol" panose="05050102010706020507" pitchFamily="18" charset="2"/>
              </a:rPr>
              <a:t>,</a:t>
            </a:r>
            <a:r>
              <a:rPr lang="en-US" altLang="hu-HU" sz="2400">
                <a:solidFill>
                  <a:srgbClr val="FFFFFF"/>
                </a:solidFill>
                <a:sym typeface="Symbol" panose="05050102010706020507" pitchFamily="18" charset="2"/>
              </a:rPr>
              <a:t>5 nm</a:t>
            </a:r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323850" y="836613"/>
            <a:ext cx="345598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990099"/>
                </a:solidFill>
              </a:rPr>
              <a:t>SINGLE WALLED CARBON NANOTUBE: hexagonal lattice of carbon atoms on the surface of a tube</a:t>
            </a:r>
          </a:p>
        </p:txBody>
      </p:sp>
      <p:sp>
        <p:nvSpPr>
          <p:cNvPr id="20486" name="Text Box 9"/>
          <p:cNvSpPr txBox="1">
            <a:spLocks noChangeArrowheads="1"/>
          </p:cNvSpPr>
          <p:nvPr/>
        </p:nvSpPr>
        <p:spPr bwMode="auto">
          <a:xfrm>
            <a:off x="971550" y="4954588"/>
            <a:ext cx="33131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hu-HU" sz="1200">
                <a:solidFill>
                  <a:srgbClr val="FFFFFF"/>
                </a:solidFill>
                <a:sym typeface="Symbol" panose="05050102010706020507" pitchFamily="18" charset="2"/>
              </a:rPr>
              <a:t> </a:t>
            </a:r>
            <a:r>
              <a:rPr lang="hu-HU" altLang="hu-HU" sz="1200">
                <a:solidFill>
                  <a:srgbClr val="FFFFCC"/>
                </a:solidFill>
              </a:rPr>
              <a:t>50 000 times thinner than  a hair !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3124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hu-HU" sz="1800" kern="0" dirty="0" err="1">
                <a:solidFill>
                  <a:schemeClr val="bg1"/>
                </a:solidFill>
              </a:rPr>
              <a:t>S.Iijima</a:t>
            </a:r>
            <a:r>
              <a:rPr lang="hu-HU" sz="1800" kern="0" dirty="0">
                <a:solidFill>
                  <a:schemeClr val="bg1"/>
                </a:solidFill>
              </a:rPr>
              <a:t>, </a:t>
            </a:r>
            <a:r>
              <a:rPr lang="hu-HU" sz="1800" kern="0" dirty="0" err="1">
                <a:solidFill>
                  <a:schemeClr val="bg1"/>
                </a:solidFill>
              </a:rPr>
              <a:t>Nature</a:t>
            </a:r>
            <a:r>
              <a:rPr lang="hu-HU" sz="1800" kern="0" dirty="0">
                <a:solidFill>
                  <a:schemeClr val="bg1"/>
                </a:solidFill>
              </a:rPr>
              <a:t> 354, 56 (1991)</a:t>
            </a:r>
          </a:p>
        </p:txBody>
      </p:sp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7561263" y="981075"/>
            <a:ext cx="18351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0000"/>
                </a:solidFill>
              </a:rPr>
              <a:t>KAVLI-PRIZE: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0000"/>
                </a:solidFill>
              </a:rPr>
              <a:t>in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Jenő\Documents\WORK\ÚJ\OKTATÁS\ELŐADÁSOK\FULLERÉNEK_NANOCSÖVEK\FULLERENEK_2008\graphe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357688"/>
            <a:ext cx="2500312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C:\Users\Jenő\Documents\WORK\ÚJ\KUTATÁS\Szemináriumok\2008Apr29_Geszti\UJ-Fulleren_nanocso\graphene flake_10mux10m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357688"/>
            <a:ext cx="2500313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C:\Users\Jenő\Documents\WORK\ÚJ\KUTATÁS\Szemináriumok\2008Apr29_Geszti\UJ-Fulleren_nanocso\graphene_corrug_Meyer_id23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1000125"/>
            <a:ext cx="24844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C:\Users\Jenő\Documents\WORK\ÚJ\KUTATÁS\Szemináriumok\2008Apr29_Geszti\UJ-Fulleren_nanocso\GrapheneFlake_200mu_1-2-3-4layer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0225"/>
            <a:ext cx="3357563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714"/>
          <p:cNvSpPr txBox="1">
            <a:spLocks noChangeArrowheads="1"/>
          </p:cNvSpPr>
          <p:nvPr/>
        </p:nvSpPr>
        <p:spPr bwMode="auto">
          <a:xfrm>
            <a:off x="-142875" y="0"/>
            <a:ext cx="9286875" cy="647700"/>
          </a:xfrm>
          <a:prstGeom prst="rect">
            <a:avLst/>
          </a:prstGeom>
          <a:solidFill>
            <a:srgbClr val="FFCC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kumimoji="1" lang="hu-HU" altLang="ja-JP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Ｐゴシック"/>
              </a:rPr>
              <a:t>GRAPHENE</a:t>
            </a:r>
            <a:endParaRPr kumimoji="1" lang="en-US" altLang="ja-JP" sz="3200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ea typeface="ＭＳ Ｐゴシック"/>
            </a:endParaRPr>
          </a:p>
        </p:txBody>
      </p:sp>
      <p:sp>
        <p:nvSpPr>
          <p:cNvPr id="22535" name="Szövegdoboz 8"/>
          <p:cNvSpPr txBox="1">
            <a:spLocks noChangeArrowheads="1"/>
          </p:cNvSpPr>
          <p:nvPr/>
        </p:nvSpPr>
        <p:spPr bwMode="auto">
          <a:xfrm>
            <a:off x="3214688" y="3000375"/>
            <a:ext cx="2500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artistic picture</a:t>
            </a:r>
          </a:p>
        </p:txBody>
      </p:sp>
      <p:sp>
        <p:nvSpPr>
          <p:cNvPr id="22536" name="Szövegdoboz 9"/>
          <p:cNvSpPr txBox="1">
            <a:spLocks noChangeArrowheads="1"/>
          </p:cNvSpPr>
          <p:nvPr/>
        </p:nvSpPr>
        <p:spPr bwMode="auto">
          <a:xfrm>
            <a:off x="6643688" y="3857625"/>
            <a:ext cx="2500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EM</a:t>
            </a:r>
          </a:p>
        </p:txBody>
      </p:sp>
      <p:sp>
        <p:nvSpPr>
          <p:cNvPr id="22537" name="Szövegdoboz 10"/>
          <p:cNvSpPr txBox="1">
            <a:spLocks noChangeArrowheads="1"/>
          </p:cNvSpPr>
          <p:nvPr/>
        </p:nvSpPr>
        <p:spPr bwMode="auto">
          <a:xfrm>
            <a:off x="0" y="3857625"/>
            <a:ext cx="3357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Visible  (200 </a:t>
            </a:r>
            <a:r>
              <a:rPr lang="el-GR" altLang="hu-HU" sz="2400">
                <a:solidFill>
                  <a:srgbClr val="000000"/>
                </a:solidFill>
                <a:latin typeface="Calibri" panose="020F0502020204030204" pitchFamily="34" charset="0"/>
              </a:rPr>
              <a:t>μ</a:t>
            </a:r>
            <a:r>
              <a:rPr lang="hu-HU" altLang="hu-HU" sz="240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hu-HU" altLang="hu-HU" sz="2400">
              <a:solidFill>
                <a:srgbClr val="000000"/>
              </a:solidFill>
            </a:endParaRPr>
          </a:p>
        </p:txBody>
      </p:sp>
      <p:sp>
        <p:nvSpPr>
          <p:cNvPr id="22538" name="Szövegdoboz 11"/>
          <p:cNvSpPr txBox="1">
            <a:spLocks noChangeArrowheads="1"/>
          </p:cNvSpPr>
          <p:nvPr/>
        </p:nvSpPr>
        <p:spPr bwMode="auto">
          <a:xfrm>
            <a:off x="3643313" y="3857625"/>
            <a:ext cx="2500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AFM  (10 </a:t>
            </a:r>
            <a:r>
              <a:rPr lang="el-GR" altLang="hu-HU" sz="2400">
                <a:solidFill>
                  <a:srgbClr val="000000"/>
                </a:solidFill>
                <a:latin typeface="Calibri" panose="020F0502020204030204" pitchFamily="34" charset="0"/>
              </a:rPr>
              <a:t>μ</a:t>
            </a:r>
            <a:r>
              <a:rPr lang="hu-HU" altLang="hu-HU" sz="240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hu-HU" altLang="hu-HU" sz="2400">
              <a:solidFill>
                <a:srgbClr val="000000"/>
              </a:solidFill>
            </a:endParaRPr>
          </a:p>
        </p:txBody>
      </p:sp>
      <p:sp>
        <p:nvSpPr>
          <p:cNvPr id="22539" name="Szövegdoboz 12"/>
          <p:cNvSpPr txBox="1">
            <a:spLocks noChangeArrowheads="1"/>
          </p:cNvSpPr>
          <p:nvPr/>
        </p:nvSpPr>
        <p:spPr bwMode="auto">
          <a:xfrm>
            <a:off x="0" y="1143000"/>
            <a:ext cx="2428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Novoselov </a:t>
            </a:r>
            <a:r>
              <a:rPr lang="hu-HU" altLang="hu-HU" sz="2400" i="1">
                <a:solidFill>
                  <a:srgbClr val="000000"/>
                </a:solidFill>
              </a:rPr>
              <a:t>et al</a:t>
            </a:r>
            <a:r>
              <a:rPr lang="hu-HU" altLang="hu-HU" sz="2400">
                <a:solidFill>
                  <a:srgbClr val="000000"/>
                </a:solidFill>
              </a:rPr>
              <a:t>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2004</a:t>
            </a:r>
          </a:p>
        </p:txBody>
      </p:sp>
      <p:sp>
        <p:nvSpPr>
          <p:cNvPr id="22540" name="Text Box 7"/>
          <p:cNvSpPr txBox="1">
            <a:spLocks noChangeArrowheads="1"/>
          </p:cNvSpPr>
          <p:nvPr/>
        </p:nvSpPr>
        <p:spPr bwMode="auto">
          <a:xfrm>
            <a:off x="5797550" y="1100138"/>
            <a:ext cx="3311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0000"/>
                </a:solidFill>
              </a:rPr>
              <a:t>NOBEL-PRIZE: in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Kép 2" descr="illpres_intro_phy_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913" y="0"/>
            <a:ext cx="96234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371975"/>
            <a:ext cx="1371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zis 4"/>
          <p:cNvSpPr>
            <a:spLocks noChangeArrowheads="1"/>
          </p:cNvSpPr>
          <p:nvPr/>
        </p:nvSpPr>
        <p:spPr bwMode="auto">
          <a:xfrm>
            <a:off x="-684213" y="4076700"/>
            <a:ext cx="3024188" cy="15843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Jenő\Documents\WORK\ÚJ\KUTATÁS\Szemináriumok\2008Apr29_Geszti\UJ-Fulleren_nanocso\nmat1849-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728663"/>
            <a:ext cx="6184900" cy="527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Szövegdoboz 2"/>
          <p:cNvSpPr txBox="1">
            <a:spLocks noChangeArrowheads="1"/>
          </p:cNvSpPr>
          <p:nvPr/>
        </p:nvSpPr>
        <p:spPr bwMode="auto">
          <a:xfrm>
            <a:off x="3929063" y="214313"/>
            <a:ext cx="1000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2D</a:t>
            </a:r>
          </a:p>
        </p:txBody>
      </p:sp>
      <p:sp>
        <p:nvSpPr>
          <p:cNvPr id="26628" name="Szövegdoboz 3"/>
          <p:cNvSpPr txBox="1">
            <a:spLocks noChangeArrowheads="1"/>
          </p:cNvSpPr>
          <p:nvPr/>
        </p:nvSpPr>
        <p:spPr bwMode="auto">
          <a:xfrm>
            <a:off x="4214813" y="6181725"/>
            <a:ext cx="1000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1D</a:t>
            </a:r>
          </a:p>
        </p:txBody>
      </p:sp>
      <p:sp>
        <p:nvSpPr>
          <p:cNvPr id="26629" name="Szövegdoboz 4"/>
          <p:cNvSpPr txBox="1">
            <a:spLocks noChangeArrowheads="1"/>
          </p:cNvSpPr>
          <p:nvPr/>
        </p:nvSpPr>
        <p:spPr bwMode="auto">
          <a:xfrm>
            <a:off x="2071688" y="6181725"/>
            <a:ext cx="1000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0D</a:t>
            </a:r>
          </a:p>
        </p:txBody>
      </p:sp>
      <p:sp>
        <p:nvSpPr>
          <p:cNvPr id="26630" name="Szövegdoboz 5"/>
          <p:cNvSpPr txBox="1">
            <a:spLocks noChangeArrowheads="1"/>
          </p:cNvSpPr>
          <p:nvPr/>
        </p:nvSpPr>
        <p:spPr bwMode="auto">
          <a:xfrm>
            <a:off x="6215063" y="6181725"/>
            <a:ext cx="1000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3D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1844675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6000">
                <a:solidFill>
                  <a:srgbClr val="000000"/>
                </a:solidFill>
              </a:rPr>
              <a:t>INTRO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1014413"/>
            <a:ext cx="91440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5400">
                <a:solidFill>
                  <a:srgbClr val="000000"/>
                </a:solidFill>
              </a:rPr>
              <a:t>	</a:t>
            </a:r>
            <a:r>
              <a:rPr lang="hu-HU" altLang="hu-HU" sz="5400" b="1">
                <a:solidFill>
                  <a:srgbClr val="000000"/>
                </a:solidFill>
              </a:rPr>
              <a:t>GRAPHITE	DIAMOND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6000">
                <a:solidFill>
                  <a:srgbClr val="000000"/>
                </a:solidFill>
              </a:rPr>
              <a:t>	  soft				hard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6000">
                <a:solidFill>
                  <a:srgbClr val="000000"/>
                </a:solidFill>
              </a:rPr>
              <a:t>	  black	     	transparent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6000">
                <a:solidFill>
                  <a:srgbClr val="000000"/>
                </a:solidFill>
              </a:rPr>
              <a:t>	  conductor 		insulator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0"/>
            <a:ext cx="900112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-26988"/>
            <a:ext cx="10795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9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lapértelmezett terv">
  <a:themeElements>
    <a:clrScheme name="1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230</Words>
  <Application>Microsoft Office PowerPoint</Application>
  <PresentationFormat>Diavetítés a képernyőre (4:3 oldalarány)</PresentationFormat>
  <Paragraphs>84</Paragraphs>
  <Slides>21</Slides>
  <Notes>21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11</vt:i4>
      </vt:variant>
      <vt:variant>
        <vt:lpstr>Diacímek</vt:lpstr>
      </vt:variant>
      <vt:variant>
        <vt:i4>21</vt:i4>
      </vt:variant>
    </vt:vector>
  </HeadingPairs>
  <TitlesOfParts>
    <vt:vector size="37" baseType="lpstr">
      <vt:lpstr>ＭＳ Ｐゴシック</vt:lpstr>
      <vt:lpstr>Arial</vt:lpstr>
      <vt:lpstr>Calibri</vt:lpstr>
      <vt:lpstr>Symbol</vt:lpstr>
      <vt:lpstr>Times New Roman</vt:lpstr>
      <vt:lpstr>Alapértelmezett terv</vt:lpstr>
      <vt:lpstr>1_Alapértelmezett terv</vt:lpstr>
      <vt:lpstr>2_Alapértelmezett terv</vt:lpstr>
      <vt:lpstr>3_Alapértelmezett terv</vt:lpstr>
      <vt:lpstr>5_Alapértelmezett terv</vt:lpstr>
      <vt:lpstr>6_Alapértelmezett terv</vt:lpstr>
      <vt:lpstr>4_Alapértelmezett terv</vt:lpstr>
      <vt:lpstr>7_Alapértelmezett terv</vt:lpstr>
      <vt:lpstr>8_Alapértelmezett terv</vt:lpstr>
      <vt:lpstr>19_Alapértelmezett terv</vt:lpstr>
      <vt:lpstr>10_Alapértelmezett terv</vt:lpstr>
      <vt:lpstr> CARBON NANOSTRUCTURES (FULLERENES, CARBON NANOTUBES, GRAPHENE)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ELTE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SZÉN NANOCSÖVEK</dc:title>
  <dc:creator>Kürti Jenő</dc:creator>
  <cp:lastModifiedBy>Kürti Jenő</cp:lastModifiedBy>
  <cp:revision>172</cp:revision>
  <dcterms:created xsi:type="dcterms:W3CDTF">2002-03-15T16:04:38Z</dcterms:created>
  <dcterms:modified xsi:type="dcterms:W3CDTF">2018-02-22T12:27:18Z</dcterms:modified>
</cp:coreProperties>
</file>