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969" r:id="rId3"/>
    <p:sldMasterId id="2147484073" r:id="rId4"/>
  </p:sldMasterIdLst>
  <p:notesMasterIdLst>
    <p:notesMasterId r:id="rId16"/>
  </p:notesMasterIdLst>
  <p:sldIdLst>
    <p:sldId id="305" r:id="rId5"/>
    <p:sldId id="384" r:id="rId6"/>
    <p:sldId id="385" r:id="rId7"/>
    <p:sldId id="386" r:id="rId8"/>
    <p:sldId id="387" r:id="rId9"/>
    <p:sldId id="388" r:id="rId10"/>
    <p:sldId id="396" r:id="rId11"/>
    <p:sldId id="389" r:id="rId12"/>
    <p:sldId id="393" r:id="rId13"/>
    <p:sldId id="394" r:id="rId14"/>
    <p:sldId id="390" r:id="rId1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7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447D8A-58BF-48EC-8813-E0CEAC9A8E04}" type="slidenum">
              <a:rPr lang="hu-HU" altLang="hu-HU" sz="1200">
                <a:solidFill>
                  <a:srgbClr val="000000"/>
                </a:solidFill>
              </a:rPr>
              <a:pPr/>
              <a:t>10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737807-D26E-400C-8ECE-8EE88E6D531E}" type="slidenum">
              <a:rPr lang="hu-HU" altLang="hu-HU" sz="1200">
                <a:solidFill>
                  <a:srgbClr val="000000"/>
                </a:solidFill>
              </a:rPr>
              <a:pPr/>
              <a:t>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B7E2DE-01AE-489C-9C96-A8F161FC5B8D}" type="slidenum">
              <a:rPr lang="hu-HU" altLang="hu-HU" sz="1200">
                <a:solidFill>
                  <a:srgbClr val="000000"/>
                </a:solidFill>
              </a:rPr>
              <a:pPr/>
              <a:t>3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0B06B7-5861-40D0-9AE1-A7B6646D91D5}" type="slidenum">
              <a:rPr lang="hu-HU" altLang="hu-HU" sz="1200">
                <a:solidFill>
                  <a:srgbClr val="000000"/>
                </a:solidFill>
              </a:rPr>
              <a:pPr/>
              <a:t>4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B88DC0-DB66-4C78-959B-EF3A0FB031D8}" type="slidenum">
              <a:rPr lang="hu-HU" altLang="hu-HU" sz="1200">
                <a:solidFill>
                  <a:srgbClr val="000000"/>
                </a:solidFill>
              </a:rPr>
              <a:pPr/>
              <a:t>5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FA4219-6645-4C8A-98D3-2C5883AFDBB4}" type="slidenum">
              <a:rPr lang="hu-HU" altLang="hu-HU" sz="1200">
                <a:solidFill>
                  <a:srgbClr val="000000"/>
                </a:solidFill>
              </a:rPr>
              <a:pPr/>
              <a:t>6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8AE6FD-5F66-44D2-BDF6-8D64D614ECEA}" type="slidenum">
              <a:rPr lang="hu-HU" altLang="hu-HU" sz="1200">
                <a:solidFill>
                  <a:srgbClr val="000000"/>
                </a:solidFill>
              </a:rPr>
              <a:pPr/>
              <a:t>7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8473E7-E2AF-4398-8A8F-22E780EE6A6B}" type="slidenum">
              <a:rPr lang="hu-HU" altLang="hu-HU" sz="1200">
                <a:solidFill>
                  <a:srgbClr val="000000"/>
                </a:solidFill>
              </a:rPr>
              <a:pPr/>
              <a:t>9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55E9-BEE8-4BDF-9DD4-5F2C28D902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899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A138-6E8D-4DD8-99B5-3297F8AA7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27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A92C-8941-4A23-85FC-C7C637845F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433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797F-7B1C-45E3-BC94-2EE741DF2D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225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4B36-FA2F-4BF4-935F-0D6A6D5FFA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803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EB6E-EFDC-4AE8-B3D5-BABD2BC3FD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821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01C5-59A8-4FC7-8AD5-E3363C65C9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569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A87D-2A60-426B-8457-7DDA76DA8C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166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9793-B2E3-47F4-9D43-8110D93A59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564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696B-5480-4460-9575-AC0E9FF90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15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F7F-2127-49E1-A12E-DD32A17776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8947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D056-8BF6-4FBE-8C60-BA4233A88A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3045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8E4-E4F9-4D93-9416-E8A0C67A95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132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CBDF-19B4-441F-9CBD-78E972DE51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4926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8007-0BA0-4D6E-B979-5AA5BE45A4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94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DBFD-7BC3-42DC-A5A2-C91E5B82E9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3478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8C66-3769-49E1-97B7-A9645EA983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0697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F0EF-B5B5-48CA-914D-BCD647B2FB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110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BE65-9C1F-406E-8BA6-C4475EB242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7272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0690-4A99-496E-BEFA-BA56353238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46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C72B-7DA5-4241-BD50-D336F1B9F6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6860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8299-E3A1-45FE-82B7-C3C3C63B9D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7624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6B6-127E-4F22-925D-3BE1AC6508A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552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AABB-A8FF-48D5-99CB-2BC6D4396F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5743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1F2A-B8F3-4034-8773-CEE5411155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9412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A5C2-D58E-46D6-A958-264C48283F9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5729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91BD-CE62-4222-8738-171FE9C475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5220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82CF-AF42-42C6-9BA1-28AF97B8E6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320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F046-C9B1-4D61-A947-50266E97F9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1538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1D3C-274D-46C9-95FE-425B537678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7176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ACA9-058F-4311-991A-37A3E0FC23A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8702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5713-6625-4E04-93E6-0A25214D7F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9209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AC3B-4B5B-406F-9C5C-989A688683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562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5AF5D-EA8A-4E7B-A75B-61097FCAB0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C177DA-0855-4CCF-A82F-32383D12A3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000B89-8AEE-404F-B45E-3D4CC90EA3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 smtClean="0">
                <a:solidFill>
                  <a:srgbClr val="A50021"/>
                </a:solidFill>
              </a:rPr>
              <a:t/>
            </a:r>
            <a:br>
              <a:rPr lang="hu-HU" altLang="hu-HU" sz="4800" b="1" smtClean="0">
                <a:solidFill>
                  <a:srgbClr val="A50021"/>
                </a:solidFill>
              </a:rPr>
            </a:br>
            <a:r>
              <a:rPr lang="hu-HU" altLang="hu-HU" sz="4800" b="1" smtClean="0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 smtClean="0">
                <a:solidFill>
                  <a:srgbClr val="A50021"/>
                </a:solidFill>
              </a:rPr>
              <a:t/>
            </a:r>
            <a:br>
              <a:rPr lang="hu-HU" altLang="hu-HU" sz="5400" b="1" smtClean="0">
                <a:solidFill>
                  <a:srgbClr val="A50021"/>
                </a:solidFill>
              </a:rPr>
            </a:br>
            <a:r>
              <a:rPr lang="hu-HU" altLang="hu-HU" sz="3200" b="1" smtClean="0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 smtClean="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 smtClean="0"/>
              <a:t>lecture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for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r>
              <a:rPr lang="hu-HU" altLang="hu-HU" sz="2400" dirty="0" smtClean="0"/>
              <a:t> and </a:t>
            </a:r>
            <a:r>
              <a:rPr lang="hu-HU" altLang="hu-HU" sz="2400" dirty="0" err="1" smtClean="0"/>
              <a:t>chemistry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students</a:t>
            </a:r>
            <a:endParaRPr lang="hu-HU" altLang="hu-HU" sz="2400" dirty="0" smtClean="0"/>
          </a:p>
          <a:p>
            <a:r>
              <a:rPr lang="hu-HU" altLang="hu-HU" sz="2400" dirty="0" smtClean="0"/>
              <a:t>(2018. </a:t>
            </a:r>
            <a:r>
              <a:rPr lang="hu-HU" altLang="hu-HU" sz="2400" dirty="0" err="1" smtClean="0"/>
              <a:t>summer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semester</a:t>
            </a:r>
            <a:r>
              <a:rPr lang="hu-HU" altLang="hu-HU" sz="2400" dirty="0" smtClean="0"/>
              <a:t> – 23. </a:t>
            </a:r>
            <a:r>
              <a:rPr lang="hu-HU" altLang="hu-HU" sz="2400" dirty="0" err="1" smtClean="0"/>
              <a:t>February</a:t>
            </a:r>
            <a:r>
              <a:rPr lang="hu-HU" altLang="hu-HU" sz="2400" dirty="0" smtClean="0"/>
              <a:t>)</a:t>
            </a:r>
          </a:p>
          <a:p>
            <a:endParaRPr lang="hu-HU" altLang="hu-HU" sz="2400" dirty="0" smtClean="0"/>
          </a:p>
          <a:p>
            <a:r>
              <a:rPr lang="hu-HU" altLang="hu-HU" sz="2400" b="1" dirty="0" smtClean="0"/>
              <a:t>Prof. Jenő Kürti</a:t>
            </a:r>
            <a:endParaRPr lang="hu-HU" altLang="hu-HU" sz="2400" dirty="0" smtClean="0"/>
          </a:p>
          <a:p>
            <a:r>
              <a:rPr lang="hu-HU" altLang="hu-HU" sz="2400" dirty="0" smtClean="0"/>
              <a:t>ELTE </a:t>
            </a:r>
            <a:r>
              <a:rPr lang="hu-HU" altLang="hu-HU" sz="2400" dirty="0" err="1" smtClean="0"/>
              <a:t>Department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Biological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endParaRPr lang="hu-HU" altLang="hu-HU" sz="2400" dirty="0" smtClean="0"/>
          </a:p>
          <a:p>
            <a:endParaRPr lang="hu-HU" altLang="hu-HU" sz="2400" dirty="0" smtClean="0"/>
          </a:p>
          <a:p>
            <a:r>
              <a:rPr lang="hu-HU" altLang="hu-HU" sz="1600" dirty="0" smtClean="0"/>
              <a:t>e-mail: kurti@virag.elte.hu		</a:t>
            </a:r>
            <a:r>
              <a:rPr lang="hu-HU" altLang="hu-HU" sz="1600" dirty="0" err="1" smtClean="0"/>
              <a:t>www</a:t>
            </a:r>
            <a:r>
              <a:rPr lang="hu-HU" altLang="hu-HU" sz="1600" dirty="0" smtClean="0"/>
              <a:t>: virag.elte.hu/</a:t>
            </a:r>
            <a:r>
              <a:rPr lang="hu-HU" altLang="hu-HU" sz="1600" dirty="0" err="1" smtClean="0"/>
              <a:t>kurti</a:t>
            </a: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Kép 3" descr="grafit_D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50"/>
            <a:ext cx="3960813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Szövegdoboz 4"/>
          <p:cNvSpPr txBox="1"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</a:rPr>
              <a:t>DFT band structure of graphite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Kép 3" descr="BandStructure_graphite_nmt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00188"/>
            <a:ext cx="89471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100">
                <a:solidFill>
                  <a:srgbClr val="000000"/>
                </a:solidFill>
              </a:rPr>
              <a:t>Downloaded from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can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		diamond   </a:t>
            </a:r>
            <a:r>
              <a:rPr lang="hu-HU" altLang="hu-HU" sz="2400">
                <a:solidFill>
                  <a:srgbClr val="FF3300"/>
                </a:solidFill>
              </a:rPr>
              <a:t>sp</a:t>
            </a:r>
            <a:r>
              <a:rPr lang="hu-HU" altLang="hu-HU" sz="2400" baseline="30000">
                <a:solidFill>
                  <a:srgbClr val="FF3300"/>
                </a:solidFill>
              </a:rPr>
              <a:t>3 </a:t>
            </a:r>
            <a:r>
              <a:rPr lang="hu-HU" altLang="hu-HU" sz="2400">
                <a:solidFill>
                  <a:srgbClr val="000000"/>
                </a:solidFill>
              </a:rPr>
              <a:t>		       graphite    </a:t>
            </a:r>
            <a:r>
              <a:rPr lang="hu-HU" altLang="hu-HU" sz="2400">
                <a:solidFill>
                  <a:srgbClr val="FF3300"/>
                </a:solidFill>
              </a:rPr>
              <a:t>sp</a:t>
            </a:r>
            <a:r>
              <a:rPr lang="hu-HU" altLang="hu-HU" sz="2400" baseline="30000">
                <a:solidFill>
                  <a:srgbClr val="FF3300"/>
                </a:solidFill>
              </a:rPr>
              <a:t>2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132138" y="27813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924300" y="4221163"/>
            <a:ext cx="0" cy="5746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348038" y="3429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5.4 eV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924300" y="41957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1.7 eV</a:t>
            </a:r>
          </a:p>
        </p:txBody>
      </p:sp>
      <p:pic>
        <p:nvPicPr>
          <p:cNvPr id="57352" name="Picture 8" descr="diam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08613"/>
            <a:ext cx="1571626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692275" y="60928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0,154 nm</a:t>
            </a:r>
          </a:p>
        </p:txBody>
      </p:sp>
      <p:pic>
        <p:nvPicPr>
          <p:cNvPr id="57354" name="Picture 10" descr="grap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381625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364163" y="6092825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0,142 nm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6877050" y="1125538"/>
            <a:ext cx="226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>
                <a:solidFill>
                  <a:srgbClr val="00CC99"/>
                </a:solidFill>
              </a:rPr>
              <a:t>-16 meV / carbon atom</a:t>
            </a:r>
          </a:p>
        </p:txBody>
      </p:sp>
      <p:sp>
        <p:nvSpPr>
          <p:cNvPr id="57357" name="Szövegdoboz 13"/>
          <p:cNvSpPr txBox="1">
            <a:spLocks noChangeArrowheads="1"/>
          </p:cNvSpPr>
          <p:nvPr/>
        </p:nvSpPr>
        <p:spPr bwMode="auto">
          <a:xfrm>
            <a:off x="0" y="3333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000000"/>
                </a:solidFill>
              </a:rPr>
              <a:t>BAND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		E</a:t>
            </a:r>
          </a:p>
        </p:txBody>
      </p:sp>
      <p:sp>
        <p:nvSpPr>
          <p:cNvPr id="59395" name="Szövegdoboz 3"/>
          <p:cNvSpPr txBox="1">
            <a:spLocks noChangeArrowheads="1"/>
          </p:cNvSpPr>
          <p:nvPr/>
        </p:nvSpPr>
        <p:spPr bwMode="auto">
          <a:xfrm>
            <a:off x="323850" y="47974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59396" name="Szövegdoboz 4"/>
          <p:cNvSpPr txBox="1">
            <a:spLocks noChangeArrowheads="1"/>
          </p:cNvSpPr>
          <p:nvPr/>
        </p:nvSpPr>
        <p:spPr bwMode="auto">
          <a:xfrm>
            <a:off x="0" y="14843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000000"/>
                </a:solidFill>
              </a:rPr>
              <a:t>		      </a:t>
            </a:r>
            <a:r>
              <a:rPr lang="hu-HU" altLang="hu-HU" sz="1600" dirty="0" err="1" smtClean="0">
                <a:solidFill>
                  <a:srgbClr val="000000"/>
                </a:solidFill>
              </a:rPr>
              <a:t>E</a:t>
            </a:r>
            <a:r>
              <a:rPr lang="hu-HU" altLang="hu-HU" sz="1600" baseline="-25000" dirty="0" err="1" smtClean="0">
                <a:solidFill>
                  <a:srgbClr val="000000"/>
                </a:solidFill>
              </a:rPr>
              <a:t>graphite</a:t>
            </a:r>
            <a:r>
              <a:rPr lang="hu-HU" altLang="hu-HU" sz="1600" dirty="0" smtClean="0">
                <a:solidFill>
                  <a:srgbClr val="000000"/>
                </a:solidFill>
              </a:rPr>
              <a:t>  </a:t>
            </a:r>
            <a:r>
              <a:rPr lang="hu-HU" altLang="hu-HU" sz="1600" dirty="0">
                <a:solidFill>
                  <a:srgbClr val="000000"/>
                </a:solidFill>
              </a:rPr>
              <a:t>&lt;  </a:t>
            </a:r>
            <a:r>
              <a:rPr lang="hu-HU" altLang="hu-HU" sz="1600" dirty="0" err="1" smtClean="0">
                <a:solidFill>
                  <a:srgbClr val="000000"/>
                </a:solidFill>
              </a:rPr>
              <a:t>E</a:t>
            </a:r>
            <a:r>
              <a:rPr lang="hu-HU" altLang="hu-HU" sz="1600" baseline="-25000" dirty="0" err="1" smtClean="0">
                <a:solidFill>
                  <a:srgbClr val="000000"/>
                </a:solidFill>
              </a:rPr>
              <a:t>diamond</a:t>
            </a:r>
            <a:r>
              <a:rPr lang="hu-HU" altLang="hu-HU" sz="1600" baseline="-25000" dirty="0" smtClean="0">
                <a:solidFill>
                  <a:srgbClr val="000000"/>
                </a:solidFill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</a:rPr>
              <a:t> </a:t>
            </a:r>
            <a:r>
              <a:rPr lang="hu-HU" altLang="hu-HU" sz="1600" dirty="0">
                <a:solidFill>
                  <a:srgbClr val="000000"/>
                </a:solidFill>
              </a:rPr>
              <a:t>	</a:t>
            </a:r>
            <a:endParaRPr lang="hu-HU" altLang="hu-H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		E – </a:t>
            </a:r>
            <a:r>
              <a:rPr lang="hu-HU" altLang="hu-HU" sz="6000">
                <a:solidFill>
                  <a:srgbClr val="00B0F0"/>
                </a:solidFill>
              </a:rPr>
              <a:t>TS</a:t>
            </a:r>
          </a:p>
        </p:txBody>
      </p:sp>
      <p:sp>
        <p:nvSpPr>
          <p:cNvPr id="61443" name="Szövegdoboz 3"/>
          <p:cNvSpPr txBox="1">
            <a:spLocks noChangeArrowheads="1"/>
          </p:cNvSpPr>
          <p:nvPr/>
        </p:nvSpPr>
        <p:spPr bwMode="auto">
          <a:xfrm>
            <a:off x="323850" y="47974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61444" name="Szövegdoboz 4"/>
          <p:cNvSpPr txBox="1">
            <a:spLocks noChangeArrowheads="1"/>
          </p:cNvSpPr>
          <p:nvPr/>
        </p:nvSpPr>
        <p:spPr bwMode="auto">
          <a:xfrm>
            <a:off x="0" y="14843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000000"/>
                </a:solidFill>
              </a:rPr>
              <a:t>		      </a:t>
            </a:r>
            <a:r>
              <a:rPr lang="hu-HU" altLang="hu-HU" sz="1600" dirty="0" err="1" smtClean="0">
                <a:solidFill>
                  <a:srgbClr val="000000"/>
                </a:solidFill>
              </a:rPr>
              <a:t>E</a:t>
            </a:r>
            <a:r>
              <a:rPr lang="hu-HU" altLang="hu-HU" sz="1600" baseline="-25000" dirty="0" err="1" smtClean="0">
                <a:solidFill>
                  <a:srgbClr val="000000"/>
                </a:solidFill>
              </a:rPr>
              <a:t>graphite</a:t>
            </a:r>
            <a:r>
              <a:rPr lang="hu-HU" altLang="hu-HU" sz="1600" dirty="0" smtClean="0">
                <a:solidFill>
                  <a:srgbClr val="000000"/>
                </a:solidFill>
              </a:rPr>
              <a:t>  </a:t>
            </a:r>
            <a:r>
              <a:rPr lang="hu-HU" altLang="hu-HU" sz="1600" dirty="0">
                <a:solidFill>
                  <a:srgbClr val="000000"/>
                </a:solidFill>
              </a:rPr>
              <a:t>&lt;  </a:t>
            </a:r>
            <a:r>
              <a:rPr lang="hu-HU" altLang="hu-HU" sz="1600" dirty="0" err="1" smtClean="0">
                <a:solidFill>
                  <a:srgbClr val="000000"/>
                </a:solidFill>
              </a:rPr>
              <a:t>E</a:t>
            </a:r>
            <a:r>
              <a:rPr lang="hu-HU" altLang="hu-HU" sz="1600" baseline="-25000" dirty="0" err="1">
                <a:solidFill>
                  <a:srgbClr val="000000"/>
                </a:solidFill>
              </a:rPr>
              <a:t>diamond</a:t>
            </a:r>
            <a:r>
              <a:rPr lang="hu-HU" altLang="hu-HU" sz="1600" baseline="-25000" dirty="0">
                <a:solidFill>
                  <a:srgbClr val="000000"/>
                </a:solidFill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</a:rPr>
              <a:t> 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</a:rPr>
              <a:t>    </a:t>
            </a:r>
            <a:r>
              <a:rPr lang="hu-HU" altLang="hu-HU" sz="1600" dirty="0" err="1" smtClean="0">
                <a:solidFill>
                  <a:srgbClr val="00B0F0"/>
                </a:solidFill>
              </a:rPr>
              <a:t>S</a:t>
            </a:r>
            <a:r>
              <a:rPr lang="hu-HU" altLang="hu-HU" sz="1600" baseline="-25000" dirty="0" err="1" smtClean="0">
                <a:solidFill>
                  <a:srgbClr val="00B0F0"/>
                </a:solidFill>
              </a:rPr>
              <a:t>graphite</a:t>
            </a:r>
            <a:r>
              <a:rPr lang="hu-HU" altLang="hu-HU" sz="1600" dirty="0" smtClean="0">
                <a:solidFill>
                  <a:srgbClr val="00B0F0"/>
                </a:solidFill>
              </a:rPr>
              <a:t>  </a:t>
            </a:r>
            <a:r>
              <a:rPr lang="hu-HU" altLang="hu-HU" sz="1600" dirty="0">
                <a:solidFill>
                  <a:srgbClr val="00B0F0"/>
                </a:solidFill>
              </a:rPr>
              <a:t>&gt;  </a:t>
            </a:r>
            <a:r>
              <a:rPr lang="hu-HU" altLang="hu-HU" sz="1600" dirty="0" err="1" smtClean="0">
                <a:solidFill>
                  <a:srgbClr val="00B0F0"/>
                </a:solidFill>
              </a:rPr>
              <a:t>S</a:t>
            </a:r>
            <a:r>
              <a:rPr lang="hu-HU" altLang="hu-HU" sz="1600" baseline="-25000" dirty="0" err="1">
                <a:solidFill>
                  <a:srgbClr val="00B0F0"/>
                </a:solidFill>
              </a:rPr>
              <a:t>diamond</a:t>
            </a:r>
            <a:endParaRPr lang="hu-HU" altLang="hu-H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		E – </a:t>
            </a:r>
            <a:r>
              <a:rPr lang="hu-HU" altLang="hu-HU" sz="6000">
                <a:solidFill>
                  <a:srgbClr val="00B0F0"/>
                </a:solidFill>
              </a:rPr>
              <a:t>TS</a:t>
            </a:r>
            <a:r>
              <a:rPr lang="hu-HU" altLang="hu-HU" sz="6000">
                <a:solidFill>
                  <a:srgbClr val="000000"/>
                </a:solidFill>
              </a:rPr>
              <a:t> + </a:t>
            </a:r>
            <a:r>
              <a:rPr lang="hu-HU" altLang="hu-HU" sz="6000">
                <a:solidFill>
                  <a:srgbClr val="FF0000"/>
                </a:solidFill>
              </a:rPr>
              <a:t>pV</a:t>
            </a:r>
          </a:p>
        </p:txBody>
      </p:sp>
      <p:sp>
        <p:nvSpPr>
          <p:cNvPr id="63491" name="Szövegdoboz 3"/>
          <p:cNvSpPr txBox="1">
            <a:spLocks noChangeArrowheads="1"/>
          </p:cNvSpPr>
          <p:nvPr/>
        </p:nvSpPr>
        <p:spPr bwMode="auto">
          <a:xfrm>
            <a:off x="323850" y="47974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63492" name="Szövegdoboz 4"/>
          <p:cNvSpPr txBox="1">
            <a:spLocks noChangeArrowheads="1"/>
          </p:cNvSpPr>
          <p:nvPr/>
        </p:nvSpPr>
        <p:spPr bwMode="auto">
          <a:xfrm>
            <a:off x="0" y="14843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000000"/>
                </a:solidFill>
              </a:rPr>
              <a:t>		     </a:t>
            </a:r>
            <a:r>
              <a:rPr lang="hu-HU" altLang="hu-HU" sz="1600" dirty="0" smtClean="0">
                <a:solidFill>
                  <a:srgbClr val="000000"/>
                </a:solidFill>
              </a:rPr>
              <a:t> </a:t>
            </a:r>
            <a:r>
              <a:rPr lang="hu-HU" altLang="hu-HU" sz="1600" dirty="0" err="1" smtClean="0">
                <a:solidFill>
                  <a:srgbClr val="000000"/>
                </a:solidFill>
              </a:rPr>
              <a:t>E</a:t>
            </a:r>
            <a:r>
              <a:rPr lang="hu-HU" altLang="hu-HU" sz="1600" baseline="-25000" dirty="0" err="1" smtClean="0">
                <a:solidFill>
                  <a:srgbClr val="000000"/>
                </a:solidFill>
              </a:rPr>
              <a:t>graphite</a:t>
            </a:r>
            <a:r>
              <a:rPr lang="hu-HU" altLang="hu-HU" sz="1600" dirty="0" smtClean="0">
                <a:solidFill>
                  <a:srgbClr val="000000"/>
                </a:solidFill>
              </a:rPr>
              <a:t>  </a:t>
            </a:r>
            <a:r>
              <a:rPr lang="hu-HU" altLang="hu-HU" sz="1600" dirty="0">
                <a:solidFill>
                  <a:srgbClr val="000000"/>
                </a:solidFill>
              </a:rPr>
              <a:t>&lt;  </a:t>
            </a:r>
            <a:r>
              <a:rPr lang="hu-HU" altLang="hu-HU" sz="1600" dirty="0" err="1" smtClean="0">
                <a:solidFill>
                  <a:srgbClr val="000000"/>
                </a:solidFill>
              </a:rPr>
              <a:t>E</a:t>
            </a:r>
            <a:r>
              <a:rPr lang="hu-HU" altLang="hu-HU" sz="1600" baseline="-25000" dirty="0" err="1">
                <a:solidFill>
                  <a:srgbClr val="000000"/>
                </a:solidFill>
              </a:rPr>
              <a:t>diamond</a:t>
            </a:r>
            <a:r>
              <a:rPr lang="hu-HU" altLang="hu-HU" sz="1600" baseline="-25000" dirty="0">
                <a:solidFill>
                  <a:srgbClr val="000000"/>
                </a:solidFill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</a:rPr>
              <a:t>     </a:t>
            </a:r>
            <a:r>
              <a:rPr lang="hu-HU" altLang="hu-HU" sz="1600" dirty="0" err="1" smtClean="0">
                <a:solidFill>
                  <a:srgbClr val="00B0F0"/>
                </a:solidFill>
              </a:rPr>
              <a:t>S</a:t>
            </a:r>
            <a:r>
              <a:rPr lang="hu-HU" altLang="hu-HU" sz="1600" baseline="-25000" dirty="0" err="1" smtClean="0">
                <a:solidFill>
                  <a:srgbClr val="00B0F0"/>
                </a:solidFill>
              </a:rPr>
              <a:t>graphite</a:t>
            </a:r>
            <a:r>
              <a:rPr lang="hu-HU" altLang="hu-HU" sz="1600" dirty="0" smtClean="0">
                <a:solidFill>
                  <a:srgbClr val="00B0F0"/>
                </a:solidFill>
              </a:rPr>
              <a:t>  </a:t>
            </a:r>
            <a:r>
              <a:rPr lang="hu-HU" altLang="hu-HU" sz="1600" dirty="0">
                <a:solidFill>
                  <a:srgbClr val="00B0F0"/>
                </a:solidFill>
              </a:rPr>
              <a:t>&gt;  </a:t>
            </a:r>
            <a:r>
              <a:rPr lang="hu-HU" altLang="hu-HU" sz="1600" dirty="0" err="1" smtClean="0">
                <a:solidFill>
                  <a:srgbClr val="00B0F0"/>
                </a:solidFill>
              </a:rPr>
              <a:t>S</a:t>
            </a:r>
            <a:r>
              <a:rPr lang="hu-HU" altLang="hu-HU" sz="1600" baseline="-25000" dirty="0" err="1">
                <a:solidFill>
                  <a:srgbClr val="00B0F0"/>
                </a:solidFill>
              </a:rPr>
              <a:t>diamond</a:t>
            </a:r>
            <a:endParaRPr lang="hu-HU" altLang="hu-HU" sz="2400" dirty="0">
              <a:solidFill>
                <a:srgbClr val="00B0F0"/>
              </a:solidFill>
            </a:endParaRPr>
          </a:p>
        </p:txBody>
      </p:sp>
      <p:sp>
        <p:nvSpPr>
          <p:cNvPr id="63493" name="Szövegdoboz 6"/>
          <p:cNvSpPr txBox="1">
            <a:spLocks noChangeArrowheads="1"/>
          </p:cNvSpPr>
          <p:nvPr/>
        </p:nvSpPr>
        <p:spPr bwMode="auto">
          <a:xfrm>
            <a:off x="0" y="3090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000000"/>
                </a:solidFill>
              </a:rPr>
              <a:t>						</a:t>
            </a:r>
            <a:r>
              <a:rPr lang="hu-HU" altLang="hu-HU" sz="1600" dirty="0" err="1" smtClean="0">
                <a:solidFill>
                  <a:srgbClr val="FF0000"/>
                </a:solidFill>
              </a:rPr>
              <a:t>V</a:t>
            </a:r>
            <a:r>
              <a:rPr lang="hu-HU" altLang="hu-HU" sz="1600" baseline="-25000" dirty="0" err="1">
                <a:solidFill>
                  <a:srgbClr val="FF0000"/>
                </a:solidFill>
              </a:rPr>
              <a:t>graphite</a:t>
            </a:r>
            <a:r>
              <a:rPr lang="hu-HU" altLang="hu-HU" sz="1600" dirty="0" smtClean="0">
                <a:solidFill>
                  <a:srgbClr val="FF0000"/>
                </a:solidFill>
              </a:rPr>
              <a:t>  </a:t>
            </a:r>
            <a:r>
              <a:rPr lang="hu-HU" altLang="hu-HU" sz="1600" dirty="0">
                <a:solidFill>
                  <a:srgbClr val="FF0000"/>
                </a:solidFill>
              </a:rPr>
              <a:t>&gt;  </a:t>
            </a:r>
            <a:r>
              <a:rPr lang="hu-HU" altLang="hu-HU" sz="1600" dirty="0" err="1" smtClean="0">
                <a:solidFill>
                  <a:srgbClr val="FF0000"/>
                </a:solidFill>
              </a:rPr>
              <a:t>V</a:t>
            </a:r>
            <a:r>
              <a:rPr lang="hu-HU" altLang="hu-HU" sz="1600" baseline="-25000" dirty="0" err="1">
                <a:solidFill>
                  <a:srgbClr val="FF0000"/>
                </a:solidFill>
              </a:rPr>
              <a:t>diamond</a:t>
            </a:r>
            <a:endParaRPr lang="hu-HU" alt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can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-569913"/>
            <a:ext cx="6242050" cy="799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Kép 1" descr="Carbon-phase-diagr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49275"/>
            <a:ext cx="6780213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Kép 1" descr="BandStructure_diamond_Vog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66838"/>
            <a:ext cx="642937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100">
                <a:solidFill>
                  <a:srgbClr val="000000"/>
                </a:solidFill>
              </a:rPr>
              <a:t>Downloaded from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Kép 1" descr="gyemant_D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163"/>
            <a:ext cx="367347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Szövegdoboz 2"/>
          <p:cNvSpPr txBox="1"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</a:rPr>
              <a:t>DFT band structure of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77</Words>
  <Application>Microsoft Office PowerPoint</Application>
  <PresentationFormat>Diavetítés a képernyőre (4:3 oldalarány)</PresentationFormat>
  <Paragraphs>35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Symbol</vt:lpstr>
      <vt:lpstr>Times New Roman</vt:lpstr>
      <vt:lpstr>Alapértelmezett terv</vt:lpstr>
      <vt:lpstr>2_Alapértelmezett terv</vt:lpstr>
      <vt:lpstr>7_Alapértelmezett terv</vt:lpstr>
      <vt:lpstr>9_Alapértelmezett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174</cp:revision>
  <dcterms:created xsi:type="dcterms:W3CDTF">2002-03-15T16:04:38Z</dcterms:created>
  <dcterms:modified xsi:type="dcterms:W3CDTF">2018-02-23T12:49:19Z</dcterms:modified>
</cp:coreProperties>
</file>