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315" r:id="rId2"/>
    <p:sldMasterId id="2147484327" r:id="rId3"/>
  </p:sldMasterIdLst>
  <p:notesMasterIdLst>
    <p:notesMasterId r:id="rId34"/>
  </p:notesMasterIdLst>
  <p:sldIdLst>
    <p:sldId id="305" r:id="rId4"/>
    <p:sldId id="398" r:id="rId5"/>
    <p:sldId id="399" r:id="rId6"/>
    <p:sldId id="400" r:id="rId7"/>
    <p:sldId id="401" r:id="rId8"/>
    <p:sldId id="402" r:id="rId9"/>
    <p:sldId id="403" r:id="rId10"/>
    <p:sldId id="404" r:id="rId11"/>
    <p:sldId id="405" r:id="rId12"/>
    <p:sldId id="406" r:id="rId13"/>
    <p:sldId id="407" r:id="rId14"/>
    <p:sldId id="408" r:id="rId15"/>
    <p:sldId id="409" r:id="rId16"/>
    <p:sldId id="410" r:id="rId17"/>
    <p:sldId id="411" r:id="rId18"/>
    <p:sldId id="412" r:id="rId19"/>
    <p:sldId id="413" r:id="rId20"/>
    <p:sldId id="414" r:id="rId21"/>
    <p:sldId id="415" r:id="rId22"/>
    <p:sldId id="453" r:id="rId23"/>
    <p:sldId id="416" r:id="rId24"/>
    <p:sldId id="417" r:id="rId25"/>
    <p:sldId id="418" r:id="rId26"/>
    <p:sldId id="419" r:id="rId27"/>
    <p:sldId id="420" r:id="rId28"/>
    <p:sldId id="454" r:id="rId29"/>
    <p:sldId id="421" r:id="rId30"/>
    <p:sldId id="422" r:id="rId31"/>
    <p:sldId id="423" r:id="rId32"/>
    <p:sldId id="438" r:id="rId33"/>
  </p:sldIdLst>
  <p:sldSz cx="9144000" cy="6858000" type="screen4x3"/>
  <p:notesSz cx="6858000" cy="9144000"/>
  <p:defaultTextStyle>
    <a:defPPr>
      <a:defRPr lang="hu-H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FF00"/>
    <a:srgbClr val="993300"/>
    <a:srgbClr val="00C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589" autoAdjust="0"/>
    <p:restoredTop sz="86364" autoAdjust="0"/>
  </p:normalViewPr>
  <p:slideViewPr>
    <p:cSldViewPr>
      <p:cViewPr varScale="1">
        <p:scale>
          <a:sx n="79" d="100"/>
          <a:sy n="79" d="100"/>
        </p:scale>
        <p:origin x="516" y="78"/>
      </p:cViewPr>
      <p:guideLst>
        <p:guide orient="horz" pos="2160"/>
        <p:guide pos="2880"/>
      </p:guideLst>
    </p:cSldViewPr>
  </p:slideViewPr>
  <p:outlineViewPr>
    <p:cViewPr>
      <p:scale>
        <a:sx n="33" d="100"/>
        <a:sy n="33" d="100"/>
      </p:scale>
      <p:origin x="0" y="-1848"/>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8" d="100"/>
          <a:sy n="58" d="100"/>
        </p:scale>
        <p:origin x="-177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hu-HU"/>
          </a:p>
        </p:txBody>
      </p:sp>
      <p:sp>
        <p:nvSpPr>
          <p:cNvPr id="286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hu-HU"/>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smtClean="0"/>
              <a:t>Mintaszöveg szerkesztése </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hu-HU"/>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F7BDE69-FC34-4105-A228-6DF906429691}"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0EBD120-9837-4D36-A535-97C2049A6885}" type="slidenum">
              <a:rPr lang="hu-HU" altLang="hu-HU" sz="1200"/>
              <a:pPr/>
              <a:t>1</a:t>
            </a:fld>
            <a:endParaRPr lang="hu-HU" altLang="hu-HU"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6392345-F75A-4B06-B03B-3C511E48B1BC}"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3876193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756AA47-F208-4267-BA50-5BE3F48219A7}"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533527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BDF9C7A-DD60-4C8D-9688-057446B08A2B}"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2274085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23AF217-E64A-4C9C-9B86-BD5F83DB55BA}"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1131422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C76C8BD-2DEF-497D-936E-30CAD7A95C87}"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1770987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366908D-8DC2-4220-8BD6-24CB6D9923DE}"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b="1" smtClean="0"/>
          </a:p>
          <a:p>
            <a:r>
              <a:rPr lang="hu-HU" altLang="hu-HU" b="1" smtClean="0"/>
              <a:t>http://www.nanotech-now.com/Art_Gallery/chris-ewels.htm</a:t>
            </a:r>
          </a:p>
          <a:p>
            <a:r>
              <a:rPr lang="hu-HU" altLang="hu-HU" b="1" smtClean="0"/>
              <a:t>Dreams of Buckminster Fuller</a:t>
            </a:r>
            <a:r>
              <a:rPr lang="hu-HU" altLang="hu-HU" smtClean="0"/>
              <a:t/>
            </a:r>
            <a:br>
              <a:rPr lang="hu-HU" altLang="hu-HU" smtClean="0"/>
            </a:br>
            <a:r>
              <a:rPr lang="hu-HU" altLang="hu-HU" smtClean="0"/>
              <a:t>"Buckminster Fuller, famous for his geodesic dome structures, once designed a dome large enough to cover mid-town Manhattan. Now his structures are reappearing in the chemistry of the nanoscale. So why not extrapolate a little?!" </a:t>
            </a:r>
          </a:p>
        </p:txBody>
      </p:sp>
    </p:spTree>
    <p:extLst>
      <p:ext uri="{BB962C8B-B14F-4D97-AF65-F5344CB8AC3E}">
        <p14:creationId xmlns:p14="http://schemas.microsoft.com/office/powerpoint/2010/main" val="753272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6FCD0DF-149D-4DCF-B28E-3EB50116632A}"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2392143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186BE48-B2F1-4465-8BC9-9973E942C99C}"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1453745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FC74A1B-AEC0-4F61-855F-6CBE6A957E3E}"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1542354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FC74A1B-AEC0-4F61-855F-6CBE6A957E3E}"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1302939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7E5A4C3-88DB-46A9-A2AB-83090C3D82FB}"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3481428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5B94585-C7B8-49FF-9E9B-1B83271A9FC0}"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1697494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9AC8D13-53BE-4557-BFD9-90593A94731D}"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421533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52D8EA0-CA46-462D-8B60-219CC0740E84}"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1343386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AF4755D-AC66-42A4-BAD3-4006944E7E3E}"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3714498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FD11C09-730B-46D9-BF57-2977BEED3927}"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185150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DACE79D-1A45-43E9-A289-570EDF3EBAAD}"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1744471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DACE79D-1A45-43E9-A289-570EDF3EBAAD}"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3429525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8816CA1-0709-4AB7-860B-E763407FAC68}"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3029318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0B9D0EB-1D63-4BD5-A5C6-C9CB1F490399}"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3948799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20CDE28-6FFC-47C5-9926-F1D7930509E1}"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726743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400D324-E27C-4F7A-B3CA-E04D9BE190A9}"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3422647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40090CB-A012-43C7-A91C-520CBC176C7B}"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2434297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6D1BF09-56B0-4132-8BE0-1C97DABC889B}"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2873287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AFB05D9-91C7-4F29-A06B-B46E08660E3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3430753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17469C-0C14-4B8D-9E56-07A901E029B9}"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590158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E1EA771-F9BD-4505-B130-AF92F840FEA0}"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856775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1B049A5-D730-43A4-B334-59BB673A72C0}"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1290287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999965BB-51A5-4BAC-A28B-78107E029DF9}" type="slidenum">
              <a:rPr lang="hu-HU" altLang="hu-HU"/>
              <a:pPr>
                <a:defRPr/>
              </a:pPr>
              <a:t>‹#›</a:t>
            </a:fld>
            <a:endParaRPr lang="hu-HU" altLang="hu-HU"/>
          </a:p>
        </p:txBody>
      </p:sp>
    </p:spTree>
    <p:extLst>
      <p:ext uri="{BB962C8B-B14F-4D97-AF65-F5344CB8AC3E}">
        <p14:creationId xmlns:p14="http://schemas.microsoft.com/office/powerpoint/2010/main" val="2389913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E21226CE-ABFE-4D34-AF9D-BF6C0316FAEA}" type="slidenum">
              <a:rPr lang="hu-HU" altLang="hu-HU"/>
              <a:pPr>
                <a:defRPr/>
              </a:pPr>
              <a:t>‹#›</a:t>
            </a:fld>
            <a:endParaRPr lang="hu-HU" altLang="hu-HU"/>
          </a:p>
        </p:txBody>
      </p:sp>
    </p:spTree>
    <p:extLst>
      <p:ext uri="{BB962C8B-B14F-4D97-AF65-F5344CB8AC3E}">
        <p14:creationId xmlns:p14="http://schemas.microsoft.com/office/powerpoint/2010/main" val="1107468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EEBB139E-73B4-4FCB-B4A2-CD85D9B96208}" type="slidenum">
              <a:rPr lang="hu-HU" altLang="hu-HU"/>
              <a:pPr>
                <a:defRPr/>
              </a:pPr>
              <a:t>‹#›</a:t>
            </a:fld>
            <a:endParaRPr lang="hu-HU" altLang="hu-HU"/>
          </a:p>
        </p:txBody>
      </p:sp>
    </p:spTree>
    <p:extLst>
      <p:ext uri="{BB962C8B-B14F-4D97-AF65-F5344CB8AC3E}">
        <p14:creationId xmlns:p14="http://schemas.microsoft.com/office/powerpoint/2010/main" val="2047127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91FAC55-1FCA-4ABB-8BF9-6BC4AD2EE53E}"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68062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95F83B5-45CB-4A80-868E-474F87129210}"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44636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04CDEC6-7EE8-4AFA-8D0B-A2B216495DAC}"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90907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1DABF36-B8DF-49F8-9461-4490375E90A4}"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95481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206B491-3BF3-4EC3-8C07-84F34F6E3B3E}"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69176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03F1CEC-15AF-4674-AF07-8501424C9C5D}"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96369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D2F1096-AEE1-4177-9453-F8345EE89CA0}"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99361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82B9C94-C790-4E7F-A5F8-6CB9ED248D23}"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8822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0513163F-BAE9-443E-A745-4CE122B9F289}" type="slidenum">
              <a:rPr lang="hu-HU" altLang="hu-HU"/>
              <a:pPr>
                <a:defRPr/>
              </a:pPr>
              <a:t>‹#›</a:t>
            </a:fld>
            <a:endParaRPr lang="hu-HU" altLang="hu-HU"/>
          </a:p>
        </p:txBody>
      </p:sp>
    </p:spTree>
    <p:extLst>
      <p:ext uri="{BB962C8B-B14F-4D97-AF65-F5344CB8AC3E}">
        <p14:creationId xmlns:p14="http://schemas.microsoft.com/office/powerpoint/2010/main" val="1610997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B19B7CF-9583-4FC7-8B4B-C162B16C1318}"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2630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70969A6-4EB6-48FB-893F-854D7A7E9B2B}"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2822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63D66B3-CD9D-4443-B2A5-8014DB9E3079}"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769578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8092DAB-6686-47A1-B5B0-7C4A92F6A623}"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48866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5F96E7E-B629-4F70-BAF1-D61483498E69}"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38719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14C2C22-7178-45A7-9849-8A2229FF1DD8}"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8914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8F16A3F-DB67-4961-8550-DA2CEE07DF40}"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98563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F2496CB-E0C7-475F-BA1A-53C79B59925A}"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57195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1D8EB61-FADC-4E90-BBF7-1B5DFE45F9A2}"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828297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E3F6A3C-AB72-421D-8570-BC8DBD9F5372}"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60959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D8407A95-1469-43CB-BCCF-42F479653BF7}" type="slidenum">
              <a:rPr lang="hu-HU" altLang="hu-HU"/>
              <a:pPr>
                <a:defRPr/>
              </a:pPr>
              <a:t>‹#›</a:t>
            </a:fld>
            <a:endParaRPr lang="hu-HU" altLang="hu-HU"/>
          </a:p>
        </p:txBody>
      </p:sp>
    </p:spTree>
    <p:extLst>
      <p:ext uri="{BB962C8B-B14F-4D97-AF65-F5344CB8AC3E}">
        <p14:creationId xmlns:p14="http://schemas.microsoft.com/office/powerpoint/2010/main" val="27959003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912145E-5251-4494-AC0A-6A9CFFA13CCA}"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59748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DF99CC-A2AA-48BE-BE91-8D8C592B6162}"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743749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5DE02E5-FFCF-47C9-A339-43C373A95F53}"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107717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60A0987-4765-4DF9-B42F-B4FA97F25A51}"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99668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2AC9D17F-156C-4876-ABEC-6331BEC361FC}" type="slidenum">
              <a:rPr lang="hu-HU" altLang="hu-HU"/>
              <a:pPr>
                <a:defRPr/>
              </a:pPr>
              <a:t>‹#›</a:t>
            </a:fld>
            <a:endParaRPr lang="hu-HU" altLang="hu-HU"/>
          </a:p>
        </p:txBody>
      </p:sp>
    </p:spTree>
    <p:extLst>
      <p:ext uri="{BB962C8B-B14F-4D97-AF65-F5344CB8AC3E}">
        <p14:creationId xmlns:p14="http://schemas.microsoft.com/office/powerpoint/2010/main" val="224202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267DFD0F-35B3-491D-AFB1-0BD717C59F78}" type="slidenum">
              <a:rPr lang="hu-HU" altLang="hu-HU"/>
              <a:pPr>
                <a:defRPr/>
              </a:pPr>
              <a:t>‹#›</a:t>
            </a:fld>
            <a:endParaRPr lang="hu-HU" altLang="hu-HU"/>
          </a:p>
        </p:txBody>
      </p:sp>
    </p:spTree>
    <p:extLst>
      <p:ext uri="{BB962C8B-B14F-4D97-AF65-F5344CB8AC3E}">
        <p14:creationId xmlns:p14="http://schemas.microsoft.com/office/powerpoint/2010/main" val="997731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FCAEDE50-722E-434A-BA82-61B884E11F1F}" type="slidenum">
              <a:rPr lang="hu-HU" altLang="hu-HU"/>
              <a:pPr>
                <a:defRPr/>
              </a:pPr>
              <a:t>‹#›</a:t>
            </a:fld>
            <a:endParaRPr lang="hu-HU" altLang="hu-HU"/>
          </a:p>
        </p:txBody>
      </p:sp>
    </p:spTree>
    <p:extLst>
      <p:ext uri="{BB962C8B-B14F-4D97-AF65-F5344CB8AC3E}">
        <p14:creationId xmlns:p14="http://schemas.microsoft.com/office/powerpoint/2010/main" val="1423186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pPr>
              <a:defRPr/>
            </a:pPr>
            <a:fld id="{6014D2C3-3394-4B45-B386-3661D001CAFB}" type="slidenum">
              <a:rPr lang="hu-HU" altLang="hu-HU"/>
              <a:pPr>
                <a:defRPr/>
              </a:pPr>
              <a:t>‹#›</a:t>
            </a:fld>
            <a:endParaRPr lang="hu-HU" altLang="hu-HU"/>
          </a:p>
        </p:txBody>
      </p:sp>
    </p:spTree>
    <p:extLst>
      <p:ext uri="{BB962C8B-B14F-4D97-AF65-F5344CB8AC3E}">
        <p14:creationId xmlns:p14="http://schemas.microsoft.com/office/powerpoint/2010/main" val="427174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8BB7B2AC-7C70-4F48-AFA9-32C9049BE12F}" type="slidenum">
              <a:rPr lang="hu-HU" altLang="hu-HU"/>
              <a:pPr>
                <a:defRPr/>
              </a:pPr>
              <a:t>‹#›</a:t>
            </a:fld>
            <a:endParaRPr lang="hu-HU" altLang="hu-HU"/>
          </a:p>
        </p:txBody>
      </p:sp>
    </p:spTree>
    <p:extLst>
      <p:ext uri="{BB962C8B-B14F-4D97-AF65-F5344CB8AC3E}">
        <p14:creationId xmlns:p14="http://schemas.microsoft.com/office/powerpoint/2010/main" val="3642729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ACE07837-CA52-49CF-BB41-42ACE91B4C90}" type="slidenum">
              <a:rPr lang="hu-HU" altLang="hu-HU"/>
              <a:pPr>
                <a:defRPr/>
              </a:pPr>
              <a:t>‹#›</a:t>
            </a:fld>
            <a:endParaRPr lang="hu-HU" altLang="hu-HU"/>
          </a:p>
        </p:txBody>
      </p:sp>
    </p:spTree>
    <p:extLst>
      <p:ext uri="{BB962C8B-B14F-4D97-AF65-F5344CB8AC3E}">
        <p14:creationId xmlns:p14="http://schemas.microsoft.com/office/powerpoint/2010/main" val="1882594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 </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hu-H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hu-H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01854BBF-FC9B-43EC-8D4F-DBAA01183CA2}"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 </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3BF6B49-A04E-414A-9CC0-0093BC15B9EA}"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95728170"/>
      </p:ext>
    </p:extLst>
  </p:cSld>
  <p:clrMap bg1="lt1" tx1="dk1" bg2="lt2" tx2="dk2" accent1="accent1" accent2="accent2" accent3="accent3" accent4="accent4" accent5="accent5" accent6="accent6" hlink="hlink" folHlink="folHlink"/>
  <p:sldLayoutIdLst>
    <p:sldLayoutId id="2147484316" r:id="rId1"/>
    <p:sldLayoutId id="2147484317" r:id="rId2"/>
    <p:sldLayoutId id="2147484318" r:id="rId3"/>
    <p:sldLayoutId id="2147484319" r:id="rId4"/>
    <p:sldLayoutId id="2147484320" r:id="rId5"/>
    <p:sldLayoutId id="2147484321" r:id="rId6"/>
    <p:sldLayoutId id="2147484322" r:id="rId7"/>
    <p:sldLayoutId id="2147484323" r:id="rId8"/>
    <p:sldLayoutId id="2147484324" r:id="rId9"/>
    <p:sldLayoutId id="2147484325" r:id="rId10"/>
    <p:sldLayoutId id="214748432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 </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525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25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25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5141EF4-AD78-4663-8DC3-0B4A1B06998E}"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25125285"/>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3.gif"/><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9.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hyperlink" Target="http://www.astro.virginia.edu/~eww6n/math/TruncatedIcosahedron.html" TargetMode="External"/><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21.xml"/><Relationship Id="rId7" Type="http://schemas.openxmlformats.org/officeDocument/2006/relationships/slide" Target="slide27.xml"/><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slide" Target="slide25.xml"/><Relationship Id="rId5" Type="http://schemas.openxmlformats.org/officeDocument/2006/relationships/slide" Target="slide24.xml"/><Relationship Id="rId4" Type="http://schemas.openxmlformats.org/officeDocument/2006/relationships/slide" Target="slide22.xml"/><Relationship Id="rId9" Type="http://schemas.openxmlformats.org/officeDocument/2006/relationships/slide" Target="slide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21.xml"/><Relationship Id="rId7" Type="http://schemas.openxmlformats.org/officeDocument/2006/relationships/slide" Target="slide27.xml"/><Relationship Id="rId2" Type="http://schemas.openxmlformats.org/officeDocument/2006/relationships/notesSlide" Target="../notesSlides/notesSlide19.xml"/><Relationship Id="rId1" Type="http://schemas.openxmlformats.org/officeDocument/2006/relationships/slideLayout" Target="../slideLayouts/slideLayout29.xml"/><Relationship Id="rId6" Type="http://schemas.openxmlformats.org/officeDocument/2006/relationships/slide" Target="slide25.xml"/><Relationship Id="rId5" Type="http://schemas.openxmlformats.org/officeDocument/2006/relationships/slide" Target="slide24.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slide" Target="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9.xml"/><Relationship Id="rId4" Type="http://schemas.openxmlformats.org/officeDocument/2006/relationships/slide" Target="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openxmlformats.org/officeDocument/2006/relationships/slide" Target="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9.xml"/><Relationship Id="rId4" Type="http://schemas.openxmlformats.org/officeDocument/2006/relationships/slide" Target="slide19.xml"/></Relationships>
</file>

<file path=ppt/slides/_rels/slide2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5.xml"/><Relationship Id="rId1" Type="http://schemas.openxmlformats.org/officeDocument/2006/relationships/slideLayout" Target="../slideLayouts/slideLayout29.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9.xml"/><Relationship Id="rId4" Type="http://schemas.openxmlformats.org/officeDocument/2006/relationships/slide" Target="slide19.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9.xml"/><Relationship Id="rId1" Type="http://schemas.openxmlformats.org/officeDocument/2006/relationships/slideLayout" Target="../slideLayouts/slideLayout29.xml"/><Relationship Id="rId4" Type="http://schemas.openxmlformats.org/officeDocument/2006/relationships/slide" Target="slide2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050"/>
          <p:cNvSpPr>
            <a:spLocks noGrp="1" noChangeArrowheads="1"/>
          </p:cNvSpPr>
          <p:nvPr>
            <p:ph type="ctrTitle"/>
          </p:nvPr>
        </p:nvSpPr>
        <p:spPr>
          <a:xfrm>
            <a:off x="0" y="914400"/>
            <a:ext cx="9144000" cy="1143000"/>
          </a:xfrm>
        </p:spPr>
        <p:txBody>
          <a:bodyPr/>
          <a:lstStyle/>
          <a:p>
            <a:r>
              <a:rPr lang="hu-HU" altLang="hu-HU" sz="4800" b="1" smtClean="0">
                <a:solidFill>
                  <a:srgbClr val="A50021"/>
                </a:solidFill>
              </a:rPr>
              <a:t/>
            </a:r>
            <a:br>
              <a:rPr lang="hu-HU" altLang="hu-HU" sz="4800" b="1" smtClean="0">
                <a:solidFill>
                  <a:srgbClr val="A50021"/>
                </a:solidFill>
              </a:rPr>
            </a:br>
            <a:r>
              <a:rPr lang="hu-HU" altLang="hu-HU" sz="4800" b="1" smtClean="0">
                <a:solidFill>
                  <a:srgbClr val="A50021"/>
                </a:solidFill>
              </a:rPr>
              <a:t>CARBON NANOSTRUCTURES</a:t>
            </a:r>
            <a:r>
              <a:rPr lang="hu-HU" altLang="hu-HU" sz="5400" b="1" smtClean="0">
                <a:solidFill>
                  <a:srgbClr val="A50021"/>
                </a:solidFill>
              </a:rPr>
              <a:t/>
            </a:r>
            <a:br>
              <a:rPr lang="hu-HU" altLang="hu-HU" sz="5400" b="1" smtClean="0">
                <a:solidFill>
                  <a:srgbClr val="A50021"/>
                </a:solidFill>
              </a:rPr>
            </a:br>
            <a:r>
              <a:rPr lang="hu-HU" altLang="hu-HU" sz="3200" b="1" smtClean="0">
                <a:solidFill>
                  <a:srgbClr val="A50021"/>
                </a:solidFill>
              </a:rPr>
              <a:t>(FULLERENES, CARBON NANOTUBES, GRAPHENE)</a:t>
            </a:r>
            <a:endParaRPr lang="hu-HU" altLang="hu-HU" sz="3200" smtClean="0"/>
          </a:p>
        </p:txBody>
      </p:sp>
      <p:sp>
        <p:nvSpPr>
          <p:cNvPr id="14339" name="Rectangle 2051"/>
          <p:cNvSpPr>
            <a:spLocks noGrp="1" noChangeArrowheads="1"/>
          </p:cNvSpPr>
          <p:nvPr>
            <p:ph type="subTitle" idx="1"/>
          </p:nvPr>
        </p:nvSpPr>
        <p:spPr>
          <a:xfrm>
            <a:off x="1295400" y="3429000"/>
            <a:ext cx="6400800" cy="1752600"/>
          </a:xfrm>
        </p:spPr>
        <p:txBody>
          <a:bodyPr/>
          <a:lstStyle/>
          <a:p>
            <a:r>
              <a:rPr lang="hu-HU" altLang="hu-HU" sz="2400" dirty="0" err="1" smtClean="0"/>
              <a:t>lecture</a:t>
            </a:r>
            <a:r>
              <a:rPr lang="hu-HU" altLang="hu-HU" sz="2400" dirty="0" smtClean="0"/>
              <a:t> </a:t>
            </a:r>
            <a:r>
              <a:rPr lang="hu-HU" altLang="hu-HU" sz="2400" dirty="0" err="1" smtClean="0"/>
              <a:t>for</a:t>
            </a:r>
            <a:r>
              <a:rPr lang="hu-HU" altLang="hu-HU" sz="2400" dirty="0" smtClean="0"/>
              <a:t> </a:t>
            </a:r>
            <a:r>
              <a:rPr lang="hu-HU" altLang="hu-HU" sz="2400" dirty="0" err="1" smtClean="0"/>
              <a:t>physics</a:t>
            </a:r>
            <a:r>
              <a:rPr lang="hu-HU" altLang="hu-HU" sz="2400" dirty="0" smtClean="0"/>
              <a:t> and </a:t>
            </a:r>
            <a:r>
              <a:rPr lang="hu-HU" altLang="hu-HU" sz="2400" dirty="0" err="1" smtClean="0"/>
              <a:t>chemistry</a:t>
            </a:r>
            <a:r>
              <a:rPr lang="hu-HU" altLang="hu-HU" sz="2400" dirty="0" smtClean="0"/>
              <a:t> </a:t>
            </a:r>
            <a:r>
              <a:rPr lang="hu-HU" altLang="hu-HU" sz="2400" dirty="0" err="1" smtClean="0"/>
              <a:t>students</a:t>
            </a:r>
            <a:endParaRPr lang="hu-HU" altLang="hu-HU" sz="2400" dirty="0" smtClean="0"/>
          </a:p>
          <a:p>
            <a:r>
              <a:rPr lang="hu-HU" altLang="hu-HU" sz="2400" dirty="0" smtClean="0"/>
              <a:t>(2018. </a:t>
            </a:r>
            <a:r>
              <a:rPr lang="hu-HU" altLang="hu-HU" sz="2400" dirty="0" err="1" smtClean="0"/>
              <a:t>summer</a:t>
            </a:r>
            <a:r>
              <a:rPr lang="hu-HU" altLang="hu-HU" sz="2400" dirty="0" smtClean="0"/>
              <a:t> </a:t>
            </a:r>
            <a:r>
              <a:rPr lang="hu-HU" altLang="hu-HU" sz="2400" dirty="0" err="1" smtClean="0"/>
              <a:t>semester</a:t>
            </a:r>
            <a:r>
              <a:rPr lang="hu-HU" altLang="hu-HU" sz="2400" dirty="0" smtClean="0"/>
              <a:t> – 02. </a:t>
            </a:r>
            <a:r>
              <a:rPr lang="hu-HU" altLang="hu-HU" sz="2400" dirty="0" err="1" smtClean="0"/>
              <a:t>March</a:t>
            </a:r>
            <a:r>
              <a:rPr lang="hu-HU" altLang="hu-HU" sz="2400" dirty="0" smtClean="0"/>
              <a:t>)</a:t>
            </a:r>
          </a:p>
          <a:p>
            <a:endParaRPr lang="hu-HU" altLang="hu-HU" sz="2400" dirty="0" smtClean="0"/>
          </a:p>
          <a:p>
            <a:r>
              <a:rPr lang="hu-HU" altLang="hu-HU" sz="2400" b="1" dirty="0" smtClean="0"/>
              <a:t>Prof. Jenő Kürti</a:t>
            </a:r>
            <a:endParaRPr lang="hu-HU" altLang="hu-HU" sz="2400" dirty="0" smtClean="0"/>
          </a:p>
          <a:p>
            <a:r>
              <a:rPr lang="hu-HU" altLang="hu-HU" sz="2400" dirty="0" smtClean="0"/>
              <a:t>ELTE </a:t>
            </a:r>
            <a:r>
              <a:rPr lang="hu-HU" altLang="hu-HU" sz="2400" dirty="0" err="1" smtClean="0"/>
              <a:t>Department</a:t>
            </a:r>
            <a:r>
              <a:rPr lang="hu-HU" altLang="hu-HU" sz="2400" dirty="0" smtClean="0"/>
              <a:t> of </a:t>
            </a:r>
            <a:r>
              <a:rPr lang="hu-HU" altLang="hu-HU" sz="2400" dirty="0" err="1" smtClean="0"/>
              <a:t>Biological</a:t>
            </a:r>
            <a:r>
              <a:rPr lang="hu-HU" altLang="hu-HU" sz="2400" dirty="0" smtClean="0"/>
              <a:t> </a:t>
            </a:r>
            <a:r>
              <a:rPr lang="hu-HU" altLang="hu-HU" sz="2400" dirty="0" err="1" smtClean="0"/>
              <a:t>Physics</a:t>
            </a:r>
            <a:endParaRPr lang="hu-HU" altLang="hu-HU" sz="2400" dirty="0" smtClean="0"/>
          </a:p>
          <a:p>
            <a:endParaRPr lang="hu-HU" altLang="hu-HU" sz="2400" dirty="0" smtClean="0"/>
          </a:p>
          <a:p>
            <a:r>
              <a:rPr lang="hu-HU" altLang="hu-HU" sz="1600" dirty="0" smtClean="0"/>
              <a:t>e-mail: kurti@virag.elte.hu		</a:t>
            </a:r>
            <a:r>
              <a:rPr lang="hu-HU" altLang="hu-HU" sz="1600" dirty="0" err="1" smtClean="0"/>
              <a:t>www</a:t>
            </a:r>
            <a:r>
              <a:rPr lang="hu-HU" altLang="hu-HU" sz="1600" dirty="0" smtClean="0"/>
              <a:t>: virag.elte.hu/</a:t>
            </a:r>
            <a:r>
              <a:rPr lang="hu-HU" altLang="hu-HU" sz="1600" dirty="0" err="1" smtClean="0"/>
              <a:t>kurti</a:t>
            </a:r>
            <a:endParaRPr lang="hu-HU" altLang="hu-HU"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spectrore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71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p:cNvSpPr txBox="1">
            <a:spLocks noChangeArrowheads="1"/>
          </p:cNvSpPr>
          <p:nvPr/>
        </p:nvSpPr>
        <p:spPr bwMode="auto">
          <a:xfrm>
            <a:off x="4343400" y="228600"/>
            <a:ext cx="48006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1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H.W.Kroto</a:t>
            </a:r>
            <a:r>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J.R.Heath, S.C.O’Brien, </a:t>
            </a:r>
            <a:r>
              <a:rPr kumimoji="0" lang="hu-HU" altLang="hu-HU" sz="1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R.F.Curl</a:t>
            </a:r>
            <a:r>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a:t>
            </a:r>
            <a:r>
              <a:rPr kumimoji="0" lang="hu-HU" altLang="hu-HU" sz="1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R.E.Smalley</a:t>
            </a:r>
            <a:r>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„C</a:t>
            </a:r>
            <a:r>
              <a:rPr kumimoji="0" lang="hu-HU" altLang="hu-HU" sz="1400" b="0" i="0" u="none" strike="noStrike" kern="1200" cap="none" spc="0" normalizeH="0" baseline="-25000" noProof="0" smtClean="0">
                <a:ln>
                  <a:noFill/>
                </a:ln>
                <a:solidFill>
                  <a:srgbClr val="000000"/>
                </a:solidFill>
                <a:effectLst/>
                <a:uLnTx/>
                <a:uFillTx/>
                <a:latin typeface="Times New Roman" panose="02020603050405020304" pitchFamily="18" charset="0"/>
                <a:ea typeface="+mn-ea"/>
                <a:cs typeface="+mn-cs"/>
              </a:rPr>
              <a:t>60</a:t>
            </a:r>
            <a:r>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Buckminsterfullerene”, Nature 318, 162 (14 Nov. 1985)</a:t>
            </a:r>
          </a:p>
        </p:txBody>
      </p:sp>
      <p:pic>
        <p:nvPicPr>
          <p:cNvPr id="108548" name="Picture 4" descr="buckyball_gro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895350"/>
            <a:ext cx="4968875"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9" name="Text Box 5"/>
          <p:cNvSpPr txBox="1">
            <a:spLocks noChangeArrowheads="1"/>
          </p:cNvSpPr>
          <p:nvPr/>
        </p:nvSpPr>
        <p:spPr bwMode="auto">
          <a:xfrm>
            <a:off x="6659563" y="2155825"/>
            <a:ext cx="55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1600" b="0"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mn-cs"/>
              </a:rPr>
              <a:t>Curl</a:t>
            </a:r>
            <a:endParaRPr kumimoji="0" lang="hu-HU" altLang="hu-HU" sz="16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endParaRPr>
          </a:p>
        </p:txBody>
      </p:sp>
      <p:sp>
        <p:nvSpPr>
          <p:cNvPr id="108550" name="Text Box 6"/>
          <p:cNvSpPr txBox="1">
            <a:spLocks noChangeArrowheads="1"/>
          </p:cNvSpPr>
          <p:nvPr/>
        </p:nvSpPr>
        <p:spPr bwMode="auto">
          <a:xfrm>
            <a:off x="8027988" y="2947988"/>
            <a:ext cx="700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1600" b="0"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mn-cs"/>
              </a:rPr>
              <a:t>Heath</a:t>
            </a:r>
            <a:endParaRPr kumimoji="0" lang="hu-HU" altLang="hu-HU" sz="16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endParaRPr>
          </a:p>
        </p:txBody>
      </p:sp>
      <p:sp>
        <p:nvSpPr>
          <p:cNvPr id="108551" name="Text Box 7"/>
          <p:cNvSpPr txBox="1">
            <a:spLocks noChangeArrowheads="1"/>
          </p:cNvSpPr>
          <p:nvPr/>
        </p:nvSpPr>
        <p:spPr bwMode="auto">
          <a:xfrm>
            <a:off x="4505325" y="3043238"/>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1600" b="0"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mn-cs"/>
              </a:rPr>
              <a:t>O’Brien</a:t>
            </a:r>
            <a:endParaRPr kumimoji="0" lang="hu-HU" altLang="hu-HU" sz="16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8552" name="Text Box 8"/>
          <p:cNvSpPr txBox="1">
            <a:spLocks noChangeArrowheads="1"/>
          </p:cNvSpPr>
          <p:nvPr/>
        </p:nvSpPr>
        <p:spPr bwMode="auto">
          <a:xfrm>
            <a:off x="5940425" y="388461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1600" b="0"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mn-cs"/>
              </a:rPr>
              <a:t>Smalley     Kroto</a:t>
            </a:r>
          </a:p>
        </p:txBody>
      </p:sp>
      <p:pic>
        <p:nvPicPr>
          <p:cNvPr id="108553" name="Picture 9" descr="mbrown-anim-socce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4175125"/>
            <a:ext cx="4968875"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471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08548"/>
                                        </p:tgtEl>
                                        <p:attrNameLst>
                                          <p:attrName>style.visibility</p:attrName>
                                        </p:attrNameLst>
                                      </p:cBhvr>
                                      <p:to>
                                        <p:strVal val="visible"/>
                                      </p:to>
                                    </p:set>
                                    <p:anim calcmode="lin" valueType="num">
                                      <p:cBhvr>
                                        <p:cTn id="7" dur="1000" fill="hold"/>
                                        <p:tgtEl>
                                          <p:spTgt spid="108548"/>
                                        </p:tgtEl>
                                        <p:attrNameLst>
                                          <p:attrName>ppt_w</p:attrName>
                                        </p:attrNameLst>
                                      </p:cBhvr>
                                      <p:tavLst>
                                        <p:tav tm="0">
                                          <p:val>
                                            <p:strVal val="#ppt_w*0.70"/>
                                          </p:val>
                                        </p:tav>
                                        <p:tav tm="100000">
                                          <p:val>
                                            <p:strVal val="#ppt_w"/>
                                          </p:val>
                                        </p:tav>
                                      </p:tavLst>
                                    </p:anim>
                                    <p:anim calcmode="lin" valueType="num">
                                      <p:cBhvr>
                                        <p:cTn id="8" dur="1000" fill="hold"/>
                                        <p:tgtEl>
                                          <p:spTgt spid="108548"/>
                                        </p:tgtEl>
                                        <p:attrNameLst>
                                          <p:attrName>ppt_h</p:attrName>
                                        </p:attrNameLst>
                                      </p:cBhvr>
                                      <p:tavLst>
                                        <p:tav tm="0">
                                          <p:val>
                                            <p:strVal val="#ppt_h"/>
                                          </p:val>
                                        </p:tav>
                                        <p:tav tm="100000">
                                          <p:val>
                                            <p:strVal val="#ppt_h"/>
                                          </p:val>
                                        </p:tav>
                                      </p:tavLst>
                                    </p:anim>
                                    <p:animEffect transition="in" filter="fade">
                                      <p:cBhvr>
                                        <p:cTn id="9" dur="1000"/>
                                        <p:tgtEl>
                                          <p:spTgt spid="108548"/>
                                        </p:tgtEl>
                                      </p:cBhvr>
                                    </p:animEffec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1085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5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5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85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nodeType="clickEffect">
                                  <p:stCondLst>
                                    <p:cond delay="0"/>
                                  </p:stCondLst>
                                  <p:childTnLst>
                                    <p:set>
                                      <p:cBhvr>
                                        <p:cTn id="22" dur="1" fill="hold">
                                          <p:stCondLst>
                                            <p:cond delay="0"/>
                                          </p:stCondLst>
                                        </p:cTn>
                                        <p:tgtEl>
                                          <p:spTgt spid="108553"/>
                                        </p:tgtEl>
                                        <p:attrNameLst>
                                          <p:attrName>style.visibility</p:attrName>
                                        </p:attrNameLst>
                                      </p:cBhvr>
                                      <p:to>
                                        <p:strVal val="visible"/>
                                      </p:to>
                                    </p:set>
                                    <p:anim calcmode="lin" valueType="num">
                                      <p:cBhvr>
                                        <p:cTn id="23" dur="1000" fill="hold"/>
                                        <p:tgtEl>
                                          <p:spTgt spid="108553"/>
                                        </p:tgtEl>
                                        <p:attrNameLst>
                                          <p:attrName>ppt_w</p:attrName>
                                        </p:attrNameLst>
                                      </p:cBhvr>
                                      <p:tavLst>
                                        <p:tav tm="0">
                                          <p:val>
                                            <p:strVal val="#ppt_w*0.70"/>
                                          </p:val>
                                        </p:tav>
                                        <p:tav tm="100000">
                                          <p:val>
                                            <p:strVal val="#ppt_w"/>
                                          </p:val>
                                        </p:tav>
                                      </p:tavLst>
                                    </p:anim>
                                    <p:anim calcmode="lin" valueType="num">
                                      <p:cBhvr>
                                        <p:cTn id="24" dur="1000" fill="hold"/>
                                        <p:tgtEl>
                                          <p:spTgt spid="108553"/>
                                        </p:tgtEl>
                                        <p:attrNameLst>
                                          <p:attrName>ppt_h</p:attrName>
                                        </p:attrNameLst>
                                      </p:cBhvr>
                                      <p:tavLst>
                                        <p:tav tm="0">
                                          <p:val>
                                            <p:strVal val="#ppt_h"/>
                                          </p:val>
                                        </p:tav>
                                        <p:tav tm="100000">
                                          <p:val>
                                            <p:strVal val="#ppt_h"/>
                                          </p:val>
                                        </p:tav>
                                      </p:tavLst>
                                    </p:anim>
                                    <p:animEffect transition="in" filter="fade">
                                      <p:cBhvr>
                                        <p:cTn id="25" dur="1000"/>
                                        <p:tgtEl>
                                          <p:spTgt spid="108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p:bldP spid="108550" grpId="0"/>
      <p:bldP spid="108551" grpId="0"/>
      <p:bldP spid="1085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8674" name="Picture 2" descr="eurofoot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26988"/>
            <a:ext cx="2713037"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icosahedr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36838"/>
            <a:ext cx="4027488"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trunc-icosahedr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7925" y="2636838"/>
            <a:ext cx="4156075"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p:cNvSpPr txBox="1">
            <a:spLocks noChangeArrowheads="1"/>
          </p:cNvSpPr>
          <p:nvPr/>
        </p:nvSpPr>
        <p:spPr bwMode="auto">
          <a:xfrm>
            <a:off x="6084888" y="2205038"/>
            <a:ext cx="3059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2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t>Truncated Icosahedron</a:t>
            </a:r>
          </a:p>
        </p:txBody>
      </p:sp>
      <p:sp>
        <p:nvSpPr>
          <p:cNvPr id="28678" name="Text Box 6"/>
          <p:cNvSpPr txBox="1">
            <a:spLocks noChangeArrowheads="1"/>
          </p:cNvSpPr>
          <p:nvPr/>
        </p:nvSpPr>
        <p:spPr bwMode="auto">
          <a:xfrm>
            <a:off x="539750" y="2205038"/>
            <a:ext cx="2665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hu-HU" altLang="hu-HU" sz="2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t>Icosahedron</a:t>
            </a:r>
          </a:p>
        </p:txBody>
      </p:sp>
    </p:spTree>
    <p:extLst>
      <p:ext uri="{BB962C8B-B14F-4D97-AF65-F5344CB8AC3E}">
        <p14:creationId xmlns:p14="http://schemas.microsoft.com/office/powerpoint/2010/main" val="136481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aiche_figure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225" y="0"/>
            <a:ext cx="4852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0698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bui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16163"/>
            <a:ext cx="9144000" cy="454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0" y="609600"/>
            <a:ext cx="6781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R. Buckminster Fuller</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hu-HU" altLang="hu-HU" sz="2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American architect (1895-1983)</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hu-HU" altLang="hu-HU" sz="2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e.g.</a:t>
            </a:r>
            <a:r>
              <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„geodesic dome” Montreal world exposition 1967</a:t>
            </a:r>
          </a:p>
        </p:txBody>
      </p:sp>
      <p:sp>
        <p:nvSpPr>
          <p:cNvPr id="155652" name="Oval 4"/>
          <p:cNvSpPr>
            <a:spLocks noChangeArrowheads="1"/>
          </p:cNvSpPr>
          <p:nvPr/>
        </p:nvSpPr>
        <p:spPr bwMode="auto">
          <a:xfrm>
            <a:off x="5219700" y="5589588"/>
            <a:ext cx="144463" cy="144462"/>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pic>
        <p:nvPicPr>
          <p:cNvPr id="30725" name="Picture 5" descr="BF_0425-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26988"/>
            <a:ext cx="259238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buck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13" y="-26988"/>
            <a:ext cx="1752601"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777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5652"/>
                                        </p:tgtEl>
                                        <p:attrNameLst>
                                          <p:attrName>style.visibility</p:attrName>
                                        </p:attrNameLst>
                                      </p:cBhvr>
                                      <p:to>
                                        <p:strVal val="visible"/>
                                      </p:to>
                                    </p:set>
                                    <p:anim calcmode="lin" valueType="num">
                                      <p:cBhvr>
                                        <p:cTn id="7" dur="1000" fill="hold"/>
                                        <p:tgtEl>
                                          <p:spTgt spid="155652"/>
                                        </p:tgtEl>
                                        <p:attrNameLst>
                                          <p:attrName>ppt_w</p:attrName>
                                        </p:attrNameLst>
                                      </p:cBhvr>
                                      <p:tavLst>
                                        <p:tav tm="0">
                                          <p:val>
                                            <p:strVal val="#ppt_w*0.70"/>
                                          </p:val>
                                        </p:tav>
                                        <p:tav tm="100000">
                                          <p:val>
                                            <p:strVal val="#ppt_w"/>
                                          </p:val>
                                        </p:tav>
                                      </p:tavLst>
                                    </p:anim>
                                    <p:anim calcmode="lin" valueType="num">
                                      <p:cBhvr>
                                        <p:cTn id="8" dur="1000" fill="hold"/>
                                        <p:tgtEl>
                                          <p:spTgt spid="155652"/>
                                        </p:tgtEl>
                                        <p:attrNameLst>
                                          <p:attrName>ppt_h</p:attrName>
                                        </p:attrNameLst>
                                      </p:cBhvr>
                                      <p:tavLst>
                                        <p:tav tm="0">
                                          <p:val>
                                            <p:strVal val="#ppt_h"/>
                                          </p:val>
                                        </p:tav>
                                        <p:tav tm="100000">
                                          <p:val>
                                            <p:strVal val="#ppt_h"/>
                                          </p:val>
                                        </p:tav>
                                      </p:tavLst>
                                    </p:anim>
                                    <p:animEffect transition="in" filter="fade">
                                      <p:cBhvr>
                                        <p:cTn id="9" dur="1000"/>
                                        <p:tgtEl>
                                          <p:spTgt spid="155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Jenőnek_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747713"/>
            <a:ext cx="9123363" cy="1440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9748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770" name="Picture 2" descr="aulonia_hexagona_img5bd23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360363"/>
            <a:ext cx="497205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0" y="5734050"/>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hu-HU" altLang="hu-HU" sz="1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t>Si-containing skeleton of  the radiolarian Aulonia hexagona</a:t>
            </a:r>
          </a:p>
        </p:txBody>
      </p:sp>
    </p:spTree>
    <p:extLst>
      <p:ext uri="{BB962C8B-B14F-4D97-AF65-F5344CB8AC3E}">
        <p14:creationId xmlns:p14="http://schemas.microsoft.com/office/powerpoint/2010/main" val="4095352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3744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18" name="Picture 2" descr="C60mm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5943600" y="533400"/>
            <a:ext cx="32004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buckminster</a:t>
            </a:r>
            <a:r>
              <a:rPr kumimoji="0" lang="hu-HU" altLang="hu-HU" sz="2400" b="0"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mn-cs"/>
              </a:rPr>
              <a:t>fullerene</a:t>
            </a:r>
            <a:endPar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buckyball</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a:t>
            </a:r>
            <a:r>
              <a:rPr kumimoji="0" lang="hu-HU" altLang="hu-HU" sz="2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ballene</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2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spherene</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2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soccerene</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2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carbosoccer ...</a:t>
            </a:r>
            <a:r>
              <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4820" name="Text Box 4"/>
          <p:cNvSpPr txBox="1">
            <a:spLocks noChangeArrowheads="1"/>
          </p:cNvSpPr>
          <p:nvPr/>
        </p:nvSpPr>
        <p:spPr bwMode="auto">
          <a:xfrm>
            <a:off x="304800" y="3810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2400" b="0"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mn-cs"/>
              </a:rPr>
              <a:t>C</a:t>
            </a:r>
            <a:r>
              <a:rPr kumimoji="0" lang="hu-HU" altLang="hu-HU" sz="2400" b="0" i="0" u="none" strike="noStrike" kern="1200" cap="none" spc="0" normalizeH="0" baseline="-25000" noProof="0" smtClean="0">
                <a:ln>
                  <a:noFill/>
                </a:ln>
                <a:solidFill>
                  <a:srgbClr val="FF0000"/>
                </a:solidFill>
                <a:effectLst/>
                <a:uLnTx/>
                <a:uFillTx/>
                <a:latin typeface="Times New Roman" panose="02020603050405020304" pitchFamily="18" charset="0"/>
                <a:ea typeface="+mn-ea"/>
                <a:cs typeface="+mn-cs"/>
              </a:rPr>
              <a:t>60</a:t>
            </a:r>
            <a:endPar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4821" name="Text Box 5"/>
          <p:cNvSpPr txBox="1">
            <a:spLocks noChangeArrowheads="1"/>
          </p:cNvSpPr>
          <p:nvPr/>
        </p:nvSpPr>
        <p:spPr bwMode="auto">
          <a:xfrm>
            <a:off x="2286000" y="61722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d </a:t>
            </a:r>
            <a:r>
              <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sym typeface="Symbol" panose="05050102010706020507" pitchFamily="18" charset="2"/>
              </a:rPr>
              <a:t> 0,7 nm</a:t>
            </a:r>
            <a:endPar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33572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50825" y="260350"/>
            <a:ext cx="864235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ANTECEDENTS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PREHISTORY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ANTIQUE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Babylon:	„60”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Greek: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Platon – 5 regular solids, including icosahedron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Archimedes – 13 archimedean solids, among which truncated icosahedron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5843" name="Text Box 3"/>
          <p:cNvSpPr txBox="1">
            <a:spLocks noChangeArrowheads="1"/>
          </p:cNvSpPr>
          <p:nvPr/>
        </p:nvSpPr>
        <p:spPr bwMode="auto">
          <a:xfrm>
            <a:off x="179388" y="3382963"/>
            <a:ext cx="89646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20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Archimedes (287(?) - 212 B.C.)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2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Archimedes is believed to have conceived the thirteen "Archimedean solids", among which the </a:t>
            </a:r>
            <a:r>
              <a:rPr kumimoji="0" lang="hu-HU" altLang="hu-HU" sz="2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hlinkClick r:id="rId3"/>
              </a:rPr>
              <a:t>truncated icosahedron</a:t>
            </a:r>
            <a:r>
              <a:rPr kumimoji="0" lang="hu-HU" altLang="hu-HU" sz="2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is found.</a:t>
            </a:r>
            <a:endParaRPr kumimoji="0" lang="hu-HU" altLang="hu-HU" sz="20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41601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50825" y="476250"/>
            <a:ext cx="86423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MIDDLE AGES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1480,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Piero</a:t>
            </a: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della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Francesca</a:t>
            </a: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first</a:t>
            </a: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known</a:t>
            </a: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art of a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truncated</a:t>
            </a: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icosahedron</a:t>
            </a:r>
            <a:endPar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1498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or</a:t>
            </a: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1509,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drawing</a:t>
            </a: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from</a:t>
            </a: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Leonardo da Vinci of a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truncated</a:t>
            </a: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icosahedron</a:t>
            </a:r>
            <a:r>
              <a:rPr kumimoji="0" lang="hu-HU" altLang="hu-HU" sz="18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in L</a:t>
            </a: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uca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Paciolis</a:t>
            </a: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book</a:t>
            </a:r>
            <a:endPar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lvl="0">
              <a:defRPr/>
            </a:pP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1500, art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from</a:t>
            </a: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Albrecht Dürer of an</a:t>
            </a:r>
            <a:r>
              <a:rPr kumimoji="0" lang="hu-HU" altLang="hu-HU" sz="18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outstreched</a:t>
            </a:r>
            <a:r>
              <a:rPr kumimoji="0" lang="hu-HU" altLang="hu-HU" sz="18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lang="hu-HU" altLang="hu-HU" sz="1800" dirty="0" err="1">
                <a:solidFill>
                  <a:srgbClr val="000000"/>
                </a:solidFill>
              </a:rPr>
              <a:t>truncated</a:t>
            </a:r>
            <a:r>
              <a:rPr lang="hu-HU" altLang="hu-HU" sz="1800" dirty="0">
                <a:solidFill>
                  <a:srgbClr val="000000"/>
                </a:solidFill>
              </a:rPr>
              <a:t> </a:t>
            </a:r>
            <a:r>
              <a:rPr lang="hu-HU" altLang="hu-HU" sz="1800" dirty="0" err="1">
                <a:solidFill>
                  <a:srgbClr val="000000"/>
                </a:solidFill>
              </a:rPr>
              <a:t>icosahedron</a:t>
            </a:r>
            <a:endPar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lvl="0">
              <a:defRPr/>
            </a:pP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XVI. </a:t>
            </a:r>
            <a:r>
              <a:rPr lang="hu-HU" altLang="hu-HU" sz="1800" dirty="0">
                <a:solidFill>
                  <a:srgbClr val="000000"/>
                </a:solidFill>
              </a:rPr>
              <a:t>c</a:t>
            </a: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lang="hu-HU" altLang="hu-HU" sz="1800" dirty="0" err="1">
                <a:solidFill>
                  <a:srgbClr val="000000"/>
                </a:solidFill>
              </a:rPr>
              <a:t>truncated</a:t>
            </a:r>
            <a:r>
              <a:rPr lang="hu-HU" altLang="hu-HU" sz="1800" dirty="0">
                <a:solidFill>
                  <a:srgbClr val="000000"/>
                </a:solidFill>
              </a:rPr>
              <a:t> </a:t>
            </a:r>
            <a:r>
              <a:rPr lang="hu-HU" altLang="hu-HU" sz="1800" dirty="0" err="1">
                <a:solidFill>
                  <a:srgbClr val="000000"/>
                </a:solidFill>
              </a:rPr>
              <a:t>icosahedron</a:t>
            </a:r>
            <a:r>
              <a:rPr lang="hu-HU" altLang="hu-HU" sz="1800" dirty="0">
                <a:solidFill>
                  <a:srgbClr val="000000"/>
                </a:solidFill>
              </a:rPr>
              <a:t> </a:t>
            </a:r>
            <a:r>
              <a:rPr lang="hu-HU" altLang="hu-HU" sz="1800" dirty="0" smtClean="0">
                <a:solidFill>
                  <a:srgbClr val="000000"/>
                </a:solidFill>
              </a:rPr>
              <a:t>in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renaissance</a:t>
            </a: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paintings</a:t>
            </a:r>
            <a:endPar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lvl="0">
              <a:defRPr/>
            </a:pP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China</a:t>
            </a: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Ming</a:t>
            </a: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dynasty</a:t>
            </a: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(1368-1644),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lions</a:t>
            </a: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sculpt</a:t>
            </a: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with</a:t>
            </a: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his</a:t>
            </a:r>
            <a:r>
              <a:rPr kumimoji="0" lang="hu-HU" altLang="hu-HU" sz="18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paw</a:t>
            </a:r>
            <a:r>
              <a:rPr kumimoji="0" lang="hu-HU" altLang="hu-HU" sz="18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on</a:t>
            </a:r>
            <a:r>
              <a:rPr kumimoji="0" lang="hu-HU" altLang="hu-HU" sz="18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a:t>
            </a: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lang="hu-HU" altLang="hu-HU" sz="1800" dirty="0" err="1">
                <a:solidFill>
                  <a:srgbClr val="000000"/>
                </a:solidFill>
              </a:rPr>
              <a:t>truncated</a:t>
            </a:r>
            <a:r>
              <a:rPr lang="hu-HU" altLang="hu-HU" sz="1800" dirty="0">
                <a:solidFill>
                  <a:srgbClr val="000000"/>
                </a:solidFill>
              </a:rPr>
              <a:t> </a:t>
            </a:r>
            <a:r>
              <a:rPr lang="hu-HU" altLang="hu-HU" sz="1800" dirty="0" err="1">
                <a:solidFill>
                  <a:srgbClr val="000000"/>
                </a:solidFill>
              </a:rPr>
              <a:t>icosahedron</a:t>
            </a:r>
            <a:endPar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lvl="0">
              <a:defRPr/>
            </a:pP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Topkapi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Sarayi</a:t>
            </a: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part of a </a:t>
            </a:r>
            <a:r>
              <a:rPr lang="hu-HU" altLang="hu-HU" sz="1800" dirty="0" err="1">
                <a:solidFill>
                  <a:srgbClr val="000000"/>
                </a:solidFill>
              </a:rPr>
              <a:t>truncated</a:t>
            </a:r>
            <a:r>
              <a:rPr lang="hu-HU" altLang="hu-HU" sz="1800" dirty="0">
                <a:solidFill>
                  <a:srgbClr val="000000"/>
                </a:solidFill>
              </a:rPr>
              <a:t> </a:t>
            </a:r>
            <a:r>
              <a:rPr lang="hu-HU" altLang="hu-HU" sz="1800" dirty="0" err="1">
                <a:solidFill>
                  <a:srgbClr val="000000"/>
                </a:solidFill>
              </a:rPr>
              <a:t>icosahedron</a:t>
            </a:r>
            <a:r>
              <a:rPr lang="hu-HU" altLang="hu-HU" sz="1800" dirty="0">
                <a:solidFill>
                  <a:srgbClr val="000000"/>
                </a:solidFill>
              </a:rPr>
              <a:t>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above</a:t>
            </a: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gate</a:t>
            </a:r>
            <a:endPar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Japán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kagome</a:t>
            </a: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triangle-hexagon</a:t>
            </a: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structures</a:t>
            </a: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with</a:t>
            </a: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pentagon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heptagon</a:t>
            </a: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substitution</a:t>
            </a:r>
            <a:endPar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fairy-lamp</a:t>
            </a:r>
            <a:r>
              <a:rPr kumimoji="0" lang="hu-HU" altLang="hu-H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a:t>
            </a:r>
          </a:p>
        </p:txBody>
      </p:sp>
      <p:sp>
        <p:nvSpPr>
          <p:cNvPr id="36867" name="Akciógomb: Tovább vagy Következő 9">
            <a:hlinkClick r:id="rId3" action="ppaction://hlinksldjump" highlightClick="1"/>
          </p:cNvPr>
          <p:cNvSpPr>
            <a:spLocks noChangeArrowheads="1"/>
          </p:cNvSpPr>
          <p:nvPr/>
        </p:nvSpPr>
        <p:spPr bwMode="auto">
          <a:xfrm>
            <a:off x="7189774" y="1071563"/>
            <a:ext cx="357188" cy="214312"/>
          </a:xfrm>
          <a:prstGeom prst="actionButtonForwardNext">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6868" name="Akciógomb: Tovább vagy Következő 9">
            <a:hlinkClick r:id="rId4" action="ppaction://hlinksldjump" highlightClick="1"/>
          </p:cNvPr>
          <p:cNvSpPr>
            <a:spLocks noChangeArrowheads="1"/>
          </p:cNvSpPr>
          <p:nvPr/>
        </p:nvSpPr>
        <p:spPr bwMode="auto">
          <a:xfrm>
            <a:off x="1835696" y="1666876"/>
            <a:ext cx="357188" cy="214312"/>
          </a:xfrm>
          <a:prstGeom prst="actionButtonForwardNext">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6869" name="Akciógomb: Tovább vagy Következő 9">
            <a:hlinkClick r:id="rId5" action="ppaction://hlinksldjump" highlightClick="1"/>
          </p:cNvPr>
          <p:cNvSpPr>
            <a:spLocks noChangeArrowheads="1"/>
          </p:cNvSpPr>
          <p:nvPr/>
        </p:nvSpPr>
        <p:spPr bwMode="auto">
          <a:xfrm>
            <a:off x="7321697" y="1938754"/>
            <a:ext cx="357187" cy="214312"/>
          </a:xfrm>
          <a:prstGeom prst="actionButtonForwardNext">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6870" name="Akciógomb: Tovább vagy Következő 9">
            <a:hlinkClick r:id="rId6" action="ppaction://hlinksldjump" highlightClick="1"/>
          </p:cNvPr>
          <p:cNvSpPr>
            <a:spLocks noChangeArrowheads="1"/>
          </p:cNvSpPr>
          <p:nvPr/>
        </p:nvSpPr>
        <p:spPr bwMode="auto">
          <a:xfrm>
            <a:off x="5723738" y="2204864"/>
            <a:ext cx="357188" cy="214312"/>
          </a:xfrm>
          <a:prstGeom prst="actionButtonForwardNext">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6871" name="Akciógomb: Tovább vagy Következő 9">
            <a:hlinkClick r:id="rId7" action="ppaction://hlinksldjump" highlightClick="1"/>
          </p:cNvPr>
          <p:cNvSpPr>
            <a:spLocks noChangeArrowheads="1"/>
          </p:cNvSpPr>
          <p:nvPr/>
        </p:nvSpPr>
        <p:spPr bwMode="auto">
          <a:xfrm>
            <a:off x="6228184" y="2780928"/>
            <a:ext cx="357187" cy="214312"/>
          </a:xfrm>
          <a:prstGeom prst="actionButtonForwardNext">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6872" name="Akciógomb: Tovább vagy Következő 9">
            <a:hlinkClick r:id="rId8" action="ppaction://hlinksldjump" highlightClick="1"/>
          </p:cNvPr>
          <p:cNvSpPr>
            <a:spLocks noChangeArrowheads="1"/>
          </p:cNvSpPr>
          <p:nvPr/>
        </p:nvSpPr>
        <p:spPr bwMode="auto">
          <a:xfrm>
            <a:off x="1835696" y="3284984"/>
            <a:ext cx="357188" cy="214313"/>
          </a:xfrm>
          <a:prstGeom prst="actionButtonForwardNext">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9" name="Akciógomb: Tovább vagy Következő 9">
            <a:hlinkClick r:id="rId9" action="ppaction://hlinksldjump" highlightClick="1"/>
          </p:cNvPr>
          <p:cNvSpPr>
            <a:spLocks noChangeArrowheads="1"/>
          </p:cNvSpPr>
          <p:nvPr/>
        </p:nvSpPr>
        <p:spPr bwMode="auto">
          <a:xfrm>
            <a:off x="8714581" y="2492896"/>
            <a:ext cx="357187" cy="214312"/>
          </a:xfrm>
          <a:prstGeom prst="actionButtonForwardNext">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56737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0" y="4762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UNEXPECTED  DISCOVERY in 1985</a:t>
            </a:r>
          </a:p>
        </p:txBody>
      </p:sp>
      <p:sp>
        <p:nvSpPr>
          <p:cNvPr id="19459" name="Text Box 4"/>
          <p:cNvSpPr txBox="1">
            <a:spLocks noChangeArrowheads="1"/>
          </p:cNvSpPr>
          <p:nvPr/>
        </p:nvSpPr>
        <p:spPr bwMode="auto">
          <a:xfrm>
            <a:off x="0" y="1076325"/>
            <a:ext cx="9144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hu-HU" altLang="hu-HU" sz="1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H.W.Kroto</a:t>
            </a:r>
            <a:r>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J.R.Heath, S.C.O’Brien, </a:t>
            </a:r>
            <a:r>
              <a:rPr kumimoji="0" lang="hu-HU" altLang="hu-HU" sz="1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R.F.Curl</a:t>
            </a:r>
            <a:r>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a:t>
            </a:r>
            <a:r>
              <a:rPr kumimoji="0" lang="hu-HU" altLang="hu-HU" sz="1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R.E.Smalley</a:t>
            </a:r>
            <a:r>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„C</a:t>
            </a:r>
            <a:r>
              <a:rPr kumimoji="0" lang="hu-HU" altLang="hu-HU" sz="1400" b="0" i="0" u="none" strike="noStrike" kern="1200" cap="none" spc="0" normalizeH="0" baseline="-25000" noProof="0" smtClean="0">
                <a:ln>
                  <a:noFill/>
                </a:ln>
                <a:solidFill>
                  <a:srgbClr val="000000"/>
                </a:solidFill>
                <a:effectLst/>
                <a:uLnTx/>
                <a:uFillTx/>
                <a:latin typeface="Times New Roman" panose="02020603050405020304" pitchFamily="18" charset="0"/>
                <a:ea typeface="+mn-ea"/>
                <a:cs typeface="+mn-cs"/>
              </a:rPr>
              <a:t>60</a:t>
            </a:r>
            <a:r>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Buckminsterfullerene”, Nature 318, 162 (14 Nov. 1985)</a:t>
            </a:r>
          </a:p>
        </p:txBody>
      </p:sp>
      <p:sp>
        <p:nvSpPr>
          <p:cNvPr id="19460" name="Text Box 5"/>
          <p:cNvSpPr txBox="1">
            <a:spLocks noChangeArrowheads="1"/>
          </p:cNvSpPr>
          <p:nvPr/>
        </p:nvSpPr>
        <p:spPr bwMode="auto">
          <a:xfrm>
            <a:off x="0" y="18192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hu-HU" altLang="hu-HU" sz="2400" b="0"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mn-cs"/>
              </a:rPr>
              <a:t>NOBEL-PRIZE: in 1996</a:t>
            </a:r>
          </a:p>
        </p:txBody>
      </p:sp>
    </p:spTree>
    <p:extLst>
      <p:ext uri="{BB962C8B-B14F-4D97-AF65-F5344CB8AC3E}">
        <p14:creationId xmlns:p14="http://schemas.microsoft.com/office/powerpoint/2010/main" val="26199555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50825" y="476250"/>
            <a:ext cx="86423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MIDDLE AGES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1480, Piero della Francesca – az első ismert rajz a csonkolt ikozaéderről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1498 vagy 1509, Leonardo da Vinci rajza csonkolt ikozaéderről Luca Pacioli könyvében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a:t>
            </a:r>
            <a:r>
              <a:rPr kumimoji="0" lang="hu-HU" altLang="hu-HU"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r>
              <a:rPr kumimoji="0" lang="hu-HU" altLang="hu-HU"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1500, Albrecht Dürer rajza egy kiterített csonkolt ikozaéderről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XVI. sz., reneszánsz festményeken csonkolt ikozaéder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Kína, Ming dinasztia (1368-1644), oroszlánszobor, mancsával csonkolt ikozaéderen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Topkapi Sarayi, csonkolt ikozaéder részlet egy kapu fölött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Japán „kagome” (háromszög-hatszög) szerkezetek ötszög (hétszög) helyettesítéssel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(lampion)</a:t>
            </a:r>
          </a:p>
        </p:txBody>
      </p:sp>
      <p:sp>
        <p:nvSpPr>
          <p:cNvPr id="36867" name="Akciógomb: Tovább vagy Következő 9">
            <a:hlinkClick r:id="rId3" action="ppaction://hlinksldjump" highlightClick="1"/>
          </p:cNvPr>
          <p:cNvSpPr>
            <a:spLocks noChangeArrowheads="1"/>
          </p:cNvSpPr>
          <p:nvPr/>
        </p:nvSpPr>
        <p:spPr bwMode="auto">
          <a:xfrm>
            <a:off x="7715250" y="1071563"/>
            <a:ext cx="357188" cy="214312"/>
          </a:xfrm>
          <a:prstGeom prst="actionButtonForwardNext">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6868" name="Akciógomb: Tovább vagy Következő 9">
            <a:hlinkClick r:id="rId4" action="ppaction://hlinksldjump" highlightClick="1"/>
          </p:cNvPr>
          <p:cNvSpPr>
            <a:spLocks noChangeArrowheads="1"/>
          </p:cNvSpPr>
          <p:nvPr/>
        </p:nvSpPr>
        <p:spPr bwMode="auto">
          <a:xfrm>
            <a:off x="8715375" y="1357313"/>
            <a:ext cx="357188" cy="214312"/>
          </a:xfrm>
          <a:prstGeom prst="actionButtonForwardNext">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6869" name="Akciógomb: Tovább vagy Következő 9">
            <a:hlinkClick r:id="rId5" action="ppaction://hlinksldjump" highlightClick="1"/>
          </p:cNvPr>
          <p:cNvSpPr>
            <a:spLocks noChangeArrowheads="1"/>
          </p:cNvSpPr>
          <p:nvPr/>
        </p:nvSpPr>
        <p:spPr bwMode="auto">
          <a:xfrm>
            <a:off x="6643688" y="1643063"/>
            <a:ext cx="357187" cy="214312"/>
          </a:xfrm>
          <a:prstGeom prst="actionButtonForwardNext">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6870" name="Akciógomb: Tovább vagy Következő 9">
            <a:hlinkClick r:id="rId6" action="ppaction://hlinksldjump" highlightClick="1"/>
          </p:cNvPr>
          <p:cNvSpPr>
            <a:spLocks noChangeArrowheads="1"/>
          </p:cNvSpPr>
          <p:nvPr/>
        </p:nvSpPr>
        <p:spPr bwMode="auto">
          <a:xfrm>
            <a:off x="5715000" y="1928813"/>
            <a:ext cx="357188" cy="214312"/>
          </a:xfrm>
          <a:prstGeom prst="actionButtonForwardNext">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6871" name="Akciógomb: Tovább vagy Következő 9">
            <a:hlinkClick r:id="rId7" action="ppaction://hlinksldjump" highlightClick="1"/>
          </p:cNvPr>
          <p:cNvSpPr>
            <a:spLocks noChangeArrowheads="1"/>
          </p:cNvSpPr>
          <p:nvPr/>
        </p:nvSpPr>
        <p:spPr bwMode="auto">
          <a:xfrm>
            <a:off x="6072188" y="2500313"/>
            <a:ext cx="357187" cy="214312"/>
          </a:xfrm>
          <a:prstGeom prst="actionButtonForwardNext">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6872" name="Akciógomb: Tovább vagy Következő 9">
            <a:hlinkClick r:id="rId8" action="ppaction://hlinksldjump" highlightClick="1"/>
          </p:cNvPr>
          <p:cNvSpPr>
            <a:spLocks noChangeArrowheads="1"/>
          </p:cNvSpPr>
          <p:nvPr/>
        </p:nvSpPr>
        <p:spPr bwMode="auto">
          <a:xfrm>
            <a:off x="8286750" y="2714625"/>
            <a:ext cx="357188" cy="214313"/>
          </a:xfrm>
          <a:prstGeom prst="actionButtonForwardNext">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54518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4088"/>
            <a:ext cx="5730875"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3"/>
          <p:cNvSpPr txBox="1">
            <a:spLocks noChangeArrowheads="1"/>
          </p:cNvSpPr>
          <p:nvPr/>
        </p:nvSpPr>
        <p:spPr bwMode="auto">
          <a:xfrm>
            <a:off x="0" y="260350"/>
            <a:ext cx="9144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24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Piero della Francesca (1420-1492)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This is oldest known picture of a truncated icosahedron (the shape of C60. It is from the book </a:t>
            </a:r>
            <a:r>
              <a:rPr kumimoji="0" lang="hu-HU" altLang="hu-HU" sz="24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Libellus de quinque corpibus regularibus</a:t>
            </a:r>
            <a:r>
              <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("On the Five Regular Bodies"), by the Italian renaissance painter and mathematician Piero della Francesca.</a:t>
            </a:r>
          </a:p>
        </p:txBody>
      </p:sp>
      <p:sp>
        <p:nvSpPr>
          <p:cNvPr id="37892" name="Akciógomb: Visszatérés 6">
            <a:hlinkClick r:id="rId4" action="ppaction://hlinksldjump" highlightClick="1"/>
          </p:cNvPr>
          <p:cNvSpPr>
            <a:spLocks noChangeArrowheads="1"/>
          </p:cNvSpPr>
          <p:nvPr/>
        </p:nvSpPr>
        <p:spPr bwMode="auto">
          <a:xfrm>
            <a:off x="8429625" y="6286500"/>
            <a:ext cx="714375" cy="571500"/>
          </a:xfrm>
          <a:prstGeom prst="actionButtonReturn">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91033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38914" name="Picture 2" descr="Jenőne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458788"/>
            <a:ext cx="8904288" cy="1224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8608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79388" y="404813"/>
            <a:ext cx="8964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9939" name="Rectangle 3"/>
          <p:cNvSpPr>
            <a:spLocks noChangeArrowheads="1"/>
          </p:cNvSpPr>
          <p:nvPr/>
        </p:nvSpPr>
        <p:spPr bwMode="auto">
          <a:xfrm>
            <a:off x="0" y="41275"/>
            <a:ext cx="87693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52352" bIns="38088"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20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Leonardo da Vinci (1452-1519)</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2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This rendition of the truncated icosahedron is from the book </a:t>
            </a:r>
            <a:r>
              <a:rPr kumimoji="0" lang="hu-HU" altLang="hu-HU" sz="2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De Divina Proportione</a:t>
            </a:r>
            <a:r>
              <a:rPr kumimoji="0" lang="hu-HU" altLang="hu-HU" sz="2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2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("On Divine Proportion") by Fra' Luca Pacioli, published around 1498.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2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The drawing is ascribed to Leonardo da Vinci.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2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He seems to have invented this type of "skeleton model",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2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which lets us view both the outside and the inside of the polyhedron.</a:t>
            </a:r>
          </a:p>
        </p:txBody>
      </p:sp>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2276475"/>
            <a:ext cx="3095625"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5"/>
          <p:cNvSpPr txBox="1">
            <a:spLocks noChangeArrowheads="1"/>
          </p:cNvSpPr>
          <p:nvPr/>
        </p:nvSpPr>
        <p:spPr bwMode="auto">
          <a:xfrm>
            <a:off x="0" y="6035675"/>
            <a:ext cx="8893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2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Johannes Kepler (1571-1630)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The concept of truncating a polyhedron was introduced by Johannes Kepler. Polyhedra were actually quite central to his research. In his work </a:t>
            </a:r>
            <a:r>
              <a:rPr kumimoji="0" lang="hu-HU" altLang="hu-HU" sz="12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Prodromus Dissertationum Mathematicarum Continens Mysterium Cosmographicum</a:t>
            </a:r>
            <a:r>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("The Cosmographic Mystery") he argued that the distances of the planets from the sun were determined by the Platonic solids. </a:t>
            </a:r>
          </a:p>
        </p:txBody>
      </p:sp>
      <p:sp>
        <p:nvSpPr>
          <p:cNvPr id="39942" name="Akciógomb: Visszatérés 6">
            <a:hlinkClick r:id="rId4" action="ppaction://hlinksldjump" highlightClick="1"/>
          </p:cNvPr>
          <p:cNvSpPr>
            <a:spLocks noChangeArrowheads="1"/>
          </p:cNvSpPr>
          <p:nvPr/>
        </p:nvSpPr>
        <p:spPr bwMode="auto">
          <a:xfrm>
            <a:off x="8429625" y="5429250"/>
            <a:ext cx="714375" cy="571500"/>
          </a:xfrm>
          <a:prstGeom prst="actionButtonReturn">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550083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40962" name="Picture 2" descr="Jenőne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675" y="-4924425"/>
            <a:ext cx="8570913" cy="1178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Akciógomb: Visszatérés 6">
            <a:hlinkClick r:id="rId4" action="ppaction://hlinksldjump" highlightClick="1"/>
          </p:cNvPr>
          <p:cNvSpPr>
            <a:spLocks noChangeArrowheads="1"/>
          </p:cNvSpPr>
          <p:nvPr/>
        </p:nvSpPr>
        <p:spPr bwMode="auto">
          <a:xfrm>
            <a:off x="8429625" y="6286500"/>
            <a:ext cx="714375" cy="571500"/>
          </a:xfrm>
          <a:prstGeom prst="actionButtonReturn">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38159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0" y="260350"/>
            <a:ext cx="91440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4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Fine Arts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An example of the appearance of the truncated icosahedron in art is shown in this picture from an Italian cathedral. At the top we see an icosahedron. It is bounded by twenty equilateral triangles. At each of the 12 vertices of the icosahedron, five of the triangles meet. Cutting off ('truncating') these vertices thus replaces each of them by a pentagonal face; it also converts each of the twenty former triangular faces into a hexagon. We can see the resulting truncated icosahedron at the bottom of the picture. This is the shape of the C60 molecule.</a:t>
            </a:r>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788" y="2174875"/>
            <a:ext cx="5148262"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Akciógomb: Visszatérés 6">
            <a:hlinkClick r:id="rId4" action="ppaction://hlinksldjump" highlightClick="1"/>
          </p:cNvPr>
          <p:cNvSpPr>
            <a:spLocks noChangeArrowheads="1"/>
          </p:cNvSpPr>
          <p:nvPr/>
        </p:nvSpPr>
        <p:spPr bwMode="auto">
          <a:xfrm>
            <a:off x="8429625" y="6286500"/>
            <a:ext cx="714375" cy="571500"/>
          </a:xfrm>
          <a:prstGeom prst="actionButtonReturn">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442985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43011" name="Akciógomb: Visszatérés 6">
            <a:hlinkClick r:id="rId3" action="ppaction://hlinksldjump" highlightClick="1"/>
          </p:cNvPr>
          <p:cNvSpPr>
            <a:spLocks noChangeArrowheads="1"/>
          </p:cNvSpPr>
          <p:nvPr/>
        </p:nvSpPr>
        <p:spPr bwMode="auto">
          <a:xfrm>
            <a:off x="8429625" y="6286500"/>
            <a:ext cx="714375" cy="571500"/>
          </a:xfrm>
          <a:prstGeom prst="actionButtonReturn">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pic>
        <p:nvPicPr>
          <p:cNvPr id="2" name="Kép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784" y="-21393"/>
            <a:ext cx="3888432" cy="6900785"/>
          </a:xfrm>
          <a:prstGeom prst="rect">
            <a:avLst/>
          </a:prstGeom>
        </p:spPr>
      </p:pic>
    </p:spTree>
    <p:extLst>
      <p:ext uri="{BB962C8B-B14F-4D97-AF65-F5344CB8AC3E}">
        <p14:creationId xmlns:p14="http://schemas.microsoft.com/office/powerpoint/2010/main" val="5037632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pic>
        <p:nvPicPr>
          <p:cNvPr id="43010" name="Picture 2" descr="S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163" y="0"/>
            <a:ext cx="5019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Akciógomb: Visszatérés 6">
            <a:hlinkClick r:id="rId4" action="ppaction://hlinksldjump" highlightClick="1"/>
          </p:cNvPr>
          <p:cNvSpPr>
            <a:spLocks noChangeArrowheads="1"/>
          </p:cNvSpPr>
          <p:nvPr/>
        </p:nvSpPr>
        <p:spPr bwMode="auto">
          <a:xfrm>
            <a:off x="8429625" y="6286500"/>
            <a:ext cx="714375" cy="571500"/>
          </a:xfrm>
          <a:prstGeom prst="actionButtonReturn">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904659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44034" name="Picture 2" descr="Jenőnek_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603250"/>
            <a:ext cx="8166100" cy="1231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1094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404813"/>
            <a:ext cx="9144000" cy="5940088"/>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XX.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century</a:t>
            </a:r>
            <a:endPar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lvl="0">
              <a:defRPr/>
            </a:pP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1933, </a:t>
            </a:r>
            <a:r>
              <a:rPr lang="hu-HU" sz="2000" dirty="0">
                <a:solidFill>
                  <a:srgbClr val="000000"/>
                </a:solidFill>
              </a:rPr>
              <a:t>László Tisza </a:t>
            </a:r>
            <a:r>
              <a:rPr lang="hu-HU" sz="2000" dirty="0" err="1" smtClean="0">
                <a:solidFill>
                  <a:srgbClr val="000000"/>
                </a:solidFill>
              </a:rPr>
              <a:t>icosahedral</a:t>
            </a:r>
            <a:r>
              <a:rPr lang="hu-HU" sz="2000" dirty="0" smtClean="0">
                <a:solidFill>
                  <a:srgbClr val="000000"/>
                </a:solidFill>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point</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group</a:t>
            </a:r>
            <a:endPar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1942, D.W. Thompson: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carbon</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lang="hu-HU" sz="2000" dirty="0">
                <a:solidFill>
                  <a:srgbClr val="000000"/>
                </a:solidFill>
              </a:rPr>
              <a:t>c</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age</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of 12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pentagons</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any</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number</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of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hexagons</a:t>
            </a:r>
            <a:endPar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1965, Schultz,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from</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geometrical</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considerations</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a:t>
            </a:r>
            <a:r>
              <a:rPr kumimoji="0" lang="hu-HU" sz="20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mn-cs"/>
              </a:rPr>
              <a:t>60</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a:t>
            </a:r>
            <a:r>
              <a:rPr kumimoji="0" lang="hu-HU" sz="20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mn-cs"/>
              </a:rPr>
              <a:t>60</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truncated</a:t>
            </a:r>
            <a:r>
              <a:rPr kumimoji="0" lang="hu-HU" sz="20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icosahedron</a:t>
            </a:r>
            <a:endPar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1966, David Jones („Daedalus”), </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in New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Scientist</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football</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shaped</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carbon</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molecule</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from</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1"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hexa</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gons</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intermediate</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density</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a:t>
            </a:r>
            <a:endPar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Buckminster</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Fuller</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(1895-1983),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geodesic</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buildings</a:t>
            </a:r>
            <a:endPar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1970,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Eiji</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Osawa</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Kagaku-ban</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Yoshida</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possibility</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of 3D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aromatic</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structures</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sym typeface="Symbol" pitchFamily="18" charset="2"/>
              </a:rPr>
              <a:t></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a:t>
            </a:r>
            <a:r>
              <a:rPr kumimoji="0" lang="hu-HU" sz="20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mn-cs"/>
              </a:rPr>
              <a:t>60</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1971, W.E.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Barth</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és </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R.O</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Lawton</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synthesis</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of </a:t>
            </a:r>
            <a:r>
              <a:rPr lang="hu-HU" sz="2000" dirty="0" smtClean="0">
                <a:solidFill>
                  <a:srgbClr val="000000"/>
                </a:solidFill>
              </a:rPr>
              <a:t>c</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orannulene</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endPar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1973, D.A.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Boc’var</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lang="hu-HU" sz="2000" dirty="0" smtClean="0">
                <a:solidFill>
                  <a:srgbClr val="000000"/>
                </a:solidFill>
              </a:rPr>
              <a:t>and</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G.E.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Gal’pern</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generalizatoin</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of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ferrocene</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structure</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sym typeface="Symbol" pitchFamily="18" charset="2"/>
              </a:rPr>
              <a:t></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a:t>
            </a:r>
            <a:r>
              <a:rPr kumimoji="0" lang="hu-HU" sz="20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mn-cs"/>
              </a:rPr>
              <a:t>20</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suggestion</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of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Stankevic</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a:t>
            </a:r>
            <a:r>
              <a:rPr kumimoji="0" lang="hu-HU" sz="20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mn-cs"/>
              </a:rPr>
              <a:t>60</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1980, S.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Iijima</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with</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electron</a:t>
            </a:r>
            <a:r>
              <a:rPr kumimoji="0" lang="hu-HU" sz="20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microscope</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spherical</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carbon</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particles</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from</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carbon</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evaporated</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in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vacuum</a:t>
            </a:r>
            <a:endPar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1981, R.A. Davidson,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Hückel</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lang="hu-HU" sz="2000" dirty="0" err="1" smtClean="0">
                <a:solidFill>
                  <a:srgbClr val="000000"/>
                </a:solidFill>
              </a:rPr>
              <a:t>calculations</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on</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carbon</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clusters</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a:t>
            </a:r>
            <a:r>
              <a:rPr kumimoji="0" lang="hu-HU" sz="20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also</a:t>
            </a:r>
            <a:r>
              <a:rPr kumimoji="0" lang="hu-HU" sz="20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mn-cs"/>
              </a:rPr>
              <a:t>on</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a:t>
            </a:r>
            <a:r>
              <a:rPr kumimoji="0" lang="hu-HU" sz="20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mn-cs"/>
              </a:rPr>
              <a:t>60</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1983, L.A.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Paquette</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a:t>
            </a:r>
            <a:r>
              <a:rPr kumimoji="0" lang="hu-HU" sz="20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mn-cs"/>
              </a:rPr>
              <a:t>20</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a:t>
            </a:r>
            <a:r>
              <a:rPr kumimoji="0" lang="hu-HU" sz="20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mn-cs"/>
              </a:rPr>
              <a:t>20</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synthesis</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dodecahedron</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a:t>
            </a:r>
            <a:endPar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1981-85, O.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Chapman</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tried</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to</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synthesize</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C</a:t>
            </a:r>
            <a:r>
              <a:rPr kumimoji="0" lang="hu-HU" sz="2000" b="0" i="0" u="none" strike="noStrike" kern="1200" cap="none" spc="0" normalizeH="0" baseline="-25000" noProof="0" dirty="0" smtClean="0">
                <a:ln>
                  <a:noFill/>
                </a:ln>
                <a:solidFill>
                  <a:srgbClr val="000000"/>
                </a:solidFill>
                <a:effectLst/>
                <a:uLnTx/>
                <a:uFillTx/>
                <a:latin typeface="Times New Roman" panose="02020603050405020304" pitchFamily="18" charset="0"/>
                <a:ea typeface="+mn-ea"/>
                <a:cs typeface="+mn-cs"/>
              </a:rPr>
              <a:t>60</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without</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success</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endPar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1985 </a:t>
            </a:r>
            <a:r>
              <a:rPr kumimoji="0" lang="hu-HU" sz="2000" b="0" i="0" u="none" strike="noStrike" kern="120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september</a:t>
            </a:r>
            <a:r>
              <a:rPr kumimoji="0" lang="hu-HU" sz="20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Kroto</a:t>
            </a:r>
            <a:r>
              <a:rPr kumimoji="0" lang="hu-HU" sz="2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Smalley</a:t>
            </a:r>
            <a:r>
              <a:rPr kumimoji="0" lang="hu-HU" sz="2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Curl</a:t>
            </a:r>
            <a:r>
              <a:rPr kumimoji="0" lang="hu-HU" sz="2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1985 október 9., A.D.J.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Haymet</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Hückel</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calculations</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mn-cs"/>
              </a:rPr>
              <a:t>on</a:t>
            </a:r>
            <a:r>
              <a:rPr kumimoji="0" lang="hu-HU"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a:t>
            </a:r>
            <a:r>
              <a:rPr kumimoji="0" lang="hu-HU" sz="20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mn-cs"/>
              </a:rPr>
              <a:t>60</a:t>
            </a:r>
            <a:r>
              <a:rPr kumimoji="0" lang="hu-H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p:txBody>
      </p:sp>
      <p:sp>
        <p:nvSpPr>
          <p:cNvPr id="45059" name="Akciógomb: Tovább vagy Következő 9">
            <a:hlinkClick r:id="rId3" action="ppaction://hlinksldjump" highlightClick="1"/>
          </p:cNvPr>
          <p:cNvSpPr>
            <a:spLocks noChangeArrowheads="1"/>
          </p:cNvSpPr>
          <p:nvPr/>
        </p:nvSpPr>
        <p:spPr bwMode="auto">
          <a:xfrm>
            <a:off x="6660232" y="3266907"/>
            <a:ext cx="357188" cy="215900"/>
          </a:xfrm>
          <a:prstGeom prst="actionButtonForwardNext">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14695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0319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9901238" cy="742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3" name="Picture 3" descr="cur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533400"/>
            <a:ext cx="15240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4" name="Picture 4" descr="kr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533400"/>
            <a:ext cx="15240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5" name="Picture 5" descr="small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533400"/>
            <a:ext cx="15240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68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68963"/>
                                        </p:tgtEl>
                                        <p:attrNameLst>
                                          <p:attrName>style.visibility</p:attrName>
                                        </p:attrNameLst>
                                      </p:cBhvr>
                                      <p:to>
                                        <p:strVal val="visible"/>
                                      </p:to>
                                    </p:set>
                                    <p:anim calcmode="lin" valueType="num">
                                      <p:cBhvr additive="base">
                                        <p:cTn id="7" dur="500" fill="hold"/>
                                        <p:tgtEl>
                                          <p:spTgt spid="168963"/>
                                        </p:tgtEl>
                                        <p:attrNameLst>
                                          <p:attrName>ppt_x</p:attrName>
                                        </p:attrNameLst>
                                      </p:cBhvr>
                                      <p:tavLst>
                                        <p:tav tm="0">
                                          <p:val>
                                            <p:strVal val="#ppt_x"/>
                                          </p:val>
                                        </p:tav>
                                        <p:tav tm="100000">
                                          <p:val>
                                            <p:strVal val="#ppt_x"/>
                                          </p:val>
                                        </p:tav>
                                      </p:tavLst>
                                    </p:anim>
                                    <p:anim calcmode="lin" valueType="num">
                                      <p:cBhvr additive="base">
                                        <p:cTn id="8" dur="500" fill="hold"/>
                                        <p:tgtEl>
                                          <p:spTgt spid="16896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168964"/>
                                        </p:tgtEl>
                                        <p:attrNameLst>
                                          <p:attrName>style.visibility</p:attrName>
                                        </p:attrNameLst>
                                      </p:cBhvr>
                                      <p:to>
                                        <p:strVal val="visible"/>
                                      </p:to>
                                    </p:set>
                                    <p:anim calcmode="lin" valueType="num">
                                      <p:cBhvr additive="base">
                                        <p:cTn id="13" dur="500" fill="hold"/>
                                        <p:tgtEl>
                                          <p:spTgt spid="168964"/>
                                        </p:tgtEl>
                                        <p:attrNameLst>
                                          <p:attrName>ppt_x</p:attrName>
                                        </p:attrNameLst>
                                      </p:cBhvr>
                                      <p:tavLst>
                                        <p:tav tm="0">
                                          <p:val>
                                            <p:strVal val="#ppt_x"/>
                                          </p:val>
                                        </p:tav>
                                        <p:tav tm="100000">
                                          <p:val>
                                            <p:strVal val="#ppt_x"/>
                                          </p:val>
                                        </p:tav>
                                      </p:tavLst>
                                    </p:anim>
                                    <p:anim calcmode="lin" valueType="num">
                                      <p:cBhvr additive="base">
                                        <p:cTn id="14" dur="500" fill="hold"/>
                                        <p:tgtEl>
                                          <p:spTgt spid="168964"/>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168965"/>
                                        </p:tgtEl>
                                        <p:attrNameLst>
                                          <p:attrName>style.visibility</p:attrName>
                                        </p:attrNameLst>
                                      </p:cBhvr>
                                      <p:to>
                                        <p:strVal val="visible"/>
                                      </p:to>
                                    </p:set>
                                    <p:anim calcmode="lin" valueType="num">
                                      <p:cBhvr additive="base">
                                        <p:cTn id="19" dur="500" fill="hold"/>
                                        <p:tgtEl>
                                          <p:spTgt spid="168965"/>
                                        </p:tgtEl>
                                        <p:attrNameLst>
                                          <p:attrName>ppt_x</p:attrName>
                                        </p:attrNameLst>
                                      </p:cBhvr>
                                      <p:tavLst>
                                        <p:tav tm="0">
                                          <p:val>
                                            <p:strVal val="#ppt_x"/>
                                          </p:val>
                                        </p:tav>
                                        <p:tav tm="100000">
                                          <p:val>
                                            <p:strVal val="#ppt_x"/>
                                          </p:val>
                                        </p:tav>
                                      </p:tavLst>
                                    </p:anim>
                                    <p:anim calcmode="lin" valueType="num">
                                      <p:cBhvr additive="base">
                                        <p:cTn id="20" dur="500" fill="hold"/>
                                        <p:tgtEl>
                                          <p:spTgt spid="1689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04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913" y="2701925"/>
            <a:ext cx="20796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5"/>
          <p:cNvSpPr txBox="1">
            <a:spLocks noChangeArrowheads="1"/>
          </p:cNvSpPr>
          <p:nvPr/>
        </p:nvSpPr>
        <p:spPr bwMode="auto">
          <a:xfrm>
            <a:off x="3635375" y="2054225"/>
            <a:ext cx="273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corannulene</a:t>
            </a:r>
          </a:p>
        </p:txBody>
      </p:sp>
      <p:sp>
        <p:nvSpPr>
          <p:cNvPr id="60420" name="Akciógomb: Visszatérés 6">
            <a:hlinkClick r:id="rId4" action="ppaction://hlinksldjump" highlightClick="1"/>
          </p:cNvPr>
          <p:cNvSpPr>
            <a:spLocks noChangeArrowheads="1"/>
          </p:cNvSpPr>
          <p:nvPr/>
        </p:nvSpPr>
        <p:spPr bwMode="auto">
          <a:xfrm>
            <a:off x="8429625" y="6286500"/>
            <a:ext cx="714375" cy="571500"/>
          </a:xfrm>
          <a:prstGeom prst="actionButtonReturn">
            <a:avLst/>
          </a:prstGeom>
          <a:solidFill>
            <a:schemeClr val="accent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78179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es_ap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
            <a:ext cx="10363200" cy="693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953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Kép 1" descr="Richardsmalle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1950" y="0"/>
            <a:ext cx="30273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Szövegdoboz 2"/>
          <p:cNvSpPr txBox="1">
            <a:spLocks noChangeArrowheads="1"/>
          </p:cNvSpPr>
          <p:nvPr/>
        </p:nvSpPr>
        <p:spPr bwMode="auto">
          <a:xfrm>
            <a:off x="2214563" y="5143500"/>
            <a:ext cx="4929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Richard E. Smalley (1943 – 2005)</a:t>
            </a:r>
          </a:p>
        </p:txBody>
      </p:sp>
    </p:spTree>
    <p:extLst>
      <p:ext uri="{BB962C8B-B14F-4D97-AF65-F5344CB8AC3E}">
        <p14:creationId xmlns:p14="http://schemas.microsoft.com/office/powerpoint/2010/main" val="1936014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2" descr="nozz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51050"/>
            <a:ext cx="93726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2047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malleyclu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10475913" cy="69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6112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cox_mass_sp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895600"/>
            <a:ext cx="42672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4"/>
          <p:cNvSpPr txBox="1">
            <a:spLocks noChangeArrowheads="1"/>
          </p:cNvSpPr>
          <p:nvPr/>
        </p:nvSpPr>
        <p:spPr bwMode="auto">
          <a:xfrm>
            <a:off x="4953000" y="6583363"/>
            <a:ext cx="4343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E.A.Rohlfing, D.M.Cox, A.Kaldor, J.Chem.Phys. 81, 3322 (1984)</a:t>
            </a:r>
          </a:p>
        </p:txBody>
      </p:sp>
      <p:sp>
        <p:nvSpPr>
          <p:cNvPr id="25604" name="Oval 7"/>
          <p:cNvSpPr>
            <a:spLocks noChangeArrowheads="1"/>
          </p:cNvSpPr>
          <p:nvPr/>
        </p:nvSpPr>
        <p:spPr bwMode="auto">
          <a:xfrm>
            <a:off x="7596188" y="3357563"/>
            <a:ext cx="288925" cy="215900"/>
          </a:xfrm>
          <a:prstGeom prst="ellipse">
            <a:avLst/>
          </a:prstGeom>
          <a:noFill/>
          <a:ln w="9525">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49409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pectrore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71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descr="cox_mass_spe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895600"/>
            <a:ext cx="42672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4"/>
          <p:cNvSpPr txBox="1">
            <a:spLocks noChangeArrowheads="1"/>
          </p:cNvSpPr>
          <p:nvPr/>
        </p:nvSpPr>
        <p:spPr bwMode="auto">
          <a:xfrm>
            <a:off x="4953000" y="6583363"/>
            <a:ext cx="4343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E.A.Rohlfing, D.M.Cox, A.Kaldor, J.Chem.Phys. 81, 3322 (1984)</a:t>
            </a:r>
          </a:p>
        </p:txBody>
      </p:sp>
      <p:sp>
        <p:nvSpPr>
          <p:cNvPr id="26629" name="Text Box 5"/>
          <p:cNvSpPr txBox="1">
            <a:spLocks noChangeArrowheads="1"/>
          </p:cNvSpPr>
          <p:nvPr/>
        </p:nvSpPr>
        <p:spPr bwMode="auto">
          <a:xfrm>
            <a:off x="4343400" y="228600"/>
            <a:ext cx="48006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H.W.Kroto, J.R.Heath, S.C.O’Brien, R.F.Curl, R.E.Smalley,</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„C</a:t>
            </a:r>
            <a:r>
              <a:rPr kumimoji="0" lang="hu-HU" altLang="hu-HU" sz="1400" b="0" i="0" u="none" strike="noStrike" kern="1200" cap="none" spc="0" normalizeH="0" baseline="-25000" noProof="0" smtClean="0">
                <a:ln>
                  <a:noFill/>
                </a:ln>
                <a:solidFill>
                  <a:srgbClr val="000000"/>
                </a:solidFill>
                <a:effectLst/>
                <a:uLnTx/>
                <a:uFillTx/>
                <a:latin typeface="Times New Roman" panose="02020603050405020304" pitchFamily="18" charset="0"/>
                <a:ea typeface="+mn-ea"/>
                <a:cs typeface="+mn-cs"/>
              </a:rPr>
              <a:t>60</a:t>
            </a:r>
            <a:r>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Buckminsterfullerene”, Nature 318, 162 (14 Nov. </a:t>
            </a:r>
            <a:r>
              <a:rPr kumimoji="0" lang="hu-HU" altLang="hu-HU" sz="1400" b="0"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mn-cs"/>
              </a:rPr>
              <a:t>1985</a:t>
            </a:r>
            <a:r>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a:t>
            </a:r>
          </a:p>
        </p:txBody>
      </p:sp>
      <p:sp>
        <p:nvSpPr>
          <p:cNvPr id="26630" name="Oval 6"/>
          <p:cNvSpPr>
            <a:spLocks noChangeArrowheads="1"/>
          </p:cNvSpPr>
          <p:nvPr/>
        </p:nvSpPr>
        <p:spPr bwMode="auto">
          <a:xfrm>
            <a:off x="7596188" y="3357563"/>
            <a:ext cx="288925" cy="215900"/>
          </a:xfrm>
          <a:prstGeom prst="ellipse">
            <a:avLst/>
          </a:prstGeom>
          <a:noFill/>
          <a:ln w="9525">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87205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apértelmezett ter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lapértelmezett terv">
  <a:themeElements>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apértelmezett ter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Alapértelmezett terv">
  <a:themeElements>
    <a:clrScheme name="2_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lapértelmezett ter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Alapértelmezett ter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lapértelmezett ter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1812</TotalTime>
  <Words>954</Words>
  <Application>Microsoft Office PowerPoint</Application>
  <PresentationFormat>Diavetítés a képernyőre (4:3 oldalarány)</PresentationFormat>
  <Paragraphs>132</Paragraphs>
  <Slides>30</Slides>
  <Notes>29</Notes>
  <HiddenSlides>0</HiddenSlides>
  <MMClips>0</MMClips>
  <ScaleCrop>false</ScaleCrop>
  <HeadingPairs>
    <vt:vector size="6" baseType="variant">
      <vt:variant>
        <vt:lpstr>Használt betűtípusok</vt:lpstr>
      </vt:variant>
      <vt:variant>
        <vt:i4>2</vt:i4>
      </vt:variant>
      <vt:variant>
        <vt:lpstr>Téma</vt:lpstr>
      </vt:variant>
      <vt:variant>
        <vt:i4>3</vt:i4>
      </vt:variant>
      <vt:variant>
        <vt:lpstr>Diacímek</vt:lpstr>
      </vt:variant>
      <vt:variant>
        <vt:i4>30</vt:i4>
      </vt:variant>
    </vt:vector>
  </HeadingPairs>
  <TitlesOfParts>
    <vt:vector size="35" baseType="lpstr">
      <vt:lpstr>Symbol</vt:lpstr>
      <vt:lpstr>Times New Roman</vt:lpstr>
      <vt:lpstr>Alapértelmezett terv</vt:lpstr>
      <vt:lpstr>1_Alapértelmezett terv</vt:lpstr>
      <vt:lpstr>3_Alapértelmezett terv</vt:lpstr>
      <vt:lpstr> CARBON NANOSTRUCTURES (FULLERENES, CARBON NANOTUBES, GRAPHENE)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ELTE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SZÉN NANOCSÖVEK</dc:title>
  <dc:creator>Kürti Jenő</dc:creator>
  <cp:lastModifiedBy>Kürti Jenő</cp:lastModifiedBy>
  <cp:revision>183</cp:revision>
  <dcterms:created xsi:type="dcterms:W3CDTF">2002-03-15T16:04:38Z</dcterms:created>
  <dcterms:modified xsi:type="dcterms:W3CDTF">2018-03-02T10:31:17Z</dcterms:modified>
</cp:coreProperties>
</file>