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4315" r:id="rId2"/>
    <p:sldMasterId id="2147484327" r:id="rId3"/>
    <p:sldMasterId id="2147484339" r:id="rId4"/>
    <p:sldMasterId id="2147484351" r:id="rId5"/>
    <p:sldMasterId id="2147484363" r:id="rId6"/>
    <p:sldMasterId id="2147484375" r:id="rId7"/>
    <p:sldMasterId id="2147484387" r:id="rId8"/>
  </p:sldMasterIdLst>
  <p:notesMasterIdLst>
    <p:notesMasterId r:id="rId46"/>
  </p:notesMasterIdLst>
  <p:sldIdLst>
    <p:sldId id="305" r:id="rId9"/>
    <p:sldId id="424" r:id="rId10"/>
    <p:sldId id="425" r:id="rId11"/>
    <p:sldId id="426" r:id="rId12"/>
    <p:sldId id="427" r:id="rId13"/>
    <p:sldId id="428" r:id="rId14"/>
    <p:sldId id="429" r:id="rId15"/>
    <p:sldId id="430" r:id="rId16"/>
    <p:sldId id="431" r:id="rId17"/>
    <p:sldId id="432" r:id="rId18"/>
    <p:sldId id="433" r:id="rId19"/>
    <p:sldId id="434" r:id="rId20"/>
    <p:sldId id="435" r:id="rId21"/>
    <p:sldId id="436" r:id="rId22"/>
    <p:sldId id="437" r:id="rId23"/>
    <p:sldId id="439" r:id="rId24"/>
    <p:sldId id="440" r:id="rId25"/>
    <p:sldId id="441" r:id="rId26"/>
    <p:sldId id="442" r:id="rId27"/>
    <p:sldId id="443" r:id="rId28"/>
    <p:sldId id="444" r:id="rId29"/>
    <p:sldId id="445" r:id="rId30"/>
    <p:sldId id="446" r:id="rId31"/>
    <p:sldId id="447" r:id="rId32"/>
    <p:sldId id="448" r:id="rId33"/>
    <p:sldId id="449" r:id="rId34"/>
    <p:sldId id="450" r:id="rId35"/>
    <p:sldId id="451" r:id="rId36"/>
    <p:sldId id="452" r:id="rId37"/>
    <p:sldId id="453" r:id="rId38"/>
    <p:sldId id="454" r:id="rId39"/>
    <p:sldId id="455" r:id="rId40"/>
    <p:sldId id="456" r:id="rId41"/>
    <p:sldId id="457" r:id="rId42"/>
    <p:sldId id="458" r:id="rId43"/>
    <p:sldId id="459" r:id="rId44"/>
    <p:sldId id="460" r:id="rId45"/>
  </p:sldIdLst>
  <p:sldSz cx="9144000" cy="6858000" type="screen4x3"/>
  <p:notesSz cx="6858000" cy="9144000"/>
  <p:defaultTextStyle>
    <a:defPPr>
      <a:defRPr lang="hu-HU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0021"/>
    <a:srgbClr val="FFFF00"/>
    <a:srgbClr val="993300"/>
    <a:srgbClr val="00CC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582" autoAdjust="0"/>
    <p:restoredTop sz="94667" autoAdjust="0"/>
  </p:normalViewPr>
  <p:slideViewPr>
    <p:cSldViewPr>
      <p:cViewPr varScale="1">
        <p:scale>
          <a:sx n="86" d="100"/>
          <a:sy n="86" d="100"/>
        </p:scale>
        <p:origin x="1122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9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92"/>
    </p:cViewPr>
  </p:sorterViewPr>
  <p:notesViewPr>
    <p:cSldViewPr>
      <p:cViewPr varScale="1">
        <p:scale>
          <a:sx n="58" d="100"/>
          <a:sy n="58" d="100"/>
        </p:scale>
        <p:origin x="-1770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noProof="0" smtClean="0"/>
              <a:t>Mintaszöveg szerkesztése </a:t>
            </a:r>
          </a:p>
          <a:p>
            <a:pPr lvl="1"/>
            <a:r>
              <a:rPr lang="hu-HU" noProof="0" smtClean="0"/>
              <a:t>Második szint</a:t>
            </a:r>
          </a:p>
          <a:p>
            <a:pPr lvl="2"/>
            <a:r>
              <a:rPr lang="hu-HU" noProof="0" smtClean="0"/>
              <a:t>Harmadik szint</a:t>
            </a:r>
          </a:p>
          <a:p>
            <a:pPr lvl="3"/>
            <a:r>
              <a:rPr lang="hu-HU" noProof="0" smtClean="0"/>
              <a:t>Negyedik szint</a:t>
            </a:r>
          </a:p>
          <a:p>
            <a:pPr lvl="4"/>
            <a:r>
              <a:rPr lang="hu-HU" noProof="0" smtClean="0"/>
              <a:t>Ötödik szint</a:t>
            </a:r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FF7BDE69-FC34-4105-A228-6DF906429691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0EBD120-9837-4D36-A535-97C2049A6885}" type="slidenum">
              <a:rPr lang="hu-HU" altLang="hu-HU" sz="1200"/>
              <a:pPr/>
              <a:t>1</a:t>
            </a:fld>
            <a:endParaRPr lang="hu-HU" altLang="hu-HU" sz="120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hu-H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153703-61F1-46E0-88A6-F953A6BA0C21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27369183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6FCDBF3-2F4A-4F80-A000-8DEB73E0E125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4804594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E2BB71-29CB-4627-9BE3-5E87378D1764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785569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06CCA4F-6857-46AF-9F19-68F808DB8E07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19001934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FAD33C4-3CC7-4B42-9DDD-7A853AEE7B24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16969111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EB54D8-5B9F-4BC3-B477-423A1A2177BF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2330096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3F06ED-6D63-40C2-89A7-7F9CF3373A48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21146305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30A2455-0C6C-47BB-BE25-4A2F0FF8F26D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39097579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3142A2-7226-4616-B697-07AD72E0392E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20678751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73BE4BD-40CB-4DDB-9F0F-BF521BF8A29F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42247914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28CD94-7776-42E4-91DB-3DB47B42C00E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14831380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565FEC-AE38-4CB1-B9BB-EB4BB335787F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hu-HU" altLang="hu-HU" smtClean="0"/>
              <a:t>C60: bíborvörös, C70: vörös</a:t>
            </a:r>
          </a:p>
        </p:txBody>
      </p:sp>
    </p:spTree>
    <p:extLst>
      <p:ext uri="{BB962C8B-B14F-4D97-AF65-F5344CB8AC3E}">
        <p14:creationId xmlns:p14="http://schemas.microsoft.com/office/powerpoint/2010/main" val="28572664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3C2517-FE6B-442A-9729-BC964E385E33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16549421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92C5D3-26D5-46CA-B001-D6927ADF7751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31873968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F2294A-068D-41DF-A25D-11E394C4A27C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5708658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5C345E-A557-49CA-9232-B801ADB9BE48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17644539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EC4A3A0-7A65-4127-92A4-654DAB8B48A5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19431186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088374-EA26-4CEE-98D4-09B39904A72A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16961211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51F819-69AF-4D5F-AF8F-1B0A3D5A40C8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34267734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038872-8794-4483-99F0-23EB0A77D7C5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298319156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C066200-01E7-4051-B4F9-2C6EDD22DD3B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19152523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F0F79E-9600-497B-93B4-C1FDC41640F8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14604660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8785E7C-C230-43EC-8A72-3331756E190F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168626308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F0440B6-DAC7-43E5-B4AE-E31370989C5B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243833290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83665F-ADBA-4D27-9DD9-7689AB848AA0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406854492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768671-1C88-42F2-B0EA-EA511D5EB3CC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57392150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031198-9B63-45CC-BE65-C64E7E3296FE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393797504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48F089-362E-4102-9B45-89464F4DCE40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9234372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0FD4C9B-98A7-42B4-AF80-06D43FF8C3F7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36378243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06CF1D-833C-420B-B854-F5639BEDC7AE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11361395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1208BF0-3E57-42B5-B256-E0455F490FD4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23305994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6A004A-3AE4-4806-AB8C-A300A927AFA6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29979481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E24F3C-E934-467C-8F19-ECDC05859298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6755531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B6E1CB-9963-4604-AB0D-F262E73B7372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24146300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9965BB-51A5-4BAC-A28B-78107E029DF9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389913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1226CE-ABFE-4D34-AF9D-BF6C0316FAEA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107468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BB139E-73B4-4FCB-B4A2-CD85D9B96208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0471277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1FAC55-1FCA-4ABB-8BF9-6BC4AD2EE53E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80624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95F83B5-45CB-4A80-868E-474F87129210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46366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4CDEC6-7EE8-4AFA-8D0B-A2B216495DAC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09075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1DABF36-B8DF-49F8-9461-4490375E90A4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54814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06B491-3BF3-4EC3-8C07-84F34F6E3B3E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91761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3F1CEC-15AF-4674-AF07-8501424C9C5D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63690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2F1096-AEE1-4177-9453-F8345EE89CA0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3617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2B9C94-C790-4E7F-A5F8-6CB9ED248D23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8228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13163F-BAE9-443E-A745-4CE122B9F289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6109978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19B7CF-9583-4FC7-8B4B-C162B16C1318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6308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0969A6-4EB6-48FB-893F-854D7A7E9B2B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8229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3D66B3-CD9D-4443-B2A5-8014DB9E3079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69578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092DAB-6686-47A1-B5B0-7C4A92F6A623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88666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F96E7E-B629-4F70-BAF1-D61483498E69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87193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4C2C22-7178-45A7-9849-8A2229FF1DD8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9144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8F16A3F-DB67-4961-8550-DA2CEE07DF40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85630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F2496CB-E0C7-475F-BA1A-53C79B59925A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71950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D8EB61-FADC-4E90-BBF7-1B5DFE45F9A2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28297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E3F6A3C-AB72-421D-8570-BC8DBD9F5372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0959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407A95-1469-43CB-BCCF-42F479653BF7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7959003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12145E-5251-4494-AC0A-6A9CFFA13CCA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97485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DF99CC-A2AA-48BE-BE91-8D8C592B6162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43749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DE02E5-FFCF-47C9-A339-43C373A95F53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07717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0A0987-4765-4DF9-B42F-B4FA97F25A51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96687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D85D9C0-3DE8-43C3-8FF2-DEDF461C6E85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55076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9D9B57-84FD-43BC-8E61-B54F5CDE3AA8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69483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439C7D5-916B-4759-A36F-21A009300104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90059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902B80-C97F-4A79-AB45-04F63600E386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76858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BFDEDB2-BF44-4BA6-B166-CA49F1F58C6E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13988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9659AA-2340-4503-B1AF-60EAD916083F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5093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C9D17F-156C-4876-ABEC-6331BEC361FC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2420256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4C5734-EDB5-4D35-B981-470C91C5CC7A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00224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852CDB-1797-4088-800D-540B558841A7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6548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F74C83-316C-49E6-8F63-E2B4E0E43859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30144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9EAAD3E-86BA-42F4-8B1E-CA1CEEBF19C3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35262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83CFBB-0D62-4AE5-A944-3AFF6194C90A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04127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337069-CC3F-4E85-9F2E-103DFC26B5AD}" type="slidenum">
              <a:rPr kumimoji="0" lang="en-US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70092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52CCD3-74E3-491D-85E6-F422484E8C4C}" type="slidenum">
              <a:rPr kumimoji="0" lang="en-US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93577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34BBF1-3F14-445C-824B-1B8AC40ABC90}" type="slidenum">
              <a:rPr kumimoji="0" lang="en-US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593941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F60B72-1268-40A2-9716-60BB00B8D78E}" type="slidenum">
              <a:rPr kumimoji="0" lang="en-US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487130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08E3A6-E582-4782-892A-3CFC579ACD32}" type="slidenum">
              <a:rPr kumimoji="0" lang="en-US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7597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7DFD0F-35B3-491D-AFB1-0BD717C59F78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99773170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F7887E7-AB5E-425A-958B-77B578DF0DE5}" type="slidenum">
              <a:rPr kumimoji="0" lang="en-US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72258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0D8A8B-84BB-4969-9177-BE3441CF74D8}" type="slidenum">
              <a:rPr kumimoji="0" lang="en-US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32944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7058F9-5018-445B-BDF9-927272FDDD44}" type="slidenum">
              <a:rPr kumimoji="0" lang="en-US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018117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BD30CF-E2B0-4075-BAED-80ACA4C2EBC9}" type="slidenum">
              <a:rPr kumimoji="0" lang="en-US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817531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060C26-795F-4732-BCD9-F928C445612C}" type="slidenum">
              <a:rPr kumimoji="0" lang="en-US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972543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FD92975-5445-4E5F-A949-64A885913CC7}" type="slidenum">
              <a:rPr kumimoji="0" lang="en-US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329200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9CCB2E8-BA2B-4CB7-BEDA-7FB0FBD22C5E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689251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0E01A6-EF9A-4E7D-BCB5-45D9F4DBA0F8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732131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FE019A-31A2-4841-BC80-74138BD912F6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955533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96035F-0D84-4A87-97D5-5C8C2EF1FC60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6130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AEDE50-722E-434A-BA82-61B884E11F1F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42318621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AFE114-8988-475D-A6F3-F62F0B223785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73552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B2AA6E-7686-4326-ADED-7B7B4951E3A8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161264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76B54C-D66A-4BBC-96FA-842205DD7BAB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849798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98729A4-3E7A-4D85-A247-6B3A9C41C584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637702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1F1A02-8FAD-48BD-935B-3EC77F0FEAD4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340287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F7E6CA5-843C-42EC-9004-288CFC0A01A1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018464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C9FC45-41E0-4762-BD58-81BD80EA7DC2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029577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D67296-0809-424E-A82F-A09377FA0B03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826124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A9DF13-4EDB-4D01-B13D-0AEA0B30E0D6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561417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E6482B-C505-4CED-80BF-1B8C082684BF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1010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14D2C3-3394-4B45-B386-3661D001CAFB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27174402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7793D5-0F91-4D29-BC8B-0310FB83B143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989699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6A7FCE5-3AE6-426B-B501-BBC16A414F24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479027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CDEF7E-0F38-40A8-B0F6-F4E16DDF0947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38619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DF859C-53F4-4334-BB68-7411491F905A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316161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C5D0FD-7ADB-4A91-80FE-ECBA8F82F508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639682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B063E8-2DDD-482D-9D31-4A7424096A86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895997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7FC367E-E919-43C8-94AB-407DD3CC0D35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90998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CCAF07E-D474-4981-9589-6D6243904D1B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061353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198532E-3B56-4C16-83D5-BAD57AA10CB0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585141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AE902BD-73FF-498F-9B13-ABB37E99A705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2954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B7B2AC-7C70-4F48-AFA9-32C9049BE12F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64272917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E70CB9-9D5B-4F81-B678-9A3AF5349400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938819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3A40C5-4573-4E05-8253-591730A02D54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014675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01F365-4F15-450C-9E72-EE545150766C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970223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08394A-55E5-4505-B181-B3C10AA5E39C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934150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9999E0-B07B-4502-A4D1-9B8F47C19CFC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669321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1708BB-B463-4A5C-B56C-7D99E6312C6F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655342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FEC98C-68FB-4D8C-8456-E7BD1C2ED305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41799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90623F-FA1F-4C45-84AC-9870CB4B59B0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817053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596A2D-02DB-4477-889E-74A6FB3EFCA1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854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E07837-CA52-49CF-BB41-42ACE91B4C90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882594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 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01854BBF-FC9B-43EC-8D4F-DBAA01183CA2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02" r:id="rId1"/>
    <p:sldLayoutId id="2147484203" r:id="rId2"/>
    <p:sldLayoutId id="2147484204" r:id="rId3"/>
    <p:sldLayoutId id="2147484205" r:id="rId4"/>
    <p:sldLayoutId id="2147484206" r:id="rId5"/>
    <p:sldLayoutId id="2147484207" r:id="rId6"/>
    <p:sldLayoutId id="2147484208" r:id="rId7"/>
    <p:sldLayoutId id="2147484209" r:id="rId8"/>
    <p:sldLayoutId id="2147484210" r:id="rId9"/>
    <p:sldLayoutId id="2147484211" r:id="rId10"/>
    <p:sldLayoutId id="214748421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 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3BF6B49-A04E-414A-9CC0-0093BC15B9EA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5728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6" r:id="rId1"/>
    <p:sldLayoutId id="2147484317" r:id="rId2"/>
    <p:sldLayoutId id="2147484318" r:id="rId3"/>
    <p:sldLayoutId id="2147484319" r:id="rId4"/>
    <p:sldLayoutId id="2147484320" r:id="rId5"/>
    <p:sldLayoutId id="2147484321" r:id="rId6"/>
    <p:sldLayoutId id="2147484322" r:id="rId7"/>
    <p:sldLayoutId id="2147484323" r:id="rId8"/>
    <p:sldLayoutId id="2147484324" r:id="rId9"/>
    <p:sldLayoutId id="2147484325" r:id="rId10"/>
    <p:sldLayoutId id="214748432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 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152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52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52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5141EF4-AD78-4663-8DC3-0B4A1B06998E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5125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8" r:id="rId1"/>
    <p:sldLayoutId id="2147484329" r:id="rId2"/>
    <p:sldLayoutId id="2147484330" r:id="rId3"/>
    <p:sldLayoutId id="2147484331" r:id="rId4"/>
    <p:sldLayoutId id="2147484332" r:id="rId5"/>
    <p:sldLayoutId id="2147484333" r:id="rId6"/>
    <p:sldLayoutId id="2147484334" r:id="rId7"/>
    <p:sldLayoutId id="2147484335" r:id="rId8"/>
    <p:sldLayoutId id="2147484336" r:id="rId9"/>
    <p:sldLayoutId id="2147484337" r:id="rId10"/>
    <p:sldLayoutId id="214748433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 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6F9D11-1D2C-4241-B26B-57DA08B8B088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040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0" r:id="rId1"/>
    <p:sldLayoutId id="2147484341" r:id="rId2"/>
    <p:sldLayoutId id="2147484342" r:id="rId3"/>
    <p:sldLayoutId id="2147484343" r:id="rId4"/>
    <p:sldLayoutId id="2147484344" r:id="rId5"/>
    <p:sldLayoutId id="2147484345" r:id="rId6"/>
    <p:sldLayoutId id="2147484346" r:id="rId7"/>
    <p:sldLayoutId id="2147484347" r:id="rId8"/>
    <p:sldLayoutId id="2147484348" r:id="rId9"/>
    <p:sldLayoutId id="2147484349" r:id="rId10"/>
    <p:sldLayoutId id="214748435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hu-HU" smtClean="0"/>
              <a:t>Mintacím szerkesztése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hu-HU" smtClean="0"/>
              <a:t>Mintaszöveg szerkesztése </a:t>
            </a:r>
          </a:p>
          <a:p>
            <a:pPr lvl="1"/>
            <a:r>
              <a:rPr lang="en-US" altLang="hu-HU" smtClean="0"/>
              <a:t>Második szint</a:t>
            </a:r>
          </a:p>
          <a:p>
            <a:pPr lvl="2"/>
            <a:r>
              <a:rPr lang="en-US" altLang="hu-HU" smtClean="0"/>
              <a:t>Harmadik szint</a:t>
            </a:r>
          </a:p>
          <a:p>
            <a:pPr lvl="3"/>
            <a:r>
              <a:rPr lang="en-US" altLang="hu-HU" smtClean="0"/>
              <a:t>Negyedik szint</a:t>
            </a:r>
          </a:p>
          <a:p>
            <a:pPr lvl="4"/>
            <a:r>
              <a:rPr lang="en-US" altLang="hu-HU" smtClean="0"/>
              <a:t>Ötödik szint</a:t>
            </a:r>
          </a:p>
        </p:txBody>
      </p:sp>
      <p:sp>
        <p:nvSpPr>
          <p:cNvPr id="1474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474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474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981B2CB-60D1-45A8-81C2-18B3F990A7A0}" type="slidenum">
              <a:rPr kumimoji="0" lang="en-US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1539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2" r:id="rId1"/>
    <p:sldLayoutId id="2147484353" r:id="rId2"/>
    <p:sldLayoutId id="2147484354" r:id="rId3"/>
    <p:sldLayoutId id="2147484355" r:id="rId4"/>
    <p:sldLayoutId id="2147484356" r:id="rId5"/>
    <p:sldLayoutId id="2147484357" r:id="rId6"/>
    <p:sldLayoutId id="2147484358" r:id="rId7"/>
    <p:sldLayoutId id="2147484359" r:id="rId8"/>
    <p:sldLayoutId id="2147484360" r:id="rId9"/>
    <p:sldLayoutId id="2147484361" r:id="rId10"/>
    <p:sldLayoutId id="214748436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 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152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52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52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0E6A97B-5493-44BC-A6AD-65F9D20CE4E5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6896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4" r:id="rId1"/>
    <p:sldLayoutId id="2147484365" r:id="rId2"/>
    <p:sldLayoutId id="2147484366" r:id="rId3"/>
    <p:sldLayoutId id="2147484367" r:id="rId4"/>
    <p:sldLayoutId id="2147484368" r:id="rId5"/>
    <p:sldLayoutId id="2147484369" r:id="rId6"/>
    <p:sldLayoutId id="2147484370" r:id="rId7"/>
    <p:sldLayoutId id="2147484371" r:id="rId8"/>
    <p:sldLayoutId id="2147484372" r:id="rId9"/>
    <p:sldLayoutId id="2147484373" r:id="rId10"/>
    <p:sldLayoutId id="214748437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 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152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52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52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E08A63-2B9E-4AD0-BBF8-6A6EA4F6BA68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4599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76" r:id="rId1"/>
    <p:sldLayoutId id="2147484377" r:id="rId2"/>
    <p:sldLayoutId id="2147484378" r:id="rId3"/>
    <p:sldLayoutId id="2147484379" r:id="rId4"/>
    <p:sldLayoutId id="2147484380" r:id="rId5"/>
    <p:sldLayoutId id="2147484381" r:id="rId6"/>
    <p:sldLayoutId id="2147484382" r:id="rId7"/>
    <p:sldLayoutId id="2147484383" r:id="rId8"/>
    <p:sldLayoutId id="2147484384" r:id="rId9"/>
    <p:sldLayoutId id="2147484385" r:id="rId10"/>
    <p:sldLayoutId id="214748438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 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152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52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52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74A78CD-B5FB-45F2-AFD5-55626E1D2241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7991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8" r:id="rId1"/>
    <p:sldLayoutId id="2147484389" r:id="rId2"/>
    <p:sldLayoutId id="2147484390" r:id="rId3"/>
    <p:sldLayoutId id="2147484391" r:id="rId4"/>
    <p:sldLayoutId id="2147484392" r:id="rId5"/>
    <p:sldLayoutId id="2147484393" r:id="rId6"/>
    <p:sldLayoutId id="2147484394" r:id="rId7"/>
    <p:sldLayoutId id="2147484395" r:id="rId8"/>
    <p:sldLayoutId id="2147484396" r:id="rId9"/>
    <p:sldLayoutId id="2147484397" r:id="rId10"/>
    <p:sldLayoutId id="214748439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51.xml"/><Relationship Id="rId1" Type="http://schemas.openxmlformats.org/officeDocument/2006/relationships/video" Target="file:///C:\Users\kurti\Documents\WORK\&#218;J\OKTAT&#193;S\EL&#336;AD&#193;SOK\FULLER&#201;NEK_NANOCS&#214;VEK\Szen_nanoszerkezetek_2011\C60.MPG" TargetMode="Externa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37.jpeg"/><Relationship Id="rId4" Type="http://schemas.openxmlformats.org/officeDocument/2006/relationships/image" Target="../media/image2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4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84.xml"/><Relationship Id="rId1" Type="http://schemas.openxmlformats.org/officeDocument/2006/relationships/video" Target="file:///C:\Documents%20and%20Settings\K&#252;rti%20Jen&#337;\Dokumentumok\TEMP_temp\USER\JENO\Oktatas\Fullerenek\C60animation.avi" TargetMode="External"/><Relationship Id="rId6" Type="http://schemas.openxmlformats.org/officeDocument/2006/relationships/image" Target="../media/image49.gif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050"/>
          <p:cNvSpPr>
            <a:spLocks noGrp="1" noChangeArrowheads="1"/>
          </p:cNvSpPr>
          <p:nvPr>
            <p:ph type="ctrTitle"/>
          </p:nvPr>
        </p:nvSpPr>
        <p:spPr>
          <a:xfrm>
            <a:off x="0" y="914400"/>
            <a:ext cx="9144000" cy="1143000"/>
          </a:xfrm>
        </p:spPr>
        <p:txBody>
          <a:bodyPr/>
          <a:lstStyle/>
          <a:p>
            <a:r>
              <a:rPr lang="hu-HU" altLang="hu-HU" sz="4800" b="1" smtClean="0">
                <a:solidFill>
                  <a:srgbClr val="A50021"/>
                </a:solidFill>
              </a:rPr>
              <a:t/>
            </a:r>
            <a:br>
              <a:rPr lang="hu-HU" altLang="hu-HU" sz="4800" b="1" smtClean="0">
                <a:solidFill>
                  <a:srgbClr val="A50021"/>
                </a:solidFill>
              </a:rPr>
            </a:br>
            <a:r>
              <a:rPr lang="hu-HU" altLang="hu-HU" sz="4800" b="1" smtClean="0">
                <a:solidFill>
                  <a:srgbClr val="A50021"/>
                </a:solidFill>
              </a:rPr>
              <a:t>CARBON NANOSTRUCTURES</a:t>
            </a:r>
            <a:r>
              <a:rPr lang="hu-HU" altLang="hu-HU" sz="5400" b="1" smtClean="0">
                <a:solidFill>
                  <a:srgbClr val="A50021"/>
                </a:solidFill>
              </a:rPr>
              <a:t/>
            </a:r>
            <a:br>
              <a:rPr lang="hu-HU" altLang="hu-HU" sz="5400" b="1" smtClean="0">
                <a:solidFill>
                  <a:srgbClr val="A50021"/>
                </a:solidFill>
              </a:rPr>
            </a:br>
            <a:r>
              <a:rPr lang="hu-HU" altLang="hu-HU" sz="3200" b="1" smtClean="0">
                <a:solidFill>
                  <a:srgbClr val="A50021"/>
                </a:solidFill>
              </a:rPr>
              <a:t>(FULLERENES, CARBON NANOTUBES, GRAPHENE)</a:t>
            </a:r>
            <a:endParaRPr lang="hu-HU" altLang="hu-HU" sz="3200" smtClean="0"/>
          </a:p>
        </p:txBody>
      </p:sp>
      <p:sp>
        <p:nvSpPr>
          <p:cNvPr id="14339" name="Rectangle 2051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3429000"/>
            <a:ext cx="6400800" cy="1752600"/>
          </a:xfrm>
        </p:spPr>
        <p:txBody>
          <a:bodyPr/>
          <a:lstStyle/>
          <a:p>
            <a:r>
              <a:rPr lang="hu-HU" altLang="hu-HU" sz="2400" dirty="0" err="1" smtClean="0"/>
              <a:t>lecture</a:t>
            </a:r>
            <a:r>
              <a:rPr lang="hu-HU" altLang="hu-HU" sz="2400" dirty="0" smtClean="0"/>
              <a:t> </a:t>
            </a:r>
            <a:r>
              <a:rPr lang="hu-HU" altLang="hu-HU" sz="2400" dirty="0" err="1" smtClean="0"/>
              <a:t>for</a:t>
            </a:r>
            <a:r>
              <a:rPr lang="hu-HU" altLang="hu-HU" sz="2400" dirty="0" smtClean="0"/>
              <a:t> </a:t>
            </a:r>
            <a:r>
              <a:rPr lang="hu-HU" altLang="hu-HU" sz="2400" dirty="0" err="1" smtClean="0"/>
              <a:t>physics</a:t>
            </a:r>
            <a:r>
              <a:rPr lang="hu-HU" altLang="hu-HU" sz="2400" dirty="0" smtClean="0"/>
              <a:t> and </a:t>
            </a:r>
            <a:r>
              <a:rPr lang="hu-HU" altLang="hu-HU" sz="2400" dirty="0" err="1" smtClean="0"/>
              <a:t>chemistry</a:t>
            </a:r>
            <a:r>
              <a:rPr lang="hu-HU" altLang="hu-HU" sz="2400" dirty="0" smtClean="0"/>
              <a:t> </a:t>
            </a:r>
            <a:r>
              <a:rPr lang="hu-HU" altLang="hu-HU" sz="2400" dirty="0" err="1" smtClean="0"/>
              <a:t>students</a:t>
            </a:r>
            <a:endParaRPr lang="hu-HU" altLang="hu-HU" sz="2400" dirty="0" smtClean="0"/>
          </a:p>
          <a:p>
            <a:r>
              <a:rPr lang="hu-HU" altLang="hu-HU" sz="2400" dirty="0" smtClean="0"/>
              <a:t>(2018. </a:t>
            </a:r>
            <a:r>
              <a:rPr lang="hu-HU" altLang="hu-HU" sz="2400" dirty="0" err="1" smtClean="0"/>
              <a:t>summer</a:t>
            </a:r>
            <a:r>
              <a:rPr lang="hu-HU" altLang="hu-HU" sz="2400" dirty="0" smtClean="0"/>
              <a:t> </a:t>
            </a:r>
            <a:r>
              <a:rPr lang="hu-HU" altLang="hu-HU" sz="2400" dirty="0" err="1" smtClean="0"/>
              <a:t>semester</a:t>
            </a:r>
            <a:r>
              <a:rPr lang="hu-HU" altLang="hu-HU" sz="2400" dirty="0" smtClean="0"/>
              <a:t> – 09. </a:t>
            </a:r>
            <a:r>
              <a:rPr lang="hu-HU" altLang="hu-HU" sz="2400" dirty="0" err="1" smtClean="0"/>
              <a:t>March</a:t>
            </a:r>
            <a:r>
              <a:rPr lang="hu-HU" altLang="hu-HU" sz="2400" dirty="0" smtClean="0"/>
              <a:t>)</a:t>
            </a:r>
          </a:p>
          <a:p>
            <a:endParaRPr lang="hu-HU" altLang="hu-HU" sz="2400" dirty="0" smtClean="0"/>
          </a:p>
          <a:p>
            <a:r>
              <a:rPr lang="hu-HU" altLang="hu-HU" sz="2400" b="1" dirty="0" smtClean="0"/>
              <a:t>Prof. Jenő Kürti</a:t>
            </a:r>
            <a:endParaRPr lang="hu-HU" altLang="hu-HU" sz="2400" dirty="0" smtClean="0"/>
          </a:p>
          <a:p>
            <a:r>
              <a:rPr lang="hu-HU" altLang="hu-HU" sz="2400" dirty="0" smtClean="0"/>
              <a:t>ELTE </a:t>
            </a:r>
            <a:r>
              <a:rPr lang="hu-HU" altLang="hu-HU" sz="2400" dirty="0" err="1" smtClean="0"/>
              <a:t>Department</a:t>
            </a:r>
            <a:r>
              <a:rPr lang="hu-HU" altLang="hu-HU" sz="2400" dirty="0" smtClean="0"/>
              <a:t> of </a:t>
            </a:r>
            <a:r>
              <a:rPr lang="hu-HU" altLang="hu-HU" sz="2400" dirty="0" err="1" smtClean="0"/>
              <a:t>Biological</a:t>
            </a:r>
            <a:r>
              <a:rPr lang="hu-HU" altLang="hu-HU" sz="2400" dirty="0" smtClean="0"/>
              <a:t> </a:t>
            </a:r>
            <a:r>
              <a:rPr lang="hu-HU" altLang="hu-HU" sz="2400" dirty="0" err="1" smtClean="0"/>
              <a:t>Physics</a:t>
            </a:r>
            <a:endParaRPr lang="hu-HU" altLang="hu-HU" sz="2400" dirty="0" smtClean="0"/>
          </a:p>
          <a:p>
            <a:endParaRPr lang="hu-HU" altLang="hu-HU" sz="2400" dirty="0" smtClean="0"/>
          </a:p>
          <a:p>
            <a:r>
              <a:rPr lang="hu-HU" altLang="hu-HU" sz="1600" dirty="0" smtClean="0"/>
              <a:t>e-mail: kurti@virag.elte.hu		</a:t>
            </a:r>
            <a:r>
              <a:rPr lang="hu-HU" altLang="hu-HU" sz="1600" dirty="0" err="1" smtClean="0"/>
              <a:t>www</a:t>
            </a:r>
            <a:r>
              <a:rPr lang="hu-HU" altLang="hu-HU" sz="1600" dirty="0" smtClean="0"/>
              <a:t>: virag.elte.hu/</a:t>
            </a:r>
            <a:r>
              <a:rPr lang="hu-HU" altLang="hu-HU" sz="1600" dirty="0" err="1" smtClean="0"/>
              <a:t>kurti</a:t>
            </a:r>
            <a:endParaRPr lang="hu-HU" altLang="hu-HU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scc82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1789113"/>
            <a:ext cx="49530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1476375" y="1125538"/>
            <a:ext cx="21336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4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Sc @ C</a:t>
            </a:r>
            <a:r>
              <a:rPr kumimoji="0" lang="hu-HU" altLang="hu-HU" sz="40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82</a:t>
            </a:r>
            <a:endParaRPr kumimoji="0" lang="hu-HU" alt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54276" name="Picture 2" descr="http://pubs.rsc.org/services/images/RSCpubs.ePlatform.Service.FreeContent.ImageService.svc/ImageService/Articleimage/2010/CP/c0cp00325e/c0cp00325e-f1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7213" y="2420938"/>
            <a:ext cx="3414712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7" name="Text Box 3"/>
          <p:cNvSpPr txBox="1">
            <a:spLocks noChangeArrowheads="1"/>
          </p:cNvSpPr>
          <p:nvPr/>
        </p:nvSpPr>
        <p:spPr bwMode="auto">
          <a:xfrm>
            <a:off x="6156325" y="1125538"/>
            <a:ext cx="2663825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4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Er</a:t>
            </a:r>
            <a:r>
              <a:rPr kumimoji="0" lang="hu-HU" altLang="hu-HU" sz="40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</a:t>
            </a:r>
            <a:r>
              <a:rPr kumimoji="0" lang="hu-HU" altLang="hu-HU" sz="4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 @ C</a:t>
            </a:r>
            <a:r>
              <a:rPr kumimoji="0" lang="hu-HU" altLang="hu-HU" sz="40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80</a:t>
            </a:r>
            <a:endParaRPr kumimoji="0" lang="hu-HU" alt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8800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0000">
            <a:off x="0" y="2257425"/>
            <a:ext cx="4429125" cy="460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40000">
            <a:off x="5429250" y="3211513"/>
            <a:ext cx="3714750" cy="364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0" name="Szövegdoboz 1"/>
          <p:cNvSpPr txBox="1">
            <a:spLocks noChangeArrowheads="1"/>
          </p:cNvSpPr>
          <p:nvPr/>
        </p:nvSpPr>
        <p:spPr bwMode="auto">
          <a:xfrm>
            <a:off x="357188" y="500063"/>
            <a:ext cx="821531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Memo</a:t>
            </a:r>
            <a:r>
              <a:rPr kumimoji="0" lang="hu-HU" alt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Euler-</a:t>
            </a:r>
            <a:r>
              <a:rPr kumimoji="0" lang="hu-HU" altLang="hu-H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rule</a:t>
            </a:r>
            <a:r>
              <a:rPr kumimoji="0" lang="hu-HU" alt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hu-HU" alt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Symbol" panose="05050102010706020507" pitchFamily="18" charset="2"/>
              </a:rPr>
              <a:t> n</a:t>
            </a:r>
            <a:r>
              <a:rPr kumimoji="0" lang="hu-HU" altLang="hu-HU" sz="24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Symbol" panose="05050102010706020507" pitchFamily="18" charset="2"/>
              </a:rPr>
              <a:t>5</a:t>
            </a:r>
            <a:r>
              <a:rPr kumimoji="0" lang="hu-HU" alt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Symbol" panose="05050102010706020507" pitchFamily="18" charset="2"/>
              </a:rPr>
              <a:t> = 12   és   n</a:t>
            </a:r>
            <a:r>
              <a:rPr kumimoji="0" lang="hu-HU" altLang="hu-HU" sz="24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Symbol" panose="05050102010706020507" pitchFamily="18" charset="2"/>
              </a:rPr>
              <a:t>6</a:t>
            </a:r>
            <a:r>
              <a:rPr kumimoji="0" lang="hu-HU" alt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Symbol" panose="05050102010706020507" pitchFamily="18" charset="2"/>
              </a:rPr>
              <a:t> = </a:t>
            </a:r>
            <a:r>
              <a:rPr kumimoji="0" lang="hu-HU" altLang="hu-H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Symbol" panose="05050102010706020507" pitchFamily="18" charset="2"/>
              </a:rPr>
              <a:t>arbitrary</a:t>
            </a:r>
            <a:endParaRPr kumimoji="0" lang="hu-HU" altLang="hu-HU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  <a:sym typeface="Symbol" panose="05050102010706020507" pitchFamily="18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Symbol" panose="05050102010706020507" pitchFamily="18" charset="2"/>
              </a:rPr>
              <a:t>… !</a:t>
            </a:r>
            <a:endParaRPr kumimoji="0" lang="hu-HU" altLang="hu-HU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0639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20atom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908050"/>
            <a:ext cx="5113338" cy="511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3924300" y="333375"/>
            <a:ext cx="1081088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4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</a:t>
            </a:r>
            <a:r>
              <a:rPr kumimoji="0" lang="hu-HU" altLang="hu-HU" sz="4800" b="0" i="0" u="none" strike="noStrike" kern="1200" cap="none" spc="0" normalizeH="0" baseline="-2500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20</a:t>
            </a:r>
          </a:p>
        </p:txBody>
      </p:sp>
      <p:pic>
        <p:nvPicPr>
          <p:cNvPr id="56324" name="Kép 3" descr="sajat_C20f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152400"/>
            <a:ext cx="2627312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2062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7" descr="https://upload.wikimedia.org/wikipedia/commons/thumb/7/7e/Graph_of_20-fullerene_w-nodes.svg/200px-Graph_of_20-fullerene_w-nodes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916113"/>
            <a:ext cx="28575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7" name="Picture 9" descr="https://upload.wikimedia.org/wikipedia/commons/thumb/2/24/Graph_of_60-fullerene_w-nodes.svg/200px-Graph_of_60-fullerene_w-nodes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916113"/>
            <a:ext cx="28575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8" name="Szövegdoboz 6"/>
          <p:cNvSpPr txBox="1">
            <a:spLocks noChangeArrowheads="1"/>
          </p:cNvSpPr>
          <p:nvPr/>
        </p:nvSpPr>
        <p:spPr bwMode="auto">
          <a:xfrm>
            <a:off x="2484438" y="5084763"/>
            <a:ext cx="52562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</a:t>
            </a:r>
            <a:r>
              <a:rPr kumimoji="0" lang="hu-HU" altLang="hu-HU" sz="24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20</a:t>
            </a:r>
            <a:r>
              <a:rPr kumimoji="0" lang="hu-HU" altLang="hu-HU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				C</a:t>
            </a:r>
            <a:r>
              <a:rPr kumimoji="0" lang="hu-HU" altLang="hu-HU" sz="24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60</a:t>
            </a:r>
            <a:endParaRPr kumimoji="0" lang="hu-HU" alt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7349" name="Szövegdoboz 7"/>
          <p:cNvSpPr txBox="1">
            <a:spLocks noChangeArrowheads="1"/>
          </p:cNvSpPr>
          <p:nvPr/>
        </p:nvSpPr>
        <p:spPr bwMode="auto">
          <a:xfrm>
            <a:off x="0" y="908050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Schlegel</a:t>
            </a:r>
            <a:r>
              <a:rPr lang="hu-HU" altLang="hu-HU" dirty="0">
                <a:solidFill>
                  <a:srgbClr val="000000"/>
                </a:solidFill>
              </a:rPr>
              <a:t> </a:t>
            </a:r>
            <a:r>
              <a:rPr kumimoji="0" lang="hu-HU" altLang="hu-H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diagrams</a:t>
            </a:r>
            <a:endParaRPr kumimoji="0" lang="hu-HU" altLang="hu-HU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6009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60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275" y="0"/>
            <a:ext cx="97964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0396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571500"/>
            <a:ext cx="5715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4756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2116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Scan 0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425" y="0"/>
            <a:ext cx="5108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3" name="Picture 3" descr="aiche_figure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140075" cy="443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5650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fulleren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78050"/>
            <a:ext cx="5334000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7" name="Picture 3" descr="nozz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62400" cy="189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8" name="Text Box 4"/>
          <p:cNvSpPr txBox="1">
            <a:spLocks noChangeArrowheads="1"/>
          </p:cNvSpPr>
          <p:nvPr/>
        </p:nvSpPr>
        <p:spPr bwMode="auto">
          <a:xfrm>
            <a:off x="4648200" y="1524000"/>
            <a:ext cx="44958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W.Krätschmer, L.D.Lamb, K.Fostiropoulos, D.R.Huffman, „Solid C</a:t>
            </a:r>
            <a:r>
              <a:rPr kumimoji="0" lang="hu-HU" altLang="hu-HU" sz="14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60</a:t>
            </a:r>
            <a:r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a new form of carbon”, Nature 347, 354 (</a:t>
            </a:r>
            <a:r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1990</a:t>
            </a:r>
            <a:r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)</a:t>
            </a:r>
          </a:p>
        </p:txBody>
      </p:sp>
      <p:sp>
        <p:nvSpPr>
          <p:cNvPr id="62469" name="Line 5"/>
          <p:cNvSpPr>
            <a:spLocks noChangeShapeType="1"/>
          </p:cNvSpPr>
          <p:nvPr/>
        </p:nvSpPr>
        <p:spPr bwMode="auto">
          <a:xfrm flipV="1">
            <a:off x="609600" y="-152400"/>
            <a:ext cx="2514600" cy="2133600"/>
          </a:xfrm>
          <a:prstGeom prst="line">
            <a:avLst/>
          </a:prstGeom>
          <a:noFill/>
          <a:ln w="7620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2470" name="Line 6"/>
          <p:cNvSpPr>
            <a:spLocks noChangeShapeType="1"/>
          </p:cNvSpPr>
          <p:nvPr/>
        </p:nvSpPr>
        <p:spPr bwMode="auto">
          <a:xfrm flipH="1" flipV="1">
            <a:off x="685800" y="-152400"/>
            <a:ext cx="2209800" cy="2133600"/>
          </a:xfrm>
          <a:prstGeom prst="line">
            <a:avLst/>
          </a:prstGeom>
          <a:noFill/>
          <a:ln w="7620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2471" name="Text Box 7"/>
          <p:cNvSpPr txBox="1">
            <a:spLocks noChangeArrowheads="1"/>
          </p:cNvSpPr>
          <p:nvPr/>
        </p:nvSpPr>
        <p:spPr bwMode="auto">
          <a:xfrm>
            <a:off x="5486400" y="4648200"/>
            <a:ext cx="3505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</a:t>
            </a:r>
            <a:r>
              <a:rPr kumimoji="0" lang="hu-HU" altLang="hu-HU" sz="2400" b="1" i="0" u="none" strike="noStrike" kern="1200" cap="none" spc="0" normalizeH="0" baseline="-2500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60</a:t>
            </a:r>
            <a:r>
              <a:rPr kumimoji="0" lang="hu-HU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in large quantities !</a:t>
            </a:r>
            <a:endParaRPr kumimoji="0" lang="hu-HU" altLang="hu-HU" sz="2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2472" name="Line 8"/>
          <p:cNvSpPr>
            <a:spLocks noChangeShapeType="1"/>
          </p:cNvSpPr>
          <p:nvPr/>
        </p:nvSpPr>
        <p:spPr bwMode="auto">
          <a:xfrm>
            <a:off x="7086600" y="2819400"/>
            <a:ext cx="0" cy="1066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62473" name="Picture 2" descr="Scan 0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188913"/>
            <a:ext cx="1028700" cy="137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8181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26988"/>
            <a:ext cx="9180513" cy="6711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7436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Scan 0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931025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2" descr="spectroread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-26988"/>
            <a:ext cx="2520950" cy="4044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8108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662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6143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smalley1-fullerene_suspensi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50800"/>
            <a:ext cx="10287000" cy="690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0974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4" descr="Sc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" y="-26988"/>
            <a:ext cx="64008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287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Kép 2" descr="fullerene_price_080227_pg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45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7" name="Kép 3" descr="fullerene_price_080227_pg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950" y="0"/>
            <a:ext cx="4845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3365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Scan 0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490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9917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0"/>
            <a:ext cx="7812087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292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Scan 0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-5643563"/>
            <a:ext cx="9139238" cy="1270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3671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Scan 0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5140325"/>
            <a:ext cx="9117012" cy="1242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275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765175"/>
            <a:ext cx="414020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4552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27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27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2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06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ulleren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78050"/>
            <a:ext cx="5334000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nozz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62400" cy="189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4648200" y="1524000"/>
            <a:ext cx="44958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W.Krätschmer, L.D.Lamb, K.Fostiropoulos, D.R.Huffman, „Solid C</a:t>
            </a:r>
            <a:r>
              <a:rPr kumimoji="0" lang="hu-HU" altLang="hu-HU" sz="14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60</a:t>
            </a:r>
            <a:r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a new form of carbon”, Nature 347, 354 (</a:t>
            </a:r>
            <a:r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1990</a:t>
            </a:r>
            <a:r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)</a:t>
            </a:r>
          </a:p>
        </p:txBody>
      </p:sp>
      <p:sp>
        <p:nvSpPr>
          <p:cNvPr id="7173" name="Line 5"/>
          <p:cNvSpPr>
            <a:spLocks noChangeShapeType="1"/>
          </p:cNvSpPr>
          <p:nvPr/>
        </p:nvSpPr>
        <p:spPr bwMode="auto">
          <a:xfrm flipV="1">
            <a:off x="609600" y="-152400"/>
            <a:ext cx="2514600" cy="2133600"/>
          </a:xfrm>
          <a:prstGeom prst="line">
            <a:avLst/>
          </a:prstGeom>
          <a:noFill/>
          <a:ln w="7620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174" name="Line 6"/>
          <p:cNvSpPr>
            <a:spLocks noChangeShapeType="1"/>
          </p:cNvSpPr>
          <p:nvPr/>
        </p:nvSpPr>
        <p:spPr bwMode="auto">
          <a:xfrm flipH="1" flipV="1">
            <a:off x="685800" y="-152400"/>
            <a:ext cx="2209800" cy="2133600"/>
          </a:xfrm>
          <a:prstGeom prst="line">
            <a:avLst/>
          </a:prstGeom>
          <a:noFill/>
          <a:ln w="7620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5486400" y="4648200"/>
            <a:ext cx="3505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</a:t>
            </a:r>
            <a:r>
              <a:rPr kumimoji="0" lang="hu-HU" altLang="hu-HU" sz="2400" b="1" i="0" u="none" strike="noStrike" kern="1200" cap="none" spc="0" normalizeH="0" baseline="-2500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60</a:t>
            </a:r>
            <a:r>
              <a:rPr kumimoji="0" lang="hu-HU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in large quantities !</a:t>
            </a:r>
            <a:endParaRPr kumimoji="0" lang="hu-HU" altLang="hu-HU" sz="2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176" name="Line 8"/>
          <p:cNvSpPr>
            <a:spLocks noChangeShapeType="1"/>
          </p:cNvSpPr>
          <p:nvPr/>
        </p:nvSpPr>
        <p:spPr bwMode="auto">
          <a:xfrm>
            <a:off x="7086600" y="2819400"/>
            <a:ext cx="0" cy="1066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7177" name="Picture 2" descr="Scan 0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188913"/>
            <a:ext cx="1028700" cy="137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6986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Kép 1" descr="C70ani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763" y="3162300"/>
            <a:ext cx="4313237" cy="369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14775" cy="391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Szövegdoboz 6"/>
          <p:cNvSpPr txBox="1">
            <a:spLocks noChangeArrowheads="1"/>
          </p:cNvSpPr>
          <p:nvPr/>
        </p:nvSpPr>
        <p:spPr bwMode="auto">
          <a:xfrm>
            <a:off x="1763713" y="4437063"/>
            <a:ext cx="6477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</a:t>
            </a:r>
            <a:r>
              <a:rPr kumimoji="0" lang="hu-HU" altLang="hu-HU" sz="24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60</a:t>
            </a:r>
            <a:endParaRPr kumimoji="0" lang="hu-HU" alt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7109" name="Szövegdoboz 6"/>
          <p:cNvSpPr txBox="1">
            <a:spLocks noChangeArrowheads="1"/>
          </p:cNvSpPr>
          <p:nvPr/>
        </p:nvSpPr>
        <p:spPr bwMode="auto">
          <a:xfrm>
            <a:off x="6588125" y="2276475"/>
            <a:ext cx="6477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</a:t>
            </a:r>
            <a:r>
              <a:rPr kumimoji="0" lang="hu-HU" altLang="hu-HU" sz="24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70</a:t>
            </a:r>
            <a:endParaRPr kumimoji="0" lang="hu-HU" alt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1609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8" y="-171450"/>
            <a:ext cx="5816600" cy="727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7331" name="Oval 3"/>
          <p:cNvSpPr>
            <a:spLocks noChangeArrowheads="1"/>
          </p:cNvSpPr>
          <p:nvPr/>
        </p:nvSpPr>
        <p:spPr bwMode="auto">
          <a:xfrm>
            <a:off x="1835150" y="4797425"/>
            <a:ext cx="576263" cy="504825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1288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733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-242888"/>
            <a:ext cx="4013200" cy="7200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0"/>
            <a:ext cx="563562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3429000"/>
            <a:ext cx="657225" cy="188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082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235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7887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Scan 0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-2259013"/>
            <a:ext cx="8558212" cy="12363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0093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60mm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 Box 4"/>
          <p:cNvSpPr txBox="1">
            <a:spLocks noChangeArrowheads="1"/>
          </p:cNvSpPr>
          <p:nvPr/>
        </p:nvSpPr>
        <p:spPr bwMode="auto">
          <a:xfrm>
            <a:off x="304800" y="381000"/>
            <a:ext cx="15240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60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</a:t>
            </a:r>
            <a:r>
              <a:rPr kumimoji="0" lang="hu-HU" altLang="hu-HU" sz="6000" b="0" i="0" u="none" strike="noStrike" kern="1200" cap="none" spc="0" normalizeH="0" baseline="-2500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60</a:t>
            </a:r>
            <a:endParaRPr kumimoji="0" lang="hu-HU" altLang="hu-HU" sz="60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2292" name="Text Box 5"/>
          <p:cNvSpPr txBox="1">
            <a:spLocks noChangeArrowheads="1"/>
          </p:cNvSpPr>
          <p:nvPr/>
        </p:nvSpPr>
        <p:spPr bwMode="auto">
          <a:xfrm>
            <a:off x="2286000" y="6172200"/>
            <a:ext cx="175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 </a:t>
            </a:r>
            <a:r>
              <a:rPr kumimoji="0" lang="hu-HU" altLang="hu-HU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Symbol" panose="05050102010706020507" pitchFamily="18" charset="2"/>
              </a:rPr>
              <a:t> 0,7 nm</a:t>
            </a:r>
            <a:endParaRPr kumimoji="0" lang="hu-HU" alt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2293" name="Text Box 8"/>
          <p:cNvSpPr txBox="1">
            <a:spLocks noChangeArrowheads="1"/>
          </p:cNvSpPr>
          <p:nvPr/>
        </p:nvSpPr>
        <p:spPr bwMode="auto">
          <a:xfrm>
            <a:off x="6516688" y="3213100"/>
            <a:ext cx="21844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</a:t>
            </a:r>
            <a:r>
              <a:rPr kumimoji="0" lang="hu-HU" altLang="hu-HU" sz="24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66</a:t>
            </a:r>
            <a:r>
              <a:rPr kumimoji="0" lang="hu-HU" altLang="hu-HU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hu-HU" altLang="hu-HU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Symbol" panose="05050102010706020507" pitchFamily="18" charset="2"/>
              </a:rPr>
              <a:t> 140 pm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  <a:sym typeface="Symbol" panose="05050102010706020507" pitchFamily="18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</a:t>
            </a:r>
            <a:r>
              <a:rPr kumimoji="0" lang="hu-HU" altLang="hu-HU" sz="24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56</a:t>
            </a:r>
            <a:r>
              <a:rPr kumimoji="0" lang="hu-HU" altLang="hu-HU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hu-HU" altLang="hu-HU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Symbol" panose="05050102010706020507" pitchFamily="18" charset="2"/>
              </a:rPr>
              <a:t> 145 pm</a:t>
            </a:r>
          </a:p>
        </p:txBody>
      </p:sp>
      <p:sp>
        <p:nvSpPr>
          <p:cNvPr id="12294" name="Text Box 9"/>
          <p:cNvSpPr txBox="1">
            <a:spLocks noChangeArrowheads="1"/>
          </p:cNvSpPr>
          <p:nvPr/>
        </p:nvSpPr>
        <p:spPr bwMode="auto">
          <a:xfrm>
            <a:off x="2555875" y="2205038"/>
            <a:ext cx="5762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</a:t>
            </a:r>
            <a:r>
              <a:rPr kumimoji="0" lang="hu-HU" altLang="hu-HU" sz="24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66</a:t>
            </a:r>
            <a:endParaRPr kumimoji="0" lang="hu-HU" alt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  <a:sym typeface="Symbol" panose="05050102010706020507" pitchFamily="18" charset="2"/>
            </a:endParaRPr>
          </a:p>
        </p:txBody>
      </p:sp>
      <p:sp>
        <p:nvSpPr>
          <p:cNvPr id="12295" name="Text Box 10"/>
          <p:cNvSpPr txBox="1">
            <a:spLocks noChangeArrowheads="1"/>
          </p:cNvSpPr>
          <p:nvPr/>
        </p:nvSpPr>
        <p:spPr bwMode="auto">
          <a:xfrm>
            <a:off x="2987675" y="3141663"/>
            <a:ext cx="5762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</a:t>
            </a:r>
            <a:r>
              <a:rPr kumimoji="0" lang="hu-HU" altLang="hu-HU" sz="24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56</a:t>
            </a:r>
            <a:endParaRPr kumimoji="0" lang="hu-HU" alt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452637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622300"/>
            <a:ext cx="9361488" cy="359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665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Scan 0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5643563"/>
            <a:ext cx="9175750" cy="1250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196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60fc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57200"/>
            <a:ext cx="64008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600" b="0" i="0" u="none" strike="noStrike" kern="1200" cap="none" spc="0" normalizeH="0" baseline="0" noProof="0" smtClean="0">
                <a:ln>
                  <a:noFill/>
                </a:ln>
                <a:solidFill>
                  <a:srgbClr val="00CC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</a:t>
            </a:r>
            <a:r>
              <a:rPr kumimoji="0" lang="hu-HU" altLang="hu-HU" sz="3600" b="0" i="0" u="none" strike="noStrike" kern="1200" cap="none" spc="0" normalizeH="0" baseline="-25000" noProof="0" smtClean="0">
                <a:ln>
                  <a:noFill/>
                </a:ln>
                <a:solidFill>
                  <a:srgbClr val="00CC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60</a:t>
            </a:r>
            <a:r>
              <a:rPr kumimoji="0" lang="hu-HU" altLang="hu-HU" sz="3600" b="0" i="0" u="none" strike="noStrike" kern="1200" cap="none" spc="0" normalizeH="0" baseline="0" noProof="0" smtClean="0">
                <a:ln>
                  <a:noFill/>
                </a:ln>
                <a:solidFill>
                  <a:srgbClr val="00CC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face centered cubic structure (fullerit)</a:t>
            </a:r>
            <a:endParaRPr kumimoji="0" lang="hu-HU" altLang="hu-HU" sz="4000" b="0" i="0" u="none" strike="noStrike" kern="1200" cap="none" spc="0" normalizeH="0" baseline="0" noProof="0" smtClean="0">
              <a:ln>
                <a:noFill/>
              </a:ln>
              <a:solidFill>
                <a:srgbClr val="00CC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8027988" y="5300663"/>
            <a:ext cx="838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(T</a:t>
            </a:r>
            <a:r>
              <a:rPr kumimoji="0" lang="hu-HU" altLang="hu-HU" sz="16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room</a:t>
            </a:r>
            <a:r>
              <a:rPr kumimoji="0" lang="hu-HU" altLang="hu-HU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)</a:t>
            </a:r>
            <a:endParaRPr kumimoji="0" lang="hu-HU" alt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5365" name="Line 5"/>
          <p:cNvSpPr>
            <a:spLocks noChangeShapeType="1"/>
          </p:cNvSpPr>
          <p:nvPr/>
        </p:nvSpPr>
        <p:spPr bwMode="auto">
          <a:xfrm>
            <a:off x="2286000" y="5715000"/>
            <a:ext cx="3352800" cy="0"/>
          </a:xfrm>
          <a:prstGeom prst="line">
            <a:avLst/>
          </a:prstGeom>
          <a:noFill/>
          <a:ln w="28575">
            <a:solidFill>
              <a:srgbClr val="9933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5366" name="Line 6"/>
          <p:cNvSpPr>
            <a:spLocks noChangeShapeType="1"/>
          </p:cNvSpPr>
          <p:nvPr/>
        </p:nvSpPr>
        <p:spPr bwMode="auto">
          <a:xfrm>
            <a:off x="5105400" y="4800600"/>
            <a:ext cx="1219200" cy="1752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5367" name="Line 7"/>
          <p:cNvSpPr>
            <a:spLocks noChangeShapeType="1"/>
          </p:cNvSpPr>
          <p:nvPr/>
        </p:nvSpPr>
        <p:spPr bwMode="auto">
          <a:xfrm flipV="1">
            <a:off x="2286000" y="3886200"/>
            <a:ext cx="1828800" cy="17526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5368" name="Text Box 8"/>
          <p:cNvSpPr txBox="1">
            <a:spLocks noChangeArrowheads="1"/>
          </p:cNvSpPr>
          <p:nvPr/>
        </p:nvSpPr>
        <p:spPr bwMode="auto">
          <a:xfrm>
            <a:off x="3276600" y="6096000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0" i="0" u="none" strike="noStrike" kern="1200" cap="none" spc="0" normalizeH="0" baseline="0" noProof="0" smtClean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</a:t>
            </a:r>
            <a:r>
              <a:rPr kumimoji="0" lang="hu-HU" altLang="hu-HU" sz="2400" b="0" i="0" u="none" strike="noStrike" kern="1200" cap="none" spc="0" normalizeH="0" baseline="0" noProof="0" smtClean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Symbol" panose="05050102010706020507" pitchFamily="18" charset="2"/>
              </a:rPr>
              <a:t>1,4 nm</a:t>
            </a:r>
            <a:endParaRPr kumimoji="0" lang="hu-HU" altLang="hu-HU" sz="2400" b="0" i="0" u="none" strike="noStrike" kern="1200" cap="none" spc="0" normalizeH="0" baseline="0" noProof="0" smtClean="0">
              <a:ln>
                <a:noFill/>
              </a:ln>
              <a:solidFill>
                <a:srgbClr val="9933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5369" name="Text Box 9"/>
          <p:cNvSpPr txBox="1">
            <a:spLocks noChangeArrowheads="1"/>
          </p:cNvSpPr>
          <p:nvPr/>
        </p:nvSpPr>
        <p:spPr bwMode="auto">
          <a:xfrm>
            <a:off x="5867400" y="53340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 </a:t>
            </a:r>
            <a:r>
              <a:rPr kumimoji="0" lang="hu-HU" altLang="hu-HU" sz="24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Symbol" panose="05050102010706020507" pitchFamily="18" charset="2"/>
              </a:rPr>
              <a:t>0,7 nm</a:t>
            </a:r>
          </a:p>
        </p:txBody>
      </p:sp>
      <p:sp>
        <p:nvSpPr>
          <p:cNvPr id="15370" name="Text Box 10"/>
          <p:cNvSpPr txBox="1">
            <a:spLocks noChangeArrowheads="1"/>
          </p:cNvSpPr>
          <p:nvPr/>
        </p:nvSpPr>
        <p:spPr bwMode="auto">
          <a:xfrm>
            <a:off x="2286000" y="43434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</a:t>
            </a:r>
            <a:r>
              <a:rPr kumimoji="0" lang="hu-HU" altLang="hu-HU" sz="2400" b="0" i="0" u="none" strike="noStrike" kern="1200" cap="none" spc="0" normalizeH="0" baseline="-2500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cc</a:t>
            </a:r>
            <a:r>
              <a:rPr kumimoji="0" lang="hu-HU" altLang="hu-HU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hu-HU" altLang="hu-HU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Symbol" panose="05050102010706020507" pitchFamily="18" charset="2"/>
              </a:rPr>
              <a:t>1 nm</a:t>
            </a:r>
          </a:p>
        </p:txBody>
      </p:sp>
      <p:pic>
        <p:nvPicPr>
          <p:cNvPr id="161803" name="C60animation.avi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913438"/>
            <a:ext cx="129540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2" name="Picture 12" descr="C60animation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3675" y="4149725"/>
            <a:ext cx="129540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3936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" fill="hold"/>
                                        <p:tgtEl>
                                          <p:spTgt spid="1618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18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618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1803"/>
                  </p:tgtEl>
                </p:cond>
              </p:nextCondLst>
            </p:seq>
            <p:video>
              <p:cMediaNode>
                <p:cTn id="1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6180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7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763"/>
            <a:ext cx="8077200" cy="68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3957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2"/>
          <p:cNvSpPr txBox="1">
            <a:spLocks noChangeArrowheads="1"/>
          </p:cNvSpPr>
          <p:nvPr/>
        </p:nvSpPr>
        <p:spPr bwMode="auto">
          <a:xfrm>
            <a:off x="0" y="4797425"/>
            <a:ext cx="89646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hu-HU" altLang="hu-H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Structure</a:t>
            </a:r>
            <a:r>
              <a:rPr kumimoji="0" lang="hu-HU" altLang="hu-HU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of a</a:t>
            </a:r>
            <a:r>
              <a:rPr kumimoji="0" lang="hu-HU" alt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C28 </a:t>
            </a:r>
            <a:r>
              <a:rPr kumimoji="0" lang="hu-HU" altLang="hu-H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fullerene</a:t>
            </a:r>
            <a:r>
              <a:rPr kumimoji="0" lang="hu-HU" alt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	                              </a:t>
            </a:r>
            <a:r>
              <a:rPr kumimoji="0" lang="hu-HU" altLang="hu-H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Skeleton</a:t>
            </a:r>
            <a:r>
              <a:rPr kumimoji="0" lang="hu-HU" alt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of a </a:t>
            </a:r>
            <a:r>
              <a:rPr kumimoji="0" lang="hu-HU" altLang="hu-H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fungus</a:t>
            </a:r>
            <a:r>
              <a:rPr kumimoji="0" lang="hu-HU" alt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(</a:t>
            </a:r>
            <a:r>
              <a:rPr kumimoji="0" lang="hu-HU" altLang="hu-H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Ileodyction</a:t>
            </a:r>
            <a:r>
              <a:rPr kumimoji="0" lang="hu-HU" alt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hu-HU" altLang="hu-H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cibarium</a:t>
            </a:r>
            <a:r>
              <a:rPr kumimoji="0" lang="hu-HU" alt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)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16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49155" name="Picture 3" descr="C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04813"/>
            <a:ext cx="8640763" cy="400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4730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8263"/>
            <a:ext cx="7524750" cy="6972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6877050" y="0"/>
            <a:ext cx="1439863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1866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0"/>
            <a:ext cx="67325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6520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-103188"/>
            <a:ext cx="7489825" cy="7108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9892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endohedral_yellowb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066800"/>
            <a:ext cx="554355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152400" y="228600"/>
            <a:ext cx="8763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4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Endohedral fullerenes,     e.g.     N @ C</a:t>
            </a:r>
            <a:r>
              <a:rPr kumimoji="0" lang="hu-HU" altLang="hu-HU" sz="40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60</a:t>
            </a:r>
            <a:endParaRPr kumimoji="0" lang="hu-HU" altLang="hu-HU" sz="40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5746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lapértelmezett terv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lapértelmezett terv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Alapértelmezett terv">
  <a:themeElements>
    <a:clrScheme name="2_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Alapértelmezett terv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2_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Alapértelmezett ter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lapértelmezett terv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Alapértelmezett terv">
  <a:themeElements>
    <a:clrScheme name="1_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Alapértelmezett terv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lapértelmezett ter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Alapértelmezett ter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lapértelmezett ter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6_Alapértelmezett terv">
  <a:themeElements>
    <a:clrScheme name="2_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Alapértelmezett terv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2_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Alapértelmezett ter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7_Alapértelmezett terv">
  <a:themeElements>
    <a:clrScheme name="2_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Alapértelmezett terv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2_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Alapértelmezett ter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Alapértelmezett terv">
  <a:themeElements>
    <a:clrScheme name="2_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Alapértelmezett terv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2_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Alapértelmezett ter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1804</TotalTime>
  <Words>201</Words>
  <Application>Microsoft Office PowerPoint</Application>
  <PresentationFormat>Diavetítés a képernyőre (4:3 oldalarány)</PresentationFormat>
  <Paragraphs>71</Paragraphs>
  <Slides>37</Slides>
  <Notes>35</Notes>
  <HiddenSlides>0</HiddenSlides>
  <MMClips>2</MMClips>
  <ScaleCrop>false</ScaleCrop>
  <HeadingPairs>
    <vt:vector size="6" baseType="variant">
      <vt:variant>
        <vt:lpstr>Használt betűtípusok</vt:lpstr>
      </vt:variant>
      <vt:variant>
        <vt:i4>2</vt:i4>
      </vt:variant>
      <vt:variant>
        <vt:lpstr>Téma</vt:lpstr>
      </vt:variant>
      <vt:variant>
        <vt:i4>8</vt:i4>
      </vt:variant>
      <vt:variant>
        <vt:lpstr>Diacímek</vt:lpstr>
      </vt:variant>
      <vt:variant>
        <vt:i4>37</vt:i4>
      </vt:variant>
    </vt:vector>
  </HeadingPairs>
  <TitlesOfParts>
    <vt:vector size="47" baseType="lpstr">
      <vt:lpstr>Symbol</vt:lpstr>
      <vt:lpstr>Times New Roman</vt:lpstr>
      <vt:lpstr>Alapértelmezett terv</vt:lpstr>
      <vt:lpstr>1_Alapértelmezett terv</vt:lpstr>
      <vt:lpstr>3_Alapértelmezett terv</vt:lpstr>
      <vt:lpstr>4_Alapértelmezett terv</vt:lpstr>
      <vt:lpstr>5_Alapértelmezett terv</vt:lpstr>
      <vt:lpstr>6_Alapértelmezett terv</vt:lpstr>
      <vt:lpstr>7_Alapértelmezett terv</vt:lpstr>
      <vt:lpstr>2_Alapértelmezett terv</vt:lpstr>
      <vt:lpstr> CARBON NANOSTRUCTURES (FULLERENES, CARBON NANOTUBES, GRAPHENE)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>ELTE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SZÉN NANOCSÖVEK</dc:title>
  <dc:creator>Kürti Jenő</dc:creator>
  <cp:lastModifiedBy>Kürti Jenő</cp:lastModifiedBy>
  <cp:revision>184</cp:revision>
  <dcterms:created xsi:type="dcterms:W3CDTF">2002-03-15T16:04:38Z</dcterms:created>
  <dcterms:modified xsi:type="dcterms:W3CDTF">2018-03-09T12:12:28Z</dcterms:modified>
</cp:coreProperties>
</file>