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59" r:id="rId2"/>
    <p:sldMasterId id="2147484471" r:id="rId3"/>
    <p:sldMasterId id="2147484483" r:id="rId4"/>
    <p:sldMasterId id="2147484495" r:id="rId5"/>
    <p:sldMasterId id="2147484509" r:id="rId6"/>
    <p:sldMasterId id="2147484523" r:id="rId7"/>
  </p:sldMasterIdLst>
  <p:notesMasterIdLst>
    <p:notesMasterId r:id="rId28"/>
  </p:notesMasterIdLst>
  <p:sldIdLst>
    <p:sldId id="305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C97B8C-B7FA-443D-81ED-91387EEAB76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4640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9CC20-E139-4314-B819-21EBB5F5592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9230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468400-1E98-416C-A8BD-FDEDA06EFAD8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9617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F0D821-F44C-42BF-9DB2-EE436B029D5D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587563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524B5-EC5C-4179-8220-6139291D9780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9026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270B8-10F8-453D-B1F6-35571041AA8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92507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394FF1-71BC-4A88-A349-F1C0907DC69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043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AB8DA-6B7B-47F2-ABB4-EFBACCA93FE2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3044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42DFB-B8C7-40CC-AEBB-FEB8719D911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9394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BD497-3CC5-4406-8508-93F9D49E65D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6561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D3DC6-AD5F-4440-8D32-70A1DFC100B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42303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B6432-71E2-4BCF-929A-A11C8FBEFDD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1143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B836B-F93D-4B82-A6AA-31C705FC42E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4160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064B9-93A1-4FD1-A3CF-0CDD38A147B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22278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380D2-ADFA-42E4-AF1C-99AA1B72F9BA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7535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5A91C-4D53-4D17-9F84-D26E7A63C3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4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087DA-3AA1-4178-B05A-4A30E88872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4F168-F7F3-4D30-BF94-4D0CFCCA152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7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489C-243B-41DD-B69D-A0EB370046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3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394CB-5317-41C6-A4A4-1C9CF4E223D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33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4019B-C4BD-49ED-BE75-F4C9FC04C3A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5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6F387-DB8E-4B85-AAF3-46473B88AA0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97E935-9616-4588-A96F-C6E97271D00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FD3E8-A312-4076-BBE4-1595CBB996C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7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F83F3-EBB6-4A7D-8F22-9CED5BBBFE4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5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BEDD1-653F-41CF-A5F4-3460F954F9E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73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9DDC3-72BB-4DFC-BAB4-BDB79DFEFDC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070F6-D79D-462B-B148-BE8F49DD0C5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5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196E0-3AD6-4D2C-BA11-F7CD1FCDDE9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5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14C609-F095-40DE-A01C-18310EE255F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62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83009-E03F-47F9-853F-918EEA99732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45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1FB88-661A-4308-ACF9-0520E9E5608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6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2DBD6-695D-4FEF-8F8F-0BCDA5C57F3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EA7CD-E52B-47D6-82FE-5558852EC60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1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84EF6-41EA-4FE4-BD83-2F68A3A77B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243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71147-5A70-4888-A40A-3BA47FC2D9D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1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ACDD72-60A1-448E-88AE-69A5AE503D5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41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08F69D-EE24-4452-963B-5BA642A5A2B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27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83A6C-35A7-45A2-BADA-7C1EB323D51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72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D64FFC-C539-4AAF-8E35-98872986950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66002-7896-4197-B3AD-5B7C15F154D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195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E2A85-A7F5-44B7-A5E1-9E4025AC61A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669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7CDB70-E1C0-4ADC-8B53-209C73A8554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26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E01BE-4C85-4DD5-B5F4-1656B78383F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40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BB230-AF8F-485D-A985-6A531559149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40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41836-66A6-4862-A64B-28DD7067613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37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D3AB7-8269-4C06-BDF6-33241C79209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40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50A28-FD8B-433C-BEC0-209C53CC220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711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4CED2-62DE-47AB-AD71-EF915D491F8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8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032E3-79C5-46E0-AA84-FA36B4834A0F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8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441B0-0A84-4125-BC1D-C82586353322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229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CAF88-B6AA-4070-A677-9EE88F1BF6A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49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33785-C828-4DA8-806F-74386D45E8F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6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3B4BB-D5BD-4331-BDBA-5FD931095616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40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D2B0A-00FE-46CE-97A6-47188EA2E3AD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4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EBE0F-74B0-4D52-BF4A-8727D9CA4818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94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1C697-E498-416A-9C96-3A5ABF638E05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0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8C191-FF31-4BF2-AB82-23C359E3BEBF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4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FBA1A-7396-4F71-9DAD-38303699D64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24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71FF5-1CF8-4AE8-8C35-B8F8ED6BFFB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06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21C22-E93F-44D0-B569-2C685E7F644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29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A00F3-E533-4098-AE15-3EFEF035FA49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85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9E83E-5430-481D-9575-781AB9F9E59D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2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0D2C2D-68D8-42BA-9C9E-360476322733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3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264F7-1B46-4133-8D40-3DF8650F31F6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60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D882-3CD7-4CC9-AFE8-AB3A65DE0802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8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CC9F3-1DA4-46FE-B5AF-6FB3D9F42C5A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95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770F29-92D9-4B94-B6FB-F5CC7657850D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093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65C69-CE54-4C60-A799-FB2BB07B7976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651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E5CF1-1EEE-4812-A76F-F5320F4A75A2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76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C43D0-82B3-44DC-8089-6D3F45B56ADB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32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E726B-D97C-4340-A69D-BC561B0215B4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507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4901A-252A-42C9-8D1A-532B242E69E4}" type="slidenum"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4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F325C7-AB75-4A1E-B6C9-945F1A47D5FE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51F00-FE0B-4F93-8344-CEE9D335250B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099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CB993-10F8-47D7-B569-812324DA133E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54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58F2F-37B3-4236-8059-D83B08C4085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57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4B548-2753-4592-B5D1-62372FC9844E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49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BCC32-6EE0-4765-B43D-525C1F69764E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0278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5D440-E110-46F0-87D3-0854C9160273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103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6F510-CFDA-48DE-9688-B8D5D606B7C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89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DD7F6-9962-4213-BBFA-42C6ADC997BB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46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FC014-1F69-4EF2-8FF3-7F2DBD2303D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CDD308-D4F5-4B8B-86C2-2192DE09713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04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DD819-D44E-4887-B6D7-A850E09C5C43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98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8AB154-5B5A-4E57-95BF-72222DC46C1A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71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C6E5F-68CF-4BB5-8791-77F5C771A0D8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76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805D6-F2CB-4F5A-AB0F-347263D3194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4FF2E-B300-45BF-99FB-4099CBA5403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2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AD81DB-A71F-4C37-879C-29795F6CF8F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1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D1D92-6A2D-4446-BD00-2A920E242BB4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2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09CE1-C16B-4BD9-9541-6D37F705D454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8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23B20-1BDE-4B8B-8946-E4EF1BB7566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n.de/htmlEN/basics/intensityEng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 smtClean="0">
                <a:solidFill>
                  <a:srgbClr val="A50021"/>
                </a:solidFill>
              </a:rPr>
              <a:t/>
            </a:r>
            <a:br>
              <a:rPr lang="hu-HU" altLang="hu-HU" sz="4800" b="1" smtClean="0">
                <a:solidFill>
                  <a:srgbClr val="A50021"/>
                </a:solidFill>
              </a:rPr>
            </a:br>
            <a:r>
              <a:rPr lang="hu-HU" alt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 smtClean="0">
                <a:solidFill>
                  <a:srgbClr val="A50021"/>
                </a:solidFill>
              </a:rPr>
              <a:t/>
            </a:r>
            <a:br>
              <a:rPr lang="hu-HU" altLang="hu-HU" sz="5400" b="1" smtClean="0">
                <a:solidFill>
                  <a:srgbClr val="A50021"/>
                </a:solidFill>
              </a:rPr>
            </a:br>
            <a:r>
              <a:rPr lang="hu-HU" alt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 smtClean="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 smtClean="0"/>
              <a:t>lecture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chemistry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students</a:t>
            </a:r>
            <a:endParaRPr lang="hu-HU" altLang="hu-HU" sz="2400" dirty="0" smtClean="0"/>
          </a:p>
          <a:p>
            <a:r>
              <a:rPr lang="hu-HU" altLang="hu-HU" sz="2400" dirty="0" smtClean="0"/>
              <a:t>(2018. </a:t>
            </a:r>
            <a:r>
              <a:rPr lang="hu-HU" altLang="hu-HU" sz="2400" dirty="0" err="1" smtClean="0"/>
              <a:t>summer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semester</a:t>
            </a:r>
            <a:r>
              <a:rPr lang="hu-HU" altLang="hu-HU" sz="2400" dirty="0" smtClean="0"/>
              <a:t> – 20. </a:t>
            </a:r>
            <a:r>
              <a:rPr lang="hu-HU" altLang="hu-HU" sz="2400" dirty="0" err="1" smtClean="0"/>
              <a:t>April</a:t>
            </a:r>
            <a:r>
              <a:rPr lang="hu-HU" altLang="hu-HU" sz="2400" dirty="0" smtClean="0"/>
              <a:t>)</a:t>
            </a:r>
          </a:p>
          <a:p>
            <a:endParaRPr lang="hu-HU" altLang="hu-HU" sz="2400" dirty="0" smtClean="0"/>
          </a:p>
          <a:p>
            <a:r>
              <a:rPr lang="hu-HU" altLang="hu-HU" sz="2400" b="1" dirty="0" smtClean="0"/>
              <a:t>Prof. Jenő Kürti</a:t>
            </a:r>
            <a:endParaRPr lang="hu-HU" altLang="hu-HU" sz="2400" dirty="0" smtClean="0"/>
          </a:p>
          <a:p>
            <a:r>
              <a:rPr lang="hu-HU" altLang="hu-HU" sz="2400" dirty="0" smtClean="0"/>
              <a:t>ELTE </a:t>
            </a:r>
            <a:r>
              <a:rPr lang="hu-HU" altLang="hu-HU" sz="2400" dirty="0" err="1" smtClean="0"/>
              <a:t>Department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Biological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endParaRPr lang="hu-HU" altLang="hu-HU" sz="2400" dirty="0" smtClean="0"/>
          </a:p>
          <a:p>
            <a:endParaRPr lang="hu-HU" altLang="hu-HU" sz="2400" dirty="0" smtClean="0"/>
          </a:p>
          <a:p>
            <a:r>
              <a:rPr lang="hu-HU" altLang="hu-HU" sz="1600" dirty="0" smtClean="0"/>
              <a:t>e-mail: kurti@virag.elte.hu		</a:t>
            </a:r>
            <a:r>
              <a:rPr lang="hu-HU" altLang="hu-HU" sz="1600" dirty="0" err="1" smtClean="0"/>
              <a:t>www</a:t>
            </a:r>
            <a:r>
              <a:rPr lang="hu-HU" altLang="hu-HU" sz="1600" dirty="0" smtClean="0"/>
              <a:t>: virag.elte.hu/</a:t>
            </a:r>
            <a:r>
              <a:rPr lang="hu-HU" altLang="hu-HU" sz="1600" dirty="0" err="1" smtClean="0"/>
              <a:t>kurti</a:t>
            </a: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VIBRATIONS: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Raman- and 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937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26988"/>
            <a:ext cx="2667000" cy="37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4038600"/>
            <a:ext cx="4191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Sir Chandrasekhara Venkata Raman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(7 November 1888 – 21 November 1970)</a:t>
            </a:r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Nobel Prize in Physics 1930</a:t>
            </a:r>
            <a:r>
              <a:rPr kumimoji="0" lang="en-US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"for his work on the scattering of light and for the discovery of the effect named after him".</a:t>
            </a: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5060" name="Picture 2" descr="Lon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-374650"/>
            <a:ext cx="526732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Rectangle 3"/>
          <p:cNvSpPr>
            <a:spLocks noChangeArrowheads="1"/>
          </p:cNvSpPr>
          <p:nvPr/>
        </p:nvSpPr>
        <p:spPr bwMode="auto">
          <a:xfrm>
            <a:off x="5314950" y="3044825"/>
            <a:ext cx="2895600" cy="103187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5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Lon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76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zövegdoboz 2"/>
          <p:cNvSpPr txBox="1">
            <a:spLocks noChangeArrowheads="1"/>
          </p:cNvSpPr>
          <p:nvPr/>
        </p:nvSpPr>
        <p:spPr bwMode="auto">
          <a:xfrm>
            <a:off x="0" y="6453188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D.A. Long: Raman spectroscopy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McGraw-Hill, 1977</a:t>
            </a:r>
          </a:p>
        </p:txBody>
      </p:sp>
      <p:sp>
        <p:nvSpPr>
          <p:cNvPr id="46084" name="Szövegdoboz 3"/>
          <p:cNvSpPr txBox="1">
            <a:spLocks noChangeArrowheads="1"/>
          </p:cNvSpPr>
          <p:nvPr/>
        </p:nvSpPr>
        <p:spPr bwMode="auto">
          <a:xfrm>
            <a:off x="8101013" y="2133600"/>
            <a:ext cx="215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Stokes</a:t>
            </a:r>
          </a:p>
        </p:txBody>
      </p:sp>
      <p:sp>
        <p:nvSpPr>
          <p:cNvPr id="46085" name="Szövegdoboz 2"/>
          <p:cNvSpPr txBox="1">
            <a:spLocks noChangeArrowheads="1"/>
          </p:cNvSpPr>
          <p:nvPr/>
        </p:nvSpPr>
        <p:spPr bwMode="auto">
          <a:xfrm>
            <a:off x="755650" y="836613"/>
            <a:ext cx="2159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Stokes</a:t>
            </a:r>
          </a:p>
        </p:txBody>
      </p:sp>
    </p:spTree>
    <p:extLst>
      <p:ext uri="{BB962C8B-B14F-4D97-AF65-F5344CB8AC3E}">
        <p14:creationId xmlns:p14="http://schemas.microsoft.com/office/powerpoint/2010/main" val="36431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Kép 1" descr="stokes-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Szövegdoboz 2"/>
          <p:cNvSpPr txBox="1">
            <a:spLocks noChangeArrowheads="1"/>
          </p:cNvSpPr>
          <p:nvPr/>
        </p:nvSpPr>
        <p:spPr bwMode="auto">
          <a:xfrm>
            <a:off x="0" y="6611938"/>
            <a:ext cx="4824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http://www.raman.de/htmlEN/basics/intensityEng.html</a:t>
            </a: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hu-HU" altLang="hu-HU" sz="1000" b="0" i="0" u="none" strike="noStrike" kern="1200" cap="none" spc="0" normalizeH="0" baseline="0" noProof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Kép 1" descr="Raman and laser no p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zövegdoboz 2"/>
          <p:cNvSpPr txBox="1">
            <a:spLocks noChangeArrowheads="1"/>
          </p:cNvSpPr>
          <p:nvPr/>
        </p:nvSpPr>
        <p:spPr bwMode="auto">
          <a:xfrm>
            <a:off x="0" y="6611938"/>
            <a:ext cx="4824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https://faculty.unlv.edu/klipinska/assets/Lab/RAMAN/</a:t>
            </a:r>
          </a:p>
        </p:txBody>
      </p:sp>
    </p:spTree>
    <p:extLst>
      <p:ext uri="{BB962C8B-B14F-4D97-AF65-F5344CB8AC3E}">
        <p14:creationId xmlns:p14="http://schemas.microsoft.com/office/powerpoint/2010/main" val="13935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Kép 3" descr="animationb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zövegdoboz 4"/>
          <p:cNvSpPr txBox="1">
            <a:spLocks noChangeArrowheads="1"/>
          </p:cNvSpPr>
          <p:nvPr/>
        </p:nvSpPr>
        <p:spPr bwMode="auto">
          <a:xfrm>
            <a:off x="0" y="158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Rugalmatlan fényszórás: klasszikus kép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4373563"/>
          <a:ext cx="87026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511600" imgH="393480" progId="Equation.3">
                  <p:embed/>
                </p:oleObj>
              </mc:Choice>
              <mc:Fallback>
                <p:oleObj name="Equation" r:id="rId4" imgW="5511600" imgH="39348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73563"/>
                        <a:ext cx="87026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4370388" y="4983163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6732588" y="4983163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8256588" y="4983163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3779838" y="5592763"/>
            <a:ext cx="1350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Rayleigh</a:t>
            </a: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122988" y="55880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anti-Stokes</a:t>
            </a:r>
            <a:endParaRPr kumimoji="0" lang="en-US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7875588" y="55880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Stokes</a:t>
            </a:r>
            <a:endParaRPr kumimoji="0" lang="en-US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6732588" y="6280150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Raman</a:t>
            </a: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6" name="Téglalap 31"/>
          <p:cNvSpPr>
            <a:spLocks noChangeArrowheads="1"/>
          </p:cNvSpPr>
          <p:nvPr/>
        </p:nvSpPr>
        <p:spPr bwMode="auto">
          <a:xfrm>
            <a:off x="5100638" y="4221163"/>
            <a:ext cx="3995737" cy="936625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7" name="Jobb oldali kapcsos zárójel 32"/>
          <p:cNvSpPr>
            <a:spLocks/>
          </p:cNvSpPr>
          <p:nvPr/>
        </p:nvSpPr>
        <p:spPr bwMode="auto">
          <a:xfrm rot="5400000">
            <a:off x="6912769" y="4328319"/>
            <a:ext cx="576262" cy="3384550"/>
          </a:xfrm>
          <a:prstGeom prst="rightBrace">
            <a:avLst>
              <a:gd name="adj1" fmla="val 6281"/>
              <a:gd name="adj2" fmla="val 50486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8" name="Téglalap 33"/>
          <p:cNvSpPr>
            <a:spLocks noChangeArrowheads="1"/>
          </p:cNvSpPr>
          <p:nvPr/>
        </p:nvSpPr>
        <p:spPr bwMode="auto">
          <a:xfrm>
            <a:off x="2365375" y="4724400"/>
            <a:ext cx="71438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9" name="Téglalap 34"/>
          <p:cNvSpPr>
            <a:spLocks noChangeArrowheads="1"/>
          </p:cNvSpPr>
          <p:nvPr/>
        </p:nvSpPr>
        <p:spPr bwMode="auto">
          <a:xfrm>
            <a:off x="7091363" y="4724400"/>
            <a:ext cx="73025" cy="144463"/>
          </a:xfrm>
          <a:prstGeom prst="rect">
            <a:avLst/>
          </a:prstGeom>
          <a:solidFill>
            <a:srgbClr val="FF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0" name="Téglalap 35"/>
          <p:cNvSpPr>
            <a:spLocks noChangeArrowheads="1"/>
          </p:cNvSpPr>
          <p:nvPr/>
        </p:nvSpPr>
        <p:spPr bwMode="auto">
          <a:xfrm>
            <a:off x="8510588" y="4724400"/>
            <a:ext cx="71437" cy="144463"/>
          </a:xfrm>
          <a:prstGeom prst="rect">
            <a:avLst/>
          </a:prstGeom>
          <a:solidFill>
            <a:srgbClr val="FF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1" name="Szövegdoboz 36"/>
          <p:cNvSpPr txBox="1">
            <a:spLocks noChangeArrowheads="1"/>
          </p:cNvSpPr>
          <p:nvPr/>
        </p:nvSpPr>
        <p:spPr bwMode="auto">
          <a:xfrm>
            <a:off x="2268538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42" name="Szövegdoboz 37"/>
          <p:cNvSpPr txBox="1">
            <a:spLocks noChangeArrowheads="1"/>
          </p:cNvSpPr>
          <p:nvPr/>
        </p:nvSpPr>
        <p:spPr bwMode="auto">
          <a:xfrm>
            <a:off x="7002463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43" name="Szövegdoboz 38"/>
          <p:cNvSpPr txBox="1">
            <a:spLocks noChangeArrowheads="1"/>
          </p:cNvSpPr>
          <p:nvPr/>
        </p:nvSpPr>
        <p:spPr bwMode="auto">
          <a:xfrm>
            <a:off x="8413750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44" name="Szövegdoboz 39"/>
          <p:cNvSpPr txBox="1">
            <a:spLocks noChangeArrowheads="1"/>
          </p:cNvSpPr>
          <p:nvPr/>
        </p:nvSpPr>
        <p:spPr bwMode="auto">
          <a:xfrm>
            <a:off x="8027988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045" name="Szövegdoboz 40"/>
          <p:cNvSpPr txBox="1">
            <a:spLocks noChangeArrowheads="1"/>
          </p:cNvSpPr>
          <p:nvPr/>
        </p:nvSpPr>
        <p:spPr bwMode="auto">
          <a:xfrm>
            <a:off x="6610350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046" name="Szövegdoboz 41"/>
          <p:cNvSpPr txBox="1">
            <a:spLocks noChangeArrowheads="1"/>
          </p:cNvSpPr>
          <p:nvPr/>
        </p:nvSpPr>
        <p:spPr bwMode="auto">
          <a:xfrm>
            <a:off x="4716463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047" name="Szövegdoboz 42"/>
          <p:cNvSpPr txBox="1">
            <a:spLocks noChangeArrowheads="1"/>
          </p:cNvSpPr>
          <p:nvPr/>
        </p:nvSpPr>
        <p:spPr bwMode="auto">
          <a:xfrm>
            <a:off x="3348038" y="4652963"/>
            <a:ext cx="21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048" name="Text Box 14"/>
          <p:cNvSpPr txBox="1">
            <a:spLocks noChangeArrowheads="1"/>
          </p:cNvSpPr>
          <p:nvPr/>
        </p:nvSpPr>
        <p:spPr bwMode="auto">
          <a:xfrm>
            <a:off x="0" y="3573463"/>
            <a:ext cx="13128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indukált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dipólus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momentum</a:t>
            </a:r>
            <a:endParaRPr kumimoji="0" lang="en-US" altLang="hu-HU" sz="18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49" name="Text Box 14"/>
          <p:cNvSpPr txBox="1">
            <a:spLocks noChangeArrowheads="1"/>
          </p:cNvSpPr>
          <p:nvPr/>
        </p:nvSpPr>
        <p:spPr bwMode="auto">
          <a:xfrm>
            <a:off x="827088" y="50133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polarizálhatóság</a:t>
            </a:r>
            <a:endParaRPr kumimoji="0" lang="en-US" altLang="hu-HU" sz="18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0" name="Line 10"/>
          <p:cNvSpPr>
            <a:spLocks noChangeShapeType="1"/>
          </p:cNvSpPr>
          <p:nvPr/>
        </p:nvSpPr>
        <p:spPr bwMode="auto">
          <a:xfrm>
            <a:off x="395288" y="4437063"/>
            <a:ext cx="0" cy="1651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1" name="Bal oldali kapcsos zárójel 47"/>
          <p:cNvSpPr>
            <a:spLocks/>
          </p:cNvSpPr>
          <p:nvPr/>
        </p:nvSpPr>
        <p:spPr bwMode="auto">
          <a:xfrm rot="-5400000">
            <a:off x="1620044" y="4148932"/>
            <a:ext cx="215900" cy="1655762"/>
          </a:xfrm>
          <a:prstGeom prst="leftBrace">
            <a:avLst>
              <a:gd name="adj1" fmla="val 8344"/>
              <a:gd name="adj2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Kép 1" descr="2000px-Raman_energy_levels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01775"/>
            <a:ext cx="5545138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Szövegdoboz 2"/>
          <p:cNvSpPr txBox="1">
            <a:spLocks noChangeArrowheads="1"/>
          </p:cNvSpPr>
          <p:nvPr/>
        </p:nvSpPr>
        <p:spPr bwMode="auto">
          <a:xfrm>
            <a:off x="0" y="6524625"/>
            <a:ext cx="205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wikipedia</a:t>
            </a:r>
          </a:p>
        </p:txBody>
      </p:sp>
      <p:sp>
        <p:nvSpPr>
          <p:cNvPr id="49156" name="Szövegdoboz 3"/>
          <p:cNvSpPr txBox="1">
            <a:spLocks noChangeArrowheads="1"/>
          </p:cNvSpPr>
          <p:nvPr/>
        </p:nvSpPr>
        <p:spPr bwMode="auto">
          <a:xfrm>
            <a:off x="0" y="158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Rugalmatlan fényszórás: kvantummechanikai kép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43438" y="5837238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6084888" y="5621338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7451725" y="44688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 </a:t>
            </a:r>
            <a:r>
              <a:rPr kumimoji="0" lang="hu-HU" alt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(</a:t>
            </a:r>
            <a:r>
              <a:rPr kumimoji="0" lang="hu-HU" alt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ħ=1</a:t>
            </a:r>
            <a:r>
              <a:rPr kumimoji="0" lang="hu-HU" alt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)</a:t>
            </a:r>
          </a:p>
        </p:txBody>
      </p:sp>
      <p:cxnSp>
        <p:nvCxnSpPr>
          <p:cNvPr id="49160" name="Egyenes összekötő nyíllal 8"/>
          <p:cNvCxnSpPr>
            <a:cxnSpLocks noChangeShapeType="1"/>
          </p:cNvCxnSpPr>
          <p:nvPr/>
        </p:nvCxnSpPr>
        <p:spPr bwMode="auto">
          <a:xfrm>
            <a:off x="7451725" y="4545013"/>
            <a:ext cx="0" cy="3238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1" name="Text Box 5"/>
          <p:cNvSpPr txBox="1">
            <a:spLocks noChangeArrowheads="1"/>
          </p:cNvSpPr>
          <p:nvPr/>
        </p:nvSpPr>
        <p:spPr bwMode="auto">
          <a:xfrm>
            <a:off x="4859338" y="29972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49162" name="Text Box 5"/>
          <p:cNvSpPr txBox="1">
            <a:spLocks noChangeArrowheads="1"/>
          </p:cNvSpPr>
          <p:nvPr/>
        </p:nvSpPr>
        <p:spPr bwMode="auto">
          <a:xfrm>
            <a:off x="5580063" y="29972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49163" name="Text Box 5"/>
          <p:cNvSpPr txBox="1">
            <a:spLocks noChangeArrowheads="1"/>
          </p:cNvSpPr>
          <p:nvPr/>
        </p:nvSpPr>
        <p:spPr bwMode="auto">
          <a:xfrm>
            <a:off x="6084888" y="2636838"/>
            <a:ext cx="71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49164" name="Text Box 5"/>
          <p:cNvSpPr txBox="1">
            <a:spLocks noChangeArrowheads="1"/>
          </p:cNvSpPr>
          <p:nvPr/>
        </p:nvSpPr>
        <p:spPr bwMode="auto">
          <a:xfrm>
            <a:off x="6804025" y="26368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49165" name="Text Box 5"/>
          <p:cNvSpPr txBox="1">
            <a:spLocks noChangeArrowheads="1"/>
          </p:cNvSpPr>
          <p:nvPr/>
        </p:nvSpPr>
        <p:spPr bwMode="auto">
          <a:xfrm>
            <a:off x="539750" y="4581525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alapállapot - - -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87363"/>
          </a:xfrm>
        </p:spPr>
        <p:txBody>
          <a:bodyPr/>
          <a:lstStyle/>
          <a:p>
            <a:pPr eaLnBrk="1" hangingPunct="1"/>
            <a:r>
              <a:rPr lang="hu-HU" altLang="hu-HU" sz="2400" b="1" smtClean="0">
                <a:solidFill>
                  <a:schemeClr val="accent2"/>
                </a:solidFill>
              </a:rPr>
              <a:t>1st order </a:t>
            </a:r>
            <a:r>
              <a:rPr lang="en-US" altLang="hu-HU" sz="2400" b="1" smtClean="0">
                <a:solidFill>
                  <a:schemeClr val="accent2"/>
                </a:solidFill>
              </a:rPr>
              <a:t>Raman</a:t>
            </a:r>
            <a:r>
              <a:rPr lang="hu-HU" altLang="hu-HU" sz="2400" b="1" smtClean="0">
                <a:solidFill>
                  <a:schemeClr val="accent2"/>
                </a:solidFill>
              </a:rPr>
              <a:t> (Stokes)</a:t>
            </a:r>
            <a:endParaRPr lang="en-US" altLang="hu-HU" sz="2400" b="1" smtClean="0">
              <a:solidFill>
                <a:schemeClr val="accent2"/>
              </a:solidFill>
            </a:endParaRPr>
          </a:p>
        </p:txBody>
      </p:sp>
      <p:pic>
        <p:nvPicPr>
          <p:cNvPr id="50179" name="Picture 3" descr="carbon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4707" r="9189" b="69810"/>
          <a:stretch>
            <a:fillRect/>
          </a:stretch>
        </p:blipFill>
        <p:spPr bwMode="auto">
          <a:xfrm>
            <a:off x="250825" y="4446588"/>
            <a:ext cx="8153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3"/>
          <p:cNvSpPr>
            <a:spLocks noChangeArrowheads="1"/>
          </p:cNvSpPr>
          <p:nvPr/>
        </p:nvSpPr>
        <p:spPr bwMode="auto">
          <a:xfrm>
            <a:off x="2209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50181" name="Rectangle 14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83" name="Rectangle 16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4953000" y="61722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4343400" y="2352675"/>
            <a:ext cx="228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86" name="Rectangle 19"/>
          <p:cNvSpPr>
            <a:spLocks noChangeArrowheads="1"/>
          </p:cNvSpPr>
          <p:nvPr/>
        </p:nvSpPr>
        <p:spPr bwMode="auto">
          <a:xfrm>
            <a:off x="3505200" y="2352675"/>
            <a:ext cx="228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87" name="Rectangle 20"/>
          <p:cNvSpPr>
            <a:spLocks noChangeArrowheads="1"/>
          </p:cNvSpPr>
          <p:nvPr/>
        </p:nvSpPr>
        <p:spPr bwMode="auto">
          <a:xfrm>
            <a:off x="2133600" y="2352675"/>
            <a:ext cx="228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88" name="Rectangle 24"/>
          <p:cNvSpPr>
            <a:spLocks noChangeArrowheads="1"/>
          </p:cNvSpPr>
          <p:nvPr/>
        </p:nvSpPr>
        <p:spPr bwMode="auto">
          <a:xfrm>
            <a:off x="8153400" y="2276475"/>
            <a:ext cx="152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89" name="Rectangle 25"/>
          <p:cNvSpPr>
            <a:spLocks noChangeArrowheads="1"/>
          </p:cNvSpPr>
          <p:nvPr/>
        </p:nvSpPr>
        <p:spPr bwMode="auto">
          <a:xfrm>
            <a:off x="2362200" y="2352675"/>
            <a:ext cx="152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90" name="Rectangle 33"/>
          <p:cNvSpPr>
            <a:spLocks noChangeArrowheads="1"/>
          </p:cNvSpPr>
          <p:nvPr/>
        </p:nvSpPr>
        <p:spPr bwMode="auto">
          <a:xfrm>
            <a:off x="971550" y="3789363"/>
            <a:ext cx="72072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91" name="Téglalap 34"/>
          <p:cNvSpPr>
            <a:spLocks noChangeArrowheads="1"/>
          </p:cNvSpPr>
          <p:nvPr/>
        </p:nvSpPr>
        <p:spPr bwMode="auto">
          <a:xfrm>
            <a:off x="2124075" y="4652963"/>
            <a:ext cx="3603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92" name="Téglalap 35"/>
          <p:cNvSpPr>
            <a:spLocks noChangeArrowheads="1"/>
          </p:cNvSpPr>
          <p:nvPr/>
        </p:nvSpPr>
        <p:spPr bwMode="auto">
          <a:xfrm>
            <a:off x="3455988" y="4652963"/>
            <a:ext cx="2159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93" name="Téglalap 36"/>
          <p:cNvSpPr>
            <a:spLocks noChangeArrowheads="1"/>
          </p:cNvSpPr>
          <p:nvPr/>
        </p:nvSpPr>
        <p:spPr bwMode="auto">
          <a:xfrm>
            <a:off x="4319588" y="4652963"/>
            <a:ext cx="2159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94" name="Téglalap 37"/>
          <p:cNvSpPr>
            <a:spLocks noChangeArrowheads="1"/>
          </p:cNvSpPr>
          <p:nvPr/>
        </p:nvSpPr>
        <p:spPr bwMode="auto">
          <a:xfrm>
            <a:off x="8172450" y="4581525"/>
            <a:ext cx="14446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95" name="Text Box 27"/>
          <p:cNvSpPr txBox="1">
            <a:spLocks noChangeArrowheads="1"/>
          </p:cNvSpPr>
          <p:nvPr/>
        </p:nvSpPr>
        <p:spPr bwMode="auto">
          <a:xfrm>
            <a:off x="2249488" y="4572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0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0196" name="Text Box 23"/>
          <p:cNvSpPr txBox="1">
            <a:spLocks noChangeArrowheads="1"/>
          </p:cNvSpPr>
          <p:nvPr/>
        </p:nvSpPr>
        <p:spPr bwMode="auto">
          <a:xfrm>
            <a:off x="2016125" y="4572000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,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3348038" y="4545013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,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0198" name="Text Box 21"/>
          <p:cNvSpPr txBox="1">
            <a:spLocks noChangeArrowheads="1"/>
          </p:cNvSpPr>
          <p:nvPr/>
        </p:nvSpPr>
        <p:spPr bwMode="auto">
          <a:xfrm>
            <a:off x="4211638" y="4545013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,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0199" name="Text Box 26"/>
          <p:cNvSpPr txBox="1">
            <a:spLocks noChangeArrowheads="1"/>
          </p:cNvSpPr>
          <p:nvPr/>
        </p:nvSpPr>
        <p:spPr bwMode="auto">
          <a:xfrm>
            <a:off x="8077200" y="45354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0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pic>
        <p:nvPicPr>
          <p:cNvPr id="50200" name="Picture 6" descr="carbon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8" t="7207" r="4027" b="79279"/>
          <a:stretch>
            <a:fillRect/>
          </a:stretch>
        </p:blipFill>
        <p:spPr bwMode="auto">
          <a:xfrm>
            <a:off x="2390775" y="1360488"/>
            <a:ext cx="455771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1" name="Text Box 30"/>
          <p:cNvSpPr txBox="1">
            <a:spLocks noChangeArrowheads="1"/>
          </p:cNvSpPr>
          <p:nvPr/>
        </p:nvSpPr>
        <p:spPr bwMode="auto">
          <a:xfrm>
            <a:off x="4935538" y="3378200"/>
            <a:ext cx="715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0202" name="Text Box 31"/>
          <p:cNvSpPr txBox="1">
            <a:spLocks noChangeArrowheads="1"/>
          </p:cNvSpPr>
          <p:nvPr/>
        </p:nvSpPr>
        <p:spPr bwMode="auto">
          <a:xfrm>
            <a:off x="3924300" y="3378200"/>
            <a:ext cx="71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0203" name="Line 28"/>
          <p:cNvSpPr>
            <a:spLocks noChangeShapeType="1"/>
          </p:cNvSpPr>
          <p:nvPr/>
        </p:nvSpPr>
        <p:spPr bwMode="auto">
          <a:xfrm flipV="1">
            <a:off x="5056188" y="1268413"/>
            <a:ext cx="20637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V="1">
            <a:off x="4067175" y="1268413"/>
            <a:ext cx="20638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Szövegdoboz 28"/>
          <p:cNvSpPr txBox="1">
            <a:spLocks noChangeArrowheads="1"/>
          </p:cNvSpPr>
          <p:nvPr/>
        </p:nvSpPr>
        <p:spPr bwMode="auto">
          <a:xfrm>
            <a:off x="7019925" y="1598613"/>
            <a:ext cx="212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 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0 (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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–point)</a:t>
            </a:r>
          </a:p>
        </p:txBody>
      </p:sp>
      <p:sp>
        <p:nvSpPr>
          <p:cNvPr id="50206" name="Text Box 5"/>
          <p:cNvSpPr txBox="1">
            <a:spLocks noChangeArrowheads="1"/>
          </p:cNvSpPr>
          <p:nvPr/>
        </p:nvSpPr>
        <p:spPr bwMode="auto">
          <a:xfrm>
            <a:off x="7361238" y="2020888"/>
            <a:ext cx="189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hu-HU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endParaRPr kumimoji="0" lang="hu-HU" altLang="hu-HU" sz="20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-26988"/>
            <a:ext cx="21986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8" name="Szövegdoboz 31"/>
          <p:cNvSpPr txBox="1">
            <a:spLocks noChangeArrowheads="1"/>
          </p:cNvSpPr>
          <p:nvPr/>
        </p:nvSpPr>
        <p:spPr bwMode="auto">
          <a:xfrm>
            <a:off x="1331913" y="24114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photon</a:t>
            </a:r>
            <a:r>
              <a:rPr kumimoji="0" lang="hu-HU" altLang="hu-HU" sz="1800" b="1" i="0" u="none" strike="noStrike" kern="120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</a:t>
            </a:r>
          </a:p>
        </p:txBody>
      </p:sp>
      <p:sp>
        <p:nvSpPr>
          <p:cNvPr id="50209" name="Szövegdoboz 32"/>
          <p:cNvSpPr txBox="1">
            <a:spLocks noChangeArrowheads="1"/>
          </p:cNvSpPr>
          <p:nvPr/>
        </p:nvSpPr>
        <p:spPr bwMode="auto">
          <a:xfrm>
            <a:off x="6732588" y="24209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photon</a:t>
            </a:r>
            <a:r>
              <a:rPr kumimoji="0" lang="hu-HU" altLang="hu-HU" sz="1800" b="1" i="0" u="none" strike="noStrike" kern="120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out</a:t>
            </a:r>
          </a:p>
        </p:txBody>
      </p:sp>
      <p:sp>
        <p:nvSpPr>
          <p:cNvPr id="50210" name="Szövegdoboz 33"/>
          <p:cNvSpPr txBox="1">
            <a:spLocks noChangeArrowheads="1"/>
          </p:cNvSpPr>
          <p:nvPr/>
        </p:nvSpPr>
        <p:spPr bwMode="auto">
          <a:xfrm>
            <a:off x="5435600" y="1125538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phonon</a:t>
            </a:r>
            <a:endParaRPr kumimoji="0" lang="hu-HU" altLang="hu-HU" sz="1800" b="1" i="0" u="none" strike="noStrike" kern="1200" cap="none" spc="0" normalizeH="0" baseline="-2500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450"/>
            <a:ext cx="7972425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in</a:t>
            </a:r>
          </a:p>
        </p:txBody>
      </p: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505200" y="5300663"/>
            <a:ext cx="24479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rezonáns Raman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(bejövő)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1549400" y="21336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in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out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7381875" y="21336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out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557463" y="21336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out</a:t>
            </a:r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6373813" y="21336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in</a:t>
            </a:r>
          </a:p>
        </p:txBody>
      </p:sp>
      <p:pic>
        <p:nvPicPr>
          <p:cNvPr id="51210" name="Picture 10" descr="ra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259388"/>
            <a:ext cx="8620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07950" y="646747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C. V. Raman</a:t>
            </a:r>
          </a:p>
        </p:txBody>
      </p:sp>
    </p:spTree>
    <p:extLst>
      <p:ext uri="{BB962C8B-B14F-4D97-AF65-F5344CB8AC3E}">
        <p14:creationId xmlns:p14="http://schemas.microsoft.com/office/powerpoint/2010/main" val="7189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n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885666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708400" y="21336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 = 120</a:t>
            </a:r>
          </a:p>
        </p:txBody>
      </p:sp>
    </p:spTree>
    <p:extLst>
      <p:ext uri="{BB962C8B-B14F-4D97-AF65-F5344CB8AC3E}">
        <p14:creationId xmlns:p14="http://schemas.microsoft.com/office/powerpoint/2010/main" val="22389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7546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oba 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0"/>
            <a:ext cx="4614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5724525" y="5084763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867400" y="4508500"/>
            <a:ext cx="144463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6156325" y="3860800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300788" y="4076700"/>
            <a:ext cx="144462" cy="144463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4143375" y="6072188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683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oba 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88"/>
            <a:ext cx="9144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5508625" y="4724400"/>
            <a:ext cx="144463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795963" y="4005263"/>
            <a:ext cx="144462" cy="144462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084888" y="3789363"/>
            <a:ext cx="144462" cy="144462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372225" y="4149725"/>
            <a:ext cx="144463" cy="144463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-82550"/>
            <a:ext cx="4681537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3850" y="465296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Im(-1/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64388" y="188913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EELS</a:t>
            </a:r>
          </a:p>
        </p:txBody>
      </p:sp>
    </p:spTree>
    <p:extLst>
      <p:ext uri="{BB962C8B-B14F-4D97-AF65-F5344CB8AC3E}">
        <p14:creationId xmlns:p14="http://schemas.microsoft.com/office/powerpoint/2010/main" val="19645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ba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0"/>
            <a:ext cx="348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7950" y="39338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primer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170 keV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ω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Im(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140200" y="1125538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284663" y="620713"/>
            <a:ext cx="144462" cy="144462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500563" y="260350"/>
            <a:ext cx="144462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716463" y="549275"/>
            <a:ext cx="144462" cy="144463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oba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3175"/>
            <a:ext cx="8642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48263" y="170021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285.0 eV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3708400" y="1268413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060700" y="16033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79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225</Words>
  <Application>Microsoft Office PowerPoint</Application>
  <PresentationFormat>Diavetítés a képernyőre (4:3 oldalarány)</PresentationFormat>
  <Paragraphs>98</Paragraphs>
  <Slides>20</Slides>
  <Notes>16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Arial Black</vt:lpstr>
      <vt:lpstr>Symbol</vt:lpstr>
      <vt:lpstr>Times New Roman</vt:lpstr>
      <vt:lpstr>Alapértelmezett terv</vt:lpstr>
      <vt:lpstr>3_Alapértelmezett terv</vt:lpstr>
      <vt:lpstr>2_Alapértelmezett terv</vt:lpstr>
      <vt:lpstr>1_Alapértelmezett terv</vt:lpstr>
      <vt:lpstr>19_Alapértelmezett terv</vt:lpstr>
      <vt:lpstr>5_Alapértelmezett terv</vt:lpstr>
      <vt:lpstr>25_Alapértelmezett terv</vt:lpstr>
      <vt:lpstr>Equation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1st order Raman (Stokes)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195</cp:revision>
  <dcterms:created xsi:type="dcterms:W3CDTF">2002-03-15T16:04:38Z</dcterms:created>
  <dcterms:modified xsi:type="dcterms:W3CDTF">2018-04-26T14:42:58Z</dcterms:modified>
</cp:coreProperties>
</file>