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84" r:id="rId4"/>
    <p:sldMasterId id="2147483752" r:id="rId5"/>
    <p:sldMasterId id="2147483820" r:id="rId6"/>
    <p:sldMasterId id="2147483888" r:id="rId7"/>
    <p:sldMasterId id="2147483969" r:id="rId8"/>
    <p:sldMasterId id="2147484061" r:id="rId9"/>
    <p:sldMasterId id="2147484187" r:id="rId10"/>
    <p:sldMasterId id="2147484201" r:id="rId11"/>
  </p:sldMasterIdLst>
  <p:notesMasterIdLst>
    <p:notesMasterId r:id="rId33"/>
  </p:notesMasterIdLst>
  <p:sldIdLst>
    <p:sldId id="305" r:id="rId12"/>
    <p:sldId id="391" r:id="rId13"/>
    <p:sldId id="347" r:id="rId14"/>
    <p:sldId id="358" r:id="rId15"/>
    <p:sldId id="397" r:id="rId16"/>
    <p:sldId id="376" r:id="rId17"/>
    <p:sldId id="363" r:id="rId18"/>
    <p:sldId id="361" r:id="rId19"/>
    <p:sldId id="364" r:id="rId20"/>
    <p:sldId id="366" r:id="rId21"/>
    <p:sldId id="365" r:id="rId22"/>
    <p:sldId id="392" r:id="rId23"/>
    <p:sldId id="398" r:id="rId24"/>
    <p:sldId id="355" r:id="rId25"/>
    <p:sldId id="377" r:id="rId26"/>
    <p:sldId id="378" r:id="rId27"/>
    <p:sldId id="379" r:id="rId28"/>
    <p:sldId id="380" r:id="rId29"/>
    <p:sldId id="382" r:id="rId30"/>
    <p:sldId id="383" r:id="rId31"/>
    <p:sldId id="381" r:id="rId3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9A5C31-ED3D-4A40-A8B4-BB398446168F}" type="slidenum">
              <a:rPr lang="hu-HU" altLang="hu-HU" sz="1200">
                <a:solidFill>
                  <a:srgbClr val="000000"/>
                </a:solidFill>
              </a:rPr>
              <a:pPr/>
              <a:t>10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36071A-2D66-4B80-A15A-1A5C0DBDF440}" type="slidenum">
              <a:rPr lang="hu-HU" altLang="hu-HU" sz="1200">
                <a:solidFill>
                  <a:srgbClr val="000000"/>
                </a:solidFill>
              </a:rPr>
              <a:pPr/>
              <a:t>11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8AF198-87F0-4AFF-A889-E61209DA1BA1}" type="slidenum">
              <a:rPr lang="hu-HU" altLang="hu-HU" sz="1200">
                <a:solidFill>
                  <a:srgbClr val="000000"/>
                </a:solidFill>
              </a:rPr>
              <a:pPr/>
              <a:t>12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10D563-3A6B-47C5-941E-A4C13E7717A6}" type="slidenum">
              <a:rPr lang="hu-HU" altLang="hu-HU" sz="1200">
                <a:solidFill>
                  <a:srgbClr val="000000"/>
                </a:solidFill>
              </a:rPr>
              <a:pPr/>
              <a:t>13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FBBD64-913F-4DDF-AFC5-D4E6D4CCC8B2}" type="slidenum">
              <a:rPr lang="hu-HU" altLang="hu-HU" sz="1200">
                <a:solidFill>
                  <a:srgbClr val="000000"/>
                </a:solidFill>
              </a:rPr>
              <a:pPr/>
              <a:t>14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C4D2E6-E0B7-4F51-8518-9E91251DA955}" type="slidenum">
              <a:rPr lang="hu-HU" altLang="hu-HU" sz="1200">
                <a:solidFill>
                  <a:srgbClr val="000000"/>
                </a:solidFill>
              </a:rPr>
              <a:pPr/>
              <a:t>15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CB3F83-051F-4E8D-9D6A-662BE8B244AF}" type="slidenum">
              <a:rPr lang="en-US" altLang="hu-HU" sz="1200">
                <a:solidFill>
                  <a:srgbClr val="000000"/>
                </a:solidFill>
              </a:rPr>
              <a:pPr/>
              <a:t>16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DDD156-79FC-4355-B5BC-39E91BFF6753}" type="slidenum">
              <a:rPr lang="hu-HU" altLang="hu-HU" sz="1200">
                <a:solidFill>
                  <a:srgbClr val="000000"/>
                </a:solidFill>
              </a:rPr>
              <a:pPr/>
              <a:t>17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942AB4-3059-45EE-8D7B-88344271D5AC}" type="slidenum">
              <a:rPr lang="hu-HU" altLang="hu-HU" sz="1200">
                <a:solidFill>
                  <a:srgbClr val="000000"/>
                </a:solidFill>
              </a:rPr>
              <a:pPr/>
              <a:t>18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A6E87-52BD-47E8-AC8E-FEB728F42A92}" type="slidenum">
              <a:rPr lang="hu-HU" altLang="hu-HU" sz="1200">
                <a:solidFill>
                  <a:srgbClr val="000000"/>
                </a:solidFill>
              </a:rPr>
              <a:pPr/>
              <a:t>19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D42462-9788-40A8-819D-1FB16F5EDC6F}" type="slidenum">
              <a:rPr lang="hu-HU" altLang="hu-HU" sz="1200">
                <a:solidFill>
                  <a:srgbClr val="000000"/>
                </a:solidFill>
              </a:rPr>
              <a:pPr/>
              <a:t>2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B79883-AE8B-452D-8C1A-D504E41ACC88}" type="slidenum">
              <a:rPr lang="hu-HU" altLang="hu-HU" sz="1200">
                <a:solidFill>
                  <a:srgbClr val="000000"/>
                </a:solidFill>
              </a:rPr>
              <a:pPr/>
              <a:t>20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5CF7C1-AE77-4780-A23D-EB60F74B308F}" type="slidenum">
              <a:rPr lang="hu-HU" altLang="hu-HU" sz="1200">
                <a:solidFill>
                  <a:srgbClr val="000000"/>
                </a:solidFill>
              </a:rPr>
              <a:pPr/>
              <a:t>21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43750A-6A8F-44E4-B01E-F7D509BCBE67}" type="slidenum">
              <a:rPr lang="hu-HU" altLang="hu-HU" sz="1200"/>
              <a:pPr/>
              <a:t>3</a:t>
            </a:fld>
            <a:endParaRPr lang="hu-HU" altLang="hu-HU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F0A8F1-50A4-47A5-8DB2-0F2DFD77A8A1}" type="slidenum">
              <a:rPr lang="en-US" altLang="hu-HU" sz="1200">
                <a:solidFill>
                  <a:srgbClr val="000000"/>
                </a:solidFill>
              </a:rPr>
              <a:pPr/>
              <a:t>4</a:t>
            </a:fld>
            <a:endParaRPr lang="en-US" altLang="hu-HU" sz="120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/>
              <a:t>Hajszál vastagsága kb 50 mikron.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18916E-F023-45B5-A536-2E8F2D8EBE42}" type="slidenum">
              <a:rPr lang="en-US" altLang="hu-HU" sz="1200"/>
              <a:pPr/>
              <a:t>6</a:t>
            </a:fld>
            <a:endParaRPr lang="en-US" altLang="hu-HU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23CA1-F62A-4796-9890-21BDFA70EBDA}" type="slidenum">
              <a:rPr lang="hu-HU" altLang="hu-HU" sz="1200">
                <a:solidFill>
                  <a:srgbClr val="000000"/>
                </a:solidFill>
              </a:rPr>
              <a:pPr/>
              <a:t>8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49C0BD-34C4-40B3-A753-E117B1327EE1}" type="slidenum">
              <a:rPr lang="hu-HU" altLang="hu-HU" sz="1200">
                <a:solidFill>
                  <a:srgbClr val="000000"/>
                </a:solidFill>
              </a:rPr>
              <a:pPr/>
              <a:t>9</a:t>
            </a:fld>
            <a:endParaRPr lang="hu-HU" altLang="hu-HU" sz="120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392A-0483-4C17-8C8A-2FDC7345CF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6492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0EA7-0F03-4AF0-89BE-4CF70FE629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11313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B439-0EA8-4DDD-8960-CA96099F5F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1284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3185-9E52-4D2B-9C67-1577EAB0529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682626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1B3A-3975-4CE3-864C-EC0C2C8DB35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70411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6213-1924-4BC8-8FCB-315CE44671B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3372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F81-9418-454C-B72B-F919C61E40D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388003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822B-11B5-48F6-A18B-17DBF5B06D9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314484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CFEE-1860-42A4-BDFA-17C4D36D792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109834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316B-B449-4391-88D6-FA90748D919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586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AAF2-D6D2-4F98-B8A4-ACB2010EE21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30034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F3E77-E0A9-4E6A-B2E7-F124AB7C144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535578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4916-93B2-4EE6-BDE3-F9619816F7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469851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D1A0-F51E-47C3-94D8-AE29283C252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582486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84859-D3C2-46E4-BD17-8EE15524237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46479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B6A5-366E-477D-90AF-DD81897AFDB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044744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53DC-0671-4505-BB2C-6AE2D68C9D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8535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AD5A-3694-4EC0-BC51-B0DDCD43FE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7536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8C49-4A10-49A6-A260-14E367827C1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21423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B114-5EF1-4F30-8351-49A1FB6D26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61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F9177-ABD4-49F4-BCF4-D7467B227AA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885443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843C-80C1-4D3F-957E-2ECDEEE149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9147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65BD-5EF6-4564-8D8E-472B1F2109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00714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8C71-A170-42BF-AA8D-8276792902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5625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1CB7-BF0D-42CA-8745-39DEDBBA1B5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22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4A33-FB7B-4D31-968D-446ADD4A84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3331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1526-05A8-45A7-9587-1175D3CD02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40232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E675-9230-4F40-8E51-1E0B9689814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164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A749-6FDE-4333-960A-F913CE3FB79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8221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6DD5-5F50-4A91-9A3F-A5D64F65D3A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6443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4FED-D49A-44C0-AFE4-4AA49F6BE38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5943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55F9-4177-4366-AF13-94177ECBD24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4270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3AEEB-8E2E-4E39-94FF-CE731D53EC3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6933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DA80-1FCD-4F96-B671-CACD7E226F6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26104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EA0F-850C-48B8-BC8F-B2A70283D7F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415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30A2-1CCD-492F-B297-671840D6544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62844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BE2F-8669-4AA6-9C96-BFA87317E22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20183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8561-EB99-42D9-97F2-FE959CFD719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05673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55E9-BEE8-4BDF-9DD4-5F2C28D902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8996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A138-6E8D-4DD8-99B5-3297F8AA7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27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A92C-8941-4A23-85FC-C7C637845F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4336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797F-7B1C-45E3-BC94-2EE741DF2D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225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4B36-FA2F-4BF4-935F-0D6A6D5FFA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8037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EB6E-EFDC-4AE8-B3D5-BABD2BC3FD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8214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01C5-59A8-4FC7-8AD5-E3363C65C9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569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A87D-2A60-426B-8457-7DDA76DA8C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166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9793-B2E3-47F4-9D43-8110D93A59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5647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696B-5480-4460-9575-AC0E9FF90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1511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F7F-2127-49E1-A12E-DD32A17776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8947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D993-3B57-4751-903F-DB6628968B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1314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97BA-F1E3-4860-AE2F-96BBE8B90B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6517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F64D-1ABE-4590-A7A1-89ABDBCBAA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491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B96C-637D-4962-A12B-1C58B524BB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753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598A-66C3-49E5-8435-738A6EBDDF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1491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4EB1-E4D6-4D1C-A68D-0BA992BE48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38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B5C5-799C-485A-83F2-2AF5FC0DD7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1512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643-989C-4CED-ABAC-C525A236793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0278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7704-B5C9-4369-868C-59DBDCC622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7690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F89D-0A57-42F2-A976-6E06E542382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943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DDE2-5293-4C2F-9181-AB0ED53C10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9514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5F6-FAFD-4A8D-B548-4623A2B1B48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885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CE29-0148-4E09-AD3E-EEFAC433747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73809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594A-ED8D-43CC-87A1-75C9051FB52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74886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33BF-9FC9-413B-B8C0-0EF848FB7A8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41322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F455-976A-46C7-9166-D87AC0A6479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2783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6ACE-0086-471F-B653-10D47934A07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17024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0B34-686F-4A36-AB53-4854AB243E1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79501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693B-557E-490A-9A7D-6FD08B614687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40396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CF18-0DA7-456D-BA38-18FE07F073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14948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70B3-3137-4E73-92E4-6DB823297DE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93797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083D-5D4B-4235-9E79-544D608537DE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24633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B17B-A31D-480B-94D7-462C1B505C2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54620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F3885-8E1A-4EF9-9607-C740C80B002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75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51F1-3326-4011-9D05-C6DCADB171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2291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A4F6-47EC-4BD0-B7A7-EED3C633A7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54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0A04-F276-4023-9571-AB1FAE61DA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08656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4528-8470-4C55-895F-3DE2A1FBB1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5705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59E8-CEDE-4D62-AB92-8BC2C3421E6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8022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776B-67DB-4FF1-8EFA-3BF16BE3C0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784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036C3-6761-48F5-BCB3-BE894193B9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4849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FF00-FBE0-428C-A550-72AB4F0F0CB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6533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E7E0-8196-492E-9B44-2A237CE682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6877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233A-61AE-48B7-9A24-6E60DCB84E9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0316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3E36D-E867-4F89-AD30-FF4BFCB028D5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64431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CEDF-8099-4DA0-B233-05414109FA6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1885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BBD3-4970-4FA5-A2C0-EF8891A9B22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403520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C89B-397B-4B28-B32E-4FEED086258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78756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2E83-9940-4BA3-82D8-78AE52AE408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48030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FA8-784C-4A32-AC85-63ACF5F7C120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53064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4FF8-F45A-4A75-AA0B-C696B408118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19066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199-32A5-41DD-AFAA-65ADB742D73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350357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C9B3-BE79-43DC-BBE9-790352FE314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88346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1076-CDB7-4B13-BDEE-D33E1E158D12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11881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0B46-4F8A-494A-AD56-D0622A0CF84A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31710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BDEFF-495E-4F5B-A4D9-942A0FE4422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313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9E82-B6A6-411D-A42A-CFBD30C2CDCD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243232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D056-8BF6-4FBE-8C60-BA4233A88A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3045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8E4-E4F9-4D93-9416-E8A0C67A95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1320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CBDF-19B4-441F-9CBD-78E972DE51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4926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8007-0BA0-4D6E-B979-5AA5BE45A4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940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DBFD-7BC3-42DC-A5A2-C91E5B82E9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3478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8C66-3769-49E1-97B7-A9645EA983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06979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F0EF-B5B5-48CA-914D-BCD647B2FB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1103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BE65-9C1F-406E-8BA6-C4475EB242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7272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0690-4A99-496E-BEFA-BA56353238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46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C72B-7DA5-4241-BD50-D336F1B9F6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68609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8299-E3A1-45FE-82B7-C3C3C63B9D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7624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6E71-87CA-4B55-BBE4-F06684B95E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92521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587A-D009-4A20-B9EC-68C014F63B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6613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607A-45ED-437F-BFC6-C2E33F542EB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7004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2E33-DE6E-47A2-932A-7F6674214E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199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26AB-37D2-44FA-97C1-A75F366956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54433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F0E2-0F17-40A4-9277-56C692CAAA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3015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9EB8-FD8A-4519-B370-57B9566E5D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2745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07BC-E4EC-4029-BB23-C247C42ED54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11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3D7108-F84A-4ADF-A3D8-2F4A8682AFA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782582-942D-4F9C-9FDE-9C85E475889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4FCA1E-70F6-47D5-98ED-BF34584FA5A6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5AF5D-EA8A-4E7B-A75B-61097FCAB0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0ABED0-7AAE-4862-91EB-D980F4FB06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76E71D-A540-4C6C-93DC-A5D8D82E0BC3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F850E0-FBB9-4E8D-A7DA-0B6493E138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38091A-0402-4396-8B51-159676D4F18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  <p:sldLayoutId id="21474842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C177DA-0855-4CCF-A82F-32383D12A3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376901-EEE3-4DFB-9919-AFB8A85569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(2019.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14. </a:t>
            </a:r>
            <a:r>
              <a:rPr lang="hu-HU" altLang="hu-HU" sz="2400" dirty="0" err="1"/>
              <a:t>February</a:t>
            </a:r>
            <a:r>
              <a:rPr lang="hu-HU" altLang="hu-HU" sz="2400" dirty="0"/>
              <a:t>)</a:t>
            </a:r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/>
              <a:t>: regivirag</a:t>
            </a:r>
            <a:r>
              <a:rPr lang="hu-HU" altLang="hu-HU" sz="1600" dirty="0"/>
              <a:t>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86050"/>
            <a:ext cx="559752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4608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 b="1">
                <a:solidFill>
                  <a:srgbClr val="000000"/>
                </a:solidFill>
              </a:rPr>
              <a:t>GRAPHITE</a:t>
            </a:r>
          </a:p>
        </p:txBody>
      </p:sp>
      <p:pic>
        <p:nvPicPr>
          <p:cNvPr id="32773" name="Picture 5" descr="grap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84650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0,142 nm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-36513" y="4489450"/>
            <a:ext cx="237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</a:rPr>
              <a:t>d</a:t>
            </a:r>
            <a:r>
              <a:rPr lang="hu-HU" altLang="hu-HU" sz="1400" baseline="-25000">
                <a:solidFill>
                  <a:srgbClr val="000000"/>
                </a:solidFill>
              </a:rPr>
              <a:t>ss</a:t>
            </a:r>
            <a:r>
              <a:rPr lang="hu-HU" altLang="hu-HU" sz="1400">
                <a:solidFill>
                  <a:srgbClr val="000000"/>
                </a:solidFill>
              </a:rPr>
              <a:t> </a:t>
            </a:r>
            <a:r>
              <a:rPr lang="hu-HU" altLang="hu-HU" sz="1400">
                <a:solidFill>
                  <a:srgbClr val="000000"/>
                </a:solidFill>
                <a:sym typeface="Symbol" panose="05050102010706020507" pitchFamily="18" charset="2"/>
              </a:rPr>
              <a:t> 0,335 nm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3784600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38425"/>
            <a:ext cx="56626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4392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 b="1">
                <a:solidFill>
                  <a:srgbClr val="000000"/>
                </a:solidFill>
              </a:rPr>
              <a:t>DIAMOND</a:t>
            </a:r>
          </a:p>
        </p:txBody>
      </p:sp>
      <p:pic>
        <p:nvPicPr>
          <p:cNvPr id="34821" name="Picture 5" descr="diam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1571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850" y="6165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d</a:t>
            </a:r>
            <a:r>
              <a:rPr lang="hu-HU" altLang="hu-HU" sz="2400" baseline="-25000">
                <a:solidFill>
                  <a:srgbClr val="000000"/>
                </a:solidFill>
              </a:rPr>
              <a:t>CC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hu-HU" altLang="hu-HU" sz="2400">
                <a:solidFill>
                  <a:srgbClr val="000000"/>
                </a:solidFill>
                <a:sym typeface="Symbol" panose="05050102010706020507" pitchFamily="18" charset="2"/>
              </a:rPr>
              <a:t> 0,154 nm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ép 6" descr="diamondandgraphite_8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04813"/>
            <a:ext cx="82089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zövegdoboz 8"/>
          <p:cNvSpPr txBox="1">
            <a:spLocks noChangeArrowheads="1"/>
          </p:cNvSpPr>
          <p:nvPr/>
        </p:nvSpPr>
        <p:spPr bwMode="auto">
          <a:xfrm>
            <a:off x="0" y="51990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/>
              <a:t>The structure of diamond and graphite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ép 7" descr="lonsdale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981075"/>
            <a:ext cx="91217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zövegdoboz 8"/>
          <p:cNvSpPr txBox="1">
            <a:spLocks noChangeArrowheads="1"/>
          </p:cNvSpPr>
          <p:nvPr/>
        </p:nvSpPr>
        <p:spPr bwMode="auto">
          <a:xfrm>
            <a:off x="0" y="55165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Difference between the structure of cubic diamond and hexagonal diamond (lonsdaleit)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0"/>
            <a:ext cx="5119688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SUPPLEMENT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2800">
                <a:solidFill>
                  <a:srgbClr val="000000"/>
                </a:solidFill>
              </a:rPr>
              <a:t>(hybridization)</a:t>
            </a:r>
          </a:p>
        </p:txBody>
      </p:sp>
      <p:pic>
        <p:nvPicPr>
          <p:cNvPr id="43011" name="Kép 2" descr="wiki_hibrid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49725"/>
            <a:ext cx="80692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ép 6" descr="s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38325"/>
            <a:ext cx="6096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100">
                <a:solidFill>
                  <a:srgbClr val="000000"/>
                </a:solidFill>
              </a:rPr>
              <a:t>Downloaded from the internet</a:t>
            </a:r>
          </a:p>
        </p:txBody>
      </p:sp>
      <p:sp>
        <p:nvSpPr>
          <p:cNvPr id="45060" name="Szövegdoboz 3"/>
          <p:cNvSpPr txBox="1">
            <a:spLocks noChangeArrowheads="1"/>
          </p:cNvSpPr>
          <p:nvPr/>
        </p:nvSpPr>
        <p:spPr bwMode="auto">
          <a:xfrm>
            <a:off x="6227763" y="3132138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1" name="Szövegdoboz 4"/>
          <p:cNvSpPr txBox="1">
            <a:spLocks noChangeArrowheads="1"/>
          </p:cNvSpPr>
          <p:nvPr/>
        </p:nvSpPr>
        <p:spPr bwMode="auto">
          <a:xfrm>
            <a:off x="701992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2" name="Szövegdoboz 5"/>
          <p:cNvSpPr txBox="1">
            <a:spLocks noChangeArrowheads="1"/>
          </p:cNvSpPr>
          <p:nvPr/>
        </p:nvSpPr>
        <p:spPr bwMode="auto">
          <a:xfrm>
            <a:off x="6227763" y="22050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3" name="Szövegdoboz 6"/>
          <p:cNvSpPr txBox="1">
            <a:spLocks noChangeArrowheads="1"/>
          </p:cNvSpPr>
          <p:nvPr/>
        </p:nvSpPr>
        <p:spPr bwMode="auto">
          <a:xfrm>
            <a:off x="4140200" y="23495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4" name="Szövegdoboz 7"/>
          <p:cNvSpPr txBox="1">
            <a:spLocks noChangeArrowheads="1"/>
          </p:cNvSpPr>
          <p:nvPr/>
        </p:nvSpPr>
        <p:spPr bwMode="auto">
          <a:xfrm>
            <a:off x="3563938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5" name="Szövegdoboz 8"/>
          <p:cNvSpPr txBox="1">
            <a:spLocks noChangeArrowheads="1"/>
          </p:cNvSpPr>
          <p:nvPr/>
        </p:nvSpPr>
        <p:spPr bwMode="auto">
          <a:xfrm>
            <a:off x="1763713" y="255587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5066" name="Szövegdoboz 9"/>
          <p:cNvSpPr txBox="1">
            <a:spLocks noChangeArrowheads="1"/>
          </p:cNvSpPr>
          <p:nvPr/>
        </p:nvSpPr>
        <p:spPr bwMode="auto">
          <a:xfrm>
            <a:off x="4211638" y="29241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5067" name="Szövegdoboz 10"/>
          <p:cNvSpPr txBox="1">
            <a:spLocks noChangeArrowheads="1"/>
          </p:cNvSpPr>
          <p:nvPr/>
        </p:nvSpPr>
        <p:spPr bwMode="auto">
          <a:xfrm>
            <a:off x="2987675" y="26368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>
                <a:solidFill>
                  <a:srgbClr val="000000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469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can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450"/>
            <a:ext cx="60420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can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42888"/>
            <a:ext cx="510222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76600" y="2852738"/>
            <a:ext cx="1800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4800">
                <a:solidFill>
                  <a:srgbClr val="FF3300"/>
                </a:solidFill>
              </a:rPr>
              <a:t>sp</a:t>
            </a:r>
            <a:r>
              <a:rPr lang="hu-HU" altLang="hu-HU" sz="4800" baseline="3000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88950"/>
            <a:ext cx="91821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an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242888"/>
            <a:ext cx="510222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276600" y="2852738"/>
            <a:ext cx="18002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4800">
                <a:solidFill>
                  <a:srgbClr val="FF3300"/>
                </a:solidFill>
              </a:rPr>
              <a:t>sp</a:t>
            </a:r>
            <a:r>
              <a:rPr lang="hu-HU" altLang="hu-HU" sz="4800" baseline="30000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076450"/>
            <a:ext cx="28686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6223000" y="3552825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2138" y="2276475"/>
            <a:ext cx="79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53255" name="Text Box 13"/>
          <p:cNvSpPr txBox="1">
            <a:spLocks noChangeArrowheads="1"/>
          </p:cNvSpPr>
          <p:nvPr/>
        </p:nvSpPr>
        <p:spPr bwMode="auto">
          <a:xfrm>
            <a:off x="8748713" y="3284538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hu-HU" sz="1400">
                <a:solidFill>
                  <a:srgbClr val="000000"/>
                </a:solidFill>
                <a:cs typeface="Times New Roman" panose="02020603050405020304" pitchFamily="18" charset="0"/>
              </a:rPr>
              <a:t>σ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308850" y="2205038"/>
            <a:ext cx="796925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1600" b="1" kern="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hu-HU" sz="1600" b="1" kern="0" baseline="-25000" dirty="0" err="1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l-GR" sz="1600" b="1" kern="0" baseline="-25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an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-100013"/>
            <a:ext cx="5891212" cy="84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60m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943600" y="47244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buckminster</a:t>
            </a:r>
            <a:r>
              <a:rPr lang="hu-HU" altLang="hu-HU" sz="2400">
                <a:solidFill>
                  <a:srgbClr val="FF0000"/>
                </a:solidFill>
              </a:rPr>
              <a:t>fullerene</a:t>
            </a:r>
            <a:endParaRPr lang="hu-HU" altLang="hu-HU" sz="2400"/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buckyball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FF0000"/>
                </a:solidFill>
              </a:rPr>
              <a:t>C</a:t>
            </a:r>
            <a:r>
              <a:rPr lang="hu-HU" altLang="hu-HU" sz="6000" baseline="-25000">
                <a:solidFill>
                  <a:srgbClr val="FF0000"/>
                </a:solidFill>
              </a:rPr>
              <a:t>60</a:t>
            </a:r>
            <a:endParaRPr lang="hu-HU" altLang="hu-HU" sz="60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0" y="6172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/>
              <a:t>d </a:t>
            </a:r>
            <a:r>
              <a:rPr lang="hu-HU" altLang="hu-HU" sz="2400">
                <a:sym typeface="Symbol" panose="05050102010706020507" pitchFamily="18" charset="2"/>
              </a:rPr>
              <a:t> 0,7 nm</a:t>
            </a:r>
            <a:endParaRPr lang="hu-HU" altLang="hu-HU" sz="24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08475" y="68263"/>
            <a:ext cx="4800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 b="1"/>
              <a:t>H.W.Kroto</a:t>
            </a:r>
            <a:r>
              <a:rPr lang="hu-HU" altLang="hu-HU" sz="1400"/>
              <a:t>, J.R.Heath, S.C.O’Brien, </a:t>
            </a:r>
            <a:r>
              <a:rPr lang="hu-HU" altLang="hu-HU" sz="1400" b="1"/>
              <a:t>R.F.Curl</a:t>
            </a:r>
            <a:r>
              <a:rPr lang="hu-HU" altLang="hu-HU" sz="1400"/>
              <a:t>, </a:t>
            </a:r>
            <a:r>
              <a:rPr lang="hu-HU" altLang="hu-HU" sz="1400" b="1"/>
              <a:t>R.E.Smalley</a:t>
            </a:r>
            <a:r>
              <a:rPr lang="hu-HU" altLang="hu-HU" sz="1400"/>
              <a:t>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1400"/>
              <a:t>„C</a:t>
            </a:r>
            <a:r>
              <a:rPr lang="hu-HU" altLang="hu-HU" sz="1400" baseline="-25000"/>
              <a:t>60</a:t>
            </a:r>
            <a:r>
              <a:rPr lang="hu-HU" altLang="hu-HU" sz="1400"/>
              <a:t>: Buckminsterfullerene”, Nature 318, 162 (14 Nov. 1985)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435600" y="955675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NOBEL-PRIZE: in 1996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010tubemod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0"/>
            <a:ext cx="433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00113" y="3068638"/>
            <a:ext cx="2951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  <a:sym typeface="Symbol" panose="05050102010706020507" pitchFamily="18" charset="2"/>
              </a:rPr>
              <a:t>LENGTH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1–10</a:t>
            </a:r>
            <a:r>
              <a:rPr lang="hu-HU" altLang="hu-HU" sz="2400">
                <a:solidFill>
                  <a:srgbClr val="FFFFFF"/>
                </a:solidFill>
                <a:sym typeface="Symbol" panose="05050102010706020507" pitchFamily="18" charset="2"/>
              </a:rPr>
              <a:t>0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μm</a:t>
            </a:r>
            <a:endParaRPr lang="hu-HU" altLang="hu-HU" sz="240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FFFFFF"/>
                </a:solidFill>
                <a:sym typeface="Symbol" panose="05050102010706020507" pitchFamily="18" charset="2"/>
              </a:rPr>
              <a:t>But it can be even several mm long !</a:t>
            </a:r>
            <a:endParaRPr lang="en-US" altLang="hu-HU" sz="1200">
              <a:solidFill>
                <a:srgbClr val="FFFFFF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5334000"/>
            <a:ext cx="315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  <a:sym typeface="Symbol" panose="05050102010706020507" pitchFamily="18" charset="2"/>
              </a:rPr>
              <a:t>DIAMETER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 1–1</a:t>
            </a:r>
            <a:r>
              <a:rPr lang="hu-HU" altLang="hu-HU" sz="2400">
                <a:solidFill>
                  <a:srgbClr val="FFFFFF"/>
                </a:solidFill>
                <a:sym typeface="Symbol" panose="05050102010706020507" pitchFamily="18" charset="2"/>
              </a:rPr>
              <a:t>,</a:t>
            </a:r>
            <a:r>
              <a:rPr lang="en-US" altLang="hu-HU" sz="2400">
                <a:solidFill>
                  <a:srgbClr val="FFFFFF"/>
                </a:solidFill>
                <a:sym typeface="Symbol" panose="05050102010706020507" pitchFamily="18" charset="2"/>
              </a:rPr>
              <a:t>5 nm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23850" y="836613"/>
            <a:ext cx="34559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990099"/>
                </a:solidFill>
              </a:rPr>
              <a:t>SINGLE WALLED CARBON NANOTUBE: hexagonal lattice of carbon atoms on the surface of a tube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971550" y="4954588"/>
            <a:ext cx="3313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hu-HU" sz="1200">
                <a:solidFill>
                  <a:srgbClr val="FFFFFF"/>
                </a:solidFill>
                <a:sym typeface="Symbol" panose="05050102010706020507" pitchFamily="18" charset="2"/>
              </a:rPr>
              <a:t> </a:t>
            </a:r>
            <a:r>
              <a:rPr lang="hu-HU" altLang="hu-HU" sz="1200">
                <a:solidFill>
                  <a:srgbClr val="FFFFCC"/>
                </a:solidFill>
              </a:rPr>
              <a:t>50 000 times thinner than  a hair !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sz="1800" kern="0" dirty="0" err="1">
                <a:solidFill>
                  <a:schemeClr val="bg1"/>
                </a:solidFill>
              </a:rPr>
              <a:t>S.Iijima</a:t>
            </a:r>
            <a:r>
              <a:rPr lang="hu-HU" sz="1800" kern="0" dirty="0">
                <a:solidFill>
                  <a:schemeClr val="bg1"/>
                </a:solidFill>
              </a:rPr>
              <a:t>, </a:t>
            </a:r>
            <a:r>
              <a:rPr lang="hu-HU" sz="1800" kern="0" dirty="0" err="1">
                <a:solidFill>
                  <a:schemeClr val="bg1"/>
                </a:solidFill>
              </a:rPr>
              <a:t>Nature</a:t>
            </a:r>
            <a:r>
              <a:rPr lang="hu-HU" sz="1800" kern="0" dirty="0">
                <a:solidFill>
                  <a:schemeClr val="bg1"/>
                </a:solidFill>
              </a:rPr>
              <a:t> 354, 56 (1991)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7561263" y="981075"/>
            <a:ext cx="1835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KAVLI-PRIZE: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in 2008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enő\Documents\WORK\ÚJ\OKTATÁS\ELŐADÁSOK\FULLERÉNEK_NANOCSÖVEK\FULLERENEK_2008\graph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357688"/>
            <a:ext cx="2500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Jenő\Documents\WORK\ÚJ\KUTATÁS\Szemináriumok\2008Apr29_Geszti\UJ-Fulleren_nanocso\graphene flake_10mux10m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357688"/>
            <a:ext cx="2500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Jenő\Documents\WORK\ÚJ\KUTATÁS\Szemináriumok\2008Apr29_Geszti\UJ-Fulleren_nanocso\graphene_corrug_Meyer_id2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000125"/>
            <a:ext cx="2484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Jenő\Documents\WORK\ÚJ\KUTATÁS\Szemináriumok\2008Apr29_Geszti\UJ-Fulleren_nanocso\GrapheneFlake_200mu_1-2-3-4layer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2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14"/>
          <p:cNvSpPr txBox="1">
            <a:spLocks noChangeArrowheads="1"/>
          </p:cNvSpPr>
          <p:nvPr/>
        </p:nvSpPr>
        <p:spPr bwMode="auto">
          <a:xfrm>
            <a:off x="-142875" y="0"/>
            <a:ext cx="9286875" cy="6477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hu-HU" altLang="ja-JP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/>
              </a:rPr>
              <a:t>GRAPHENE</a:t>
            </a:r>
            <a:endParaRPr kumimoji="1" lang="en-US" altLang="ja-JP" sz="32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22535" name="Szövegdoboz 8"/>
          <p:cNvSpPr txBox="1">
            <a:spLocks noChangeArrowheads="1"/>
          </p:cNvSpPr>
          <p:nvPr/>
        </p:nvSpPr>
        <p:spPr bwMode="auto">
          <a:xfrm>
            <a:off x="3214688" y="30003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artistic picture</a:t>
            </a:r>
          </a:p>
        </p:txBody>
      </p:sp>
      <p:sp>
        <p:nvSpPr>
          <p:cNvPr id="22536" name="Szövegdoboz 9"/>
          <p:cNvSpPr txBox="1">
            <a:spLocks noChangeArrowheads="1"/>
          </p:cNvSpPr>
          <p:nvPr/>
        </p:nvSpPr>
        <p:spPr bwMode="auto">
          <a:xfrm>
            <a:off x="6643688" y="385762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EM</a:t>
            </a:r>
          </a:p>
        </p:txBody>
      </p:sp>
      <p:sp>
        <p:nvSpPr>
          <p:cNvPr id="22537" name="Szövegdoboz 10"/>
          <p:cNvSpPr txBox="1">
            <a:spLocks noChangeArrowheads="1"/>
          </p:cNvSpPr>
          <p:nvPr/>
        </p:nvSpPr>
        <p:spPr bwMode="auto">
          <a:xfrm>
            <a:off x="0" y="3857625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Visible  (200 </a:t>
            </a:r>
            <a:r>
              <a:rPr lang="el-GR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hu-HU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22538" name="Szövegdoboz 11"/>
          <p:cNvSpPr txBox="1">
            <a:spLocks noChangeArrowheads="1"/>
          </p:cNvSpPr>
          <p:nvPr/>
        </p:nvSpPr>
        <p:spPr bwMode="auto">
          <a:xfrm>
            <a:off x="3643313" y="385762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AFM  (10 </a:t>
            </a:r>
            <a:r>
              <a:rPr lang="el-GR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μ</a:t>
            </a:r>
            <a:r>
              <a:rPr lang="hu-HU" altLang="hu-HU" sz="24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22539" name="Szövegdoboz 12"/>
          <p:cNvSpPr txBox="1">
            <a:spLocks noChangeArrowheads="1"/>
          </p:cNvSpPr>
          <p:nvPr/>
        </p:nvSpPr>
        <p:spPr bwMode="auto">
          <a:xfrm>
            <a:off x="0" y="1143000"/>
            <a:ext cx="2428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Novoselov </a:t>
            </a:r>
            <a:r>
              <a:rPr lang="hu-HU" altLang="hu-HU" sz="2400" i="1">
                <a:solidFill>
                  <a:srgbClr val="000000"/>
                </a:solidFill>
              </a:rPr>
              <a:t>et al</a:t>
            </a:r>
            <a:r>
              <a:rPr lang="hu-HU" altLang="hu-HU" sz="2400">
                <a:solidFill>
                  <a:srgbClr val="0000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2004</a:t>
            </a:r>
          </a:p>
        </p:txBody>
      </p:sp>
      <p:sp>
        <p:nvSpPr>
          <p:cNvPr id="22540" name="Text Box 7"/>
          <p:cNvSpPr txBox="1">
            <a:spLocks noChangeArrowheads="1"/>
          </p:cNvSpPr>
          <p:nvPr/>
        </p:nvSpPr>
        <p:spPr bwMode="auto">
          <a:xfrm>
            <a:off x="5797550" y="110013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0000"/>
                </a:solidFill>
              </a:rPr>
              <a:t>NOBEL-PRIZE: in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ép 2" descr="illpres_intro_phy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0"/>
            <a:ext cx="96234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371975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-684213" y="4076700"/>
            <a:ext cx="3024188" cy="15843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enő\Documents\WORK\ÚJ\KUTATÁS\Szemináriumok\2008Apr29_Geszti\UJ-Fulleren_nanocso\nmat1849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728663"/>
            <a:ext cx="618490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zövegdoboz 2"/>
          <p:cNvSpPr txBox="1">
            <a:spLocks noChangeArrowheads="1"/>
          </p:cNvSpPr>
          <p:nvPr/>
        </p:nvSpPr>
        <p:spPr bwMode="auto">
          <a:xfrm>
            <a:off x="3929063" y="21431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2D</a:t>
            </a:r>
          </a:p>
        </p:txBody>
      </p:sp>
      <p:sp>
        <p:nvSpPr>
          <p:cNvPr id="26628" name="Szövegdoboz 3"/>
          <p:cNvSpPr txBox="1">
            <a:spLocks noChangeArrowheads="1"/>
          </p:cNvSpPr>
          <p:nvPr/>
        </p:nvSpPr>
        <p:spPr bwMode="auto">
          <a:xfrm>
            <a:off x="4214813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1D</a:t>
            </a:r>
          </a:p>
        </p:txBody>
      </p:sp>
      <p:sp>
        <p:nvSpPr>
          <p:cNvPr id="26629" name="Szövegdoboz 4"/>
          <p:cNvSpPr txBox="1">
            <a:spLocks noChangeArrowheads="1"/>
          </p:cNvSpPr>
          <p:nvPr/>
        </p:nvSpPr>
        <p:spPr bwMode="auto">
          <a:xfrm>
            <a:off x="2071688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0D</a:t>
            </a:r>
          </a:p>
        </p:txBody>
      </p:sp>
      <p:sp>
        <p:nvSpPr>
          <p:cNvPr id="26630" name="Szövegdoboz 5"/>
          <p:cNvSpPr txBox="1">
            <a:spLocks noChangeArrowheads="1"/>
          </p:cNvSpPr>
          <p:nvPr/>
        </p:nvSpPr>
        <p:spPr bwMode="auto">
          <a:xfrm>
            <a:off x="6215063" y="61817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3D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INTRO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014413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5400">
                <a:solidFill>
                  <a:srgbClr val="000000"/>
                </a:solidFill>
              </a:rPr>
              <a:t>	</a:t>
            </a:r>
            <a:r>
              <a:rPr lang="hu-HU" altLang="hu-HU" sz="5400" b="1">
                <a:solidFill>
                  <a:srgbClr val="000000"/>
                </a:solidFill>
              </a:rPr>
              <a:t>GRAPHITE	DIAMOND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soft				hard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black	     	transparent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6000">
                <a:solidFill>
                  <a:srgbClr val="000000"/>
                </a:solidFill>
              </a:rPr>
              <a:t>	  conductor 		insulator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9001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10795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258</Words>
  <Application>Microsoft Office PowerPoint</Application>
  <PresentationFormat>Diavetítés a képernyőre (4:3 oldalarány)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11</vt:i4>
      </vt:variant>
      <vt:variant>
        <vt:lpstr>Diacímek</vt:lpstr>
      </vt:variant>
      <vt:variant>
        <vt:i4>21</vt:i4>
      </vt:variant>
    </vt:vector>
  </HeadingPairs>
  <TitlesOfParts>
    <vt:vector size="35" baseType="lpstr">
      <vt:lpstr>Arial</vt:lpstr>
      <vt:lpstr>Calibri</vt:lpstr>
      <vt:lpstr>Times New Roman</vt:lpstr>
      <vt:lpstr>Alapértelmezett terv</vt:lpstr>
      <vt:lpstr>1_Alapértelmezett terv</vt:lpstr>
      <vt:lpstr>2_Alapértelmezett terv</vt:lpstr>
      <vt:lpstr>3_Alapértelmezett terv</vt:lpstr>
      <vt:lpstr>5_Alapértelmezett terv</vt:lpstr>
      <vt:lpstr>6_Alapértelmezett terv</vt:lpstr>
      <vt:lpstr>4_Alapértelmezett terv</vt:lpstr>
      <vt:lpstr>7_Alapértelmezett terv</vt:lpstr>
      <vt:lpstr>8_Alapértelmezett terv</vt:lpstr>
      <vt:lpstr>19_Alapértelmezett terv</vt:lpstr>
      <vt:lpstr>10_Alapértelmezett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174</cp:revision>
  <dcterms:created xsi:type="dcterms:W3CDTF">2002-03-15T16:04:38Z</dcterms:created>
  <dcterms:modified xsi:type="dcterms:W3CDTF">2019-02-14T12:24:57Z</dcterms:modified>
</cp:coreProperties>
</file>