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969" r:id="rId3"/>
    <p:sldMasterId id="2147484073" r:id="rId4"/>
    <p:sldMasterId id="2147484315" r:id="rId5"/>
    <p:sldMasterId id="2147484327" r:id="rId6"/>
  </p:sldMasterIdLst>
  <p:notesMasterIdLst>
    <p:notesMasterId r:id="rId25"/>
  </p:notesMasterIdLst>
  <p:sldIdLst>
    <p:sldId id="305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3" r:id="rId17"/>
    <p:sldId id="397" r:id="rId18"/>
    <p:sldId id="398" r:id="rId19"/>
    <p:sldId id="399" r:id="rId20"/>
    <p:sldId id="400" r:id="rId21"/>
    <p:sldId id="401" r:id="rId22"/>
    <p:sldId id="402" r:id="rId23"/>
    <p:sldId id="403" r:id="rId2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67" autoAdjust="0"/>
  </p:normalViewPr>
  <p:slideViewPr>
    <p:cSldViewPr>
      <p:cViewPr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EBD120-9837-4D36-A535-97C2049A6885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447D8A-58BF-48EC-8813-E0CEAC9A8E04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878AA-472F-4C8A-8698-B986AA47E11E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63259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E5A4C3-88DB-46A9-A2AB-83090C3D82FB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81428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00D324-E27C-4F7A-B3CA-E04D9BE190A9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2647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0090CB-A012-43C7-A91C-520CBC176C7B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34297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1BF09-56B0-4132-8BE0-1C97DABC889B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73287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B05D9-91C7-4F29-A06B-B46E08660E3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3075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737807-D26E-400C-8ECE-8EE88E6D531E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B7E2DE-01AE-489C-9C96-A8F161FC5B8D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0B06B7-5861-40D0-9AE1-A7B6646D91D5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88DC0-DB66-4C78-959B-EF3A0FB031D8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A4219-6645-4C8A-98D3-2C5883AFDBB4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8AE6FD-5F66-44D2-BDF6-8D64D614ECEA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8473E7-E2AF-4398-8A8F-22E780EE6A6B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55E9-BEE8-4BDF-9DD4-5F2C28D9025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899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AA138-6E8D-4DD8-99B5-3297F8AA789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3274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EA92C-8941-4A23-85FC-C7C637845F2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4336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A797F-7B1C-45E3-BC94-2EE741DF2D0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2259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B4B36-FA2F-4BF4-935F-0D6A6D5FFAF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803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EB6E-EFDC-4AE8-B3D5-BABD2BC3FD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18214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C01C5-59A8-4FC7-8AD5-E3363C65C9A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5697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A87D-2A60-426B-8457-7DDA76DA8C7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6166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9793-B2E3-47F4-9D43-8110D93A593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5647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696B-5480-4460-9575-AC0E9FF901D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151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2FF7F-2127-49E1-A12E-DD32A17776D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8947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D056-8BF6-4FBE-8C60-BA4233A88A3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3045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B8E4-E4F9-4D93-9416-E8A0C67A95F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132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7CBDF-19B4-441F-9CBD-78E972DE516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44926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88007-0BA0-4D6E-B979-5AA5BE45A46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994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DBFD-7BC3-42DC-A5A2-C91E5B82E97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3478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68C66-3769-49E1-97B7-A9645EA983C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06979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F0EF-B5B5-48CA-914D-BCD647B2FB7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110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BBE65-9C1F-406E-8BA6-C4475EB2422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17272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E0690-4A99-496E-BEFA-BA563532381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460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C72B-7DA5-4241-BD50-D336F1B9F64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76860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8299-E3A1-45FE-82B7-C3C3C63B9D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47624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6B6-127E-4F22-925D-3BE1AC6508A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552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AABB-A8FF-48D5-99CB-2BC6D4396FA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657436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51F2A-B8F3-4034-8773-CEE5411155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89412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0A5C2-D58E-46D6-A958-264C48283F9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457292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91BD-CE62-4222-8738-171FE9C4757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95220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82CF-AF42-42C6-9BA1-28AF97B8E61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8320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7F046-C9B1-4D61-A947-50266E97F90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1538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61D3C-274D-46C9-95FE-425B5376786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71766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ACA9-058F-4311-991A-37A3E0FC23A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8702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5713-6625-4E04-93E6-0A25214D7F1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9209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AC3B-4B5B-406F-9C5C-989A6886836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5629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1FAC55-1FCA-4ABB-8BF9-6BC4AD2EE53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482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F83B5-45CB-4A80-868E-474F8712921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7418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CDEC6-7EE8-4AFA-8D0B-A2B216495DAC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22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DABF36-B8DF-49F8-9461-4490375E90A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6975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06B491-3BF3-4EC3-8C07-84F34F6E3B3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02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F1CEC-15AF-4674-AF07-8501424C9C5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154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F1096-AEE1-4177-9453-F8345EE89CA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016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2B9C94-C790-4E7F-A5F8-6CB9ED248D2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960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19B7CF-9583-4FC7-8B4B-C162B16C131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691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0969A6-4EB6-48FB-893F-854D7A7E9B2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18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D66B3-CD9D-4443-B2A5-8014DB9E3079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4988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092DAB-6686-47A1-B5B0-7C4A92F6A62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361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F96E7E-B629-4F70-BAF1-D61483498E69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79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C2C22-7178-45A7-9849-8A2229FF1DD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0655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F16A3F-DB67-4961-8550-DA2CEE07DF4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49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2496CB-E0C7-475F-BA1A-53C79B59925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441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8EB61-FADC-4E90-BBF7-1B5DFE45F9A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9995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3F6A3C-AB72-421D-8570-BC8DBD9F537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51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12145E-5251-4494-AC0A-6A9CFFA13CC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273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F99CC-A2AA-48BE-BE91-8D8C592B616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016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E02E5-FFCF-47C9-A339-43C373A95F53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657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A0987-4765-4DF9-B42F-B4FA97F25A5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C5AF5D-EA8A-4E7B-A75B-61097FCAB02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1C177DA-0855-4CCF-A82F-32383D12A3B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1000B89-8AEE-404F-B45E-3D4CC90EA35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F6B49-A04E-414A-9CC0-0093BC15B9EA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23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141EF4-AD78-4663-8DC3-0B4A1B06998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65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br>
              <a:rPr lang="hu-HU" altLang="hu-HU" sz="4800" b="1">
                <a:solidFill>
                  <a:srgbClr val="A50021"/>
                </a:solidFill>
              </a:rPr>
            </a:br>
            <a:r>
              <a:rPr lang="hu-HU" altLang="hu-HU" sz="4800" b="1">
                <a:solidFill>
                  <a:srgbClr val="A50021"/>
                </a:solidFill>
              </a:rPr>
              <a:t>CARBON NANOSTRUCTURES</a:t>
            </a:r>
            <a:br>
              <a:rPr lang="hu-HU" altLang="hu-HU" sz="5400" b="1">
                <a:solidFill>
                  <a:srgbClr val="A50021"/>
                </a:solidFill>
              </a:rPr>
            </a:br>
            <a:r>
              <a:rPr lang="hu-HU" altLang="hu-HU" sz="3200" b="1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/>
              <a:t>lecture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for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r>
              <a:rPr lang="hu-HU" altLang="hu-HU" sz="2400" dirty="0"/>
              <a:t> and </a:t>
            </a:r>
            <a:r>
              <a:rPr lang="hu-HU" altLang="hu-HU" sz="2400" dirty="0" err="1"/>
              <a:t>chemistry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students</a:t>
            </a:r>
            <a:endParaRPr lang="hu-HU" altLang="hu-HU" sz="2400" dirty="0"/>
          </a:p>
          <a:p>
            <a:r>
              <a:rPr lang="hu-HU" altLang="hu-HU" sz="2400" dirty="0"/>
              <a:t>(2019. </a:t>
            </a:r>
            <a:r>
              <a:rPr lang="hu-HU" altLang="hu-HU" sz="2400" dirty="0" err="1"/>
              <a:t>summer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semester</a:t>
            </a:r>
            <a:r>
              <a:rPr lang="hu-HU" altLang="hu-HU" sz="2400" dirty="0"/>
              <a:t> </a:t>
            </a:r>
            <a:r>
              <a:rPr lang="hu-HU" altLang="hu-HU" sz="2400"/>
              <a:t>– 18. </a:t>
            </a:r>
            <a:r>
              <a:rPr lang="hu-HU" altLang="hu-HU" sz="2400" dirty="0" err="1"/>
              <a:t>February</a:t>
            </a:r>
            <a:r>
              <a:rPr lang="hu-HU" altLang="hu-HU" sz="2400" dirty="0"/>
              <a:t>)</a:t>
            </a:r>
          </a:p>
          <a:p>
            <a:endParaRPr lang="hu-HU" altLang="hu-HU" sz="2400" dirty="0"/>
          </a:p>
          <a:p>
            <a:r>
              <a:rPr lang="hu-HU" altLang="hu-HU" sz="2400" b="1" dirty="0"/>
              <a:t>Prof. Jenő Kürti</a:t>
            </a:r>
            <a:endParaRPr lang="hu-HU" altLang="hu-HU" sz="2400" dirty="0"/>
          </a:p>
          <a:p>
            <a:r>
              <a:rPr lang="hu-HU" altLang="hu-HU" sz="2400" dirty="0"/>
              <a:t>ELTE </a:t>
            </a:r>
            <a:r>
              <a:rPr lang="hu-HU" altLang="hu-HU" sz="2400" dirty="0" err="1"/>
              <a:t>Department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Biological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1600" dirty="0"/>
              <a:t>e-mail: kurti@virag.elte.hu		</a:t>
            </a:r>
            <a:r>
              <a:rPr lang="hu-HU" altLang="hu-HU" sz="1600" dirty="0" err="1"/>
              <a:t>www</a:t>
            </a:r>
            <a:r>
              <a:rPr lang="hu-HU" altLang="hu-HU" sz="1600" dirty="0"/>
              <a:t>: regivirag.elte.hu/</a:t>
            </a:r>
            <a:r>
              <a:rPr lang="hu-HU" altLang="hu-HU" sz="1600" dirty="0" err="1"/>
              <a:t>kurti</a:t>
            </a:r>
            <a:endParaRPr lang="hu-HU" altLang="hu-H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Kép 3" descr="grafit_D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450"/>
            <a:ext cx="3960813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Szövegdoboz 4"/>
          <p:cNvSpPr txBox="1">
            <a:spLocks noChangeArrowheads="1"/>
          </p:cNvSpPr>
          <p:nvPr/>
        </p:nvSpPr>
        <p:spPr bwMode="auto">
          <a:xfrm>
            <a:off x="0" y="6381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DFT band structure of graphite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Kép 3" descr="BandStructure_graphite_nmt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00188"/>
            <a:ext cx="89471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Szövegdoboz 9"/>
          <p:cNvSpPr txBox="1">
            <a:spLocks noChangeArrowheads="1"/>
          </p:cNvSpPr>
          <p:nvPr/>
        </p:nvSpPr>
        <p:spPr bwMode="auto">
          <a:xfrm>
            <a:off x="285750" y="6596063"/>
            <a:ext cx="885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Downloaded from the internet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2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0" y="4762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UNEXPECTED  DISCOVERY in 1985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0" y="1076325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H.W.Kroto</a:t>
            </a: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J.R.Heath, S.C.O’Brien, </a:t>
            </a:r>
            <a:r>
              <a:rPr kumimoji="0" lang="hu-HU" altLang="hu-HU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R.F.Curl</a:t>
            </a: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hu-HU" altLang="hu-HU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R.E.Smalley</a:t>
            </a: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„C</a:t>
            </a:r>
            <a:r>
              <a:rPr kumimoji="0" lang="hu-HU" altLang="hu-HU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r>
              <a:rPr kumimoji="0" lang="hu-HU" altLang="hu-H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Buckminsterfullerene”, Nature 318, 162 (14 Nov. 1985)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18192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NOBEL-PRIZE: in 1996</a:t>
            </a:r>
          </a:p>
        </p:txBody>
      </p:sp>
    </p:spTree>
    <p:extLst>
      <p:ext uri="{BB962C8B-B14F-4D97-AF65-F5344CB8AC3E}">
        <p14:creationId xmlns:p14="http://schemas.microsoft.com/office/powerpoint/2010/main" val="261995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319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81000"/>
            <a:ext cx="9901238" cy="742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3" name="Picture 3" descr="cu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152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Picture 4" descr="kr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152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Picture 5" descr="small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3400"/>
            <a:ext cx="1524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_ap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38100"/>
            <a:ext cx="10363200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95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Kép 1" descr="Richardsmall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0"/>
            <a:ext cx="30273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zövegdoboz 2"/>
          <p:cNvSpPr txBox="1">
            <a:spLocks noChangeArrowheads="1"/>
          </p:cNvSpPr>
          <p:nvPr/>
        </p:nvSpPr>
        <p:spPr bwMode="auto">
          <a:xfrm>
            <a:off x="2214563" y="5143500"/>
            <a:ext cx="4929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Richard E. Smalley (1943 – 2005)</a:t>
            </a:r>
          </a:p>
        </p:txBody>
      </p:sp>
    </p:spTree>
    <p:extLst>
      <p:ext uri="{BB962C8B-B14F-4D97-AF65-F5344CB8AC3E}">
        <p14:creationId xmlns:p14="http://schemas.microsoft.com/office/powerpoint/2010/main" val="193601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o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051050"/>
            <a:ext cx="9372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4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malleyclu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1047591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1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can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50825" y="544512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diamond  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sp</a:t>
            </a:r>
            <a:r>
              <a:rPr kumimoji="0" lang="hu-HU" altLang="hu-HU" sz="2400" b="0" i="0" u="none" strike="noStrike" kern="1200" cap="none" spc="0" normalizeH="0" baseline="30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       graphite   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sp</a:t>
            </a:r>
            <a:r>
              <a:rPr kumimoji="0" lang="hu-HU" altLang="hu-HU" sz="2400" b="0" i="0" u="none" strike="noStrike" kern="1200" cap="none" spc="0" normalizeH="0" baseline="30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3132138" y="2781300"/>
            <a:ext cx="0" cy="1295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924300" y="4221163"/>
            <a:ext cx="0" cy="574675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348038" y="3429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5.4 eV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924300" y="41957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1.7 eV</a:t>
            </a:r>
          </a:p>
        </p:txBody>
      </p:sp>
      <p:pic>
        <p:nvPicPr>
          <p:cNvPr id="57352" name="Picture 8" descr="diamo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08613"/>
            <a:ext cx="1571626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692275" y="609282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hu-HU" alt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CC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 0,154 nm</a:t>
            </a:r>
          </a:p>
        </p:txBody>
      </p:sp>
      <p:pic>
        <p:nvPicPr>
          <p:cNvPr id="57354" name="Picture 10" descr="grap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381625"/>
            <a:ext cx="171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364163" y="6092825"/>
            <a:ext cx="2376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hu-HU" alt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CC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 0,142 nm</a:t>
            </a:r>
          </a:p>
        </p:txBody>
      </p:sp>
      <p:sp>
        <p:nvSpPr>
          <p:cNvPr id="424972" name="Text Box 12"/>
          <p:cNvSpPr txBox="1">
            <a:spLocks noChangeArrowheads="1"/>
          </p:cNvSpPr>
          <p:nvPr/>
        </p:nvSpPr>
        <p:spPr bwMode="auto">
          <a:xfrm>
            <a:off x="6877050" y="1125538"/>
            <a:ext cx="2266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-16 meV / carbon atom</a:t>
            </a:r>
          </a:p>
        </p:txBody>
      </p:sp>
      <p:sp>
        <p:nvSpPr>
          <p:cNvPr id="57357" name="Szövegdoboz 13"/>
          <p:cNvSpPr txBox="1">
            <a:spLocks noChangeArrowheads="1"/>
          </p:cNvSpPr>
          <p:nvPr/>
        </p:nvSpPr>
        <p:spPr bwMode="auto">
          <a:xfrm>
            <a:off x="0" y="3333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BAND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E</a:t>
            </a:r>
          </a:p>
        </p:txBody>
      </p:sp>
      <p:sp>
        <p:nvSpPr>
          <p:cNvPr id="59395" name="Szövegdoboz 3"/>
          <p:cNvSpPr txBox="1">
            <a:spLocks noChangeArrowheads="1"/>
          </p:cNvSpPr>
          <p:nvPr/>
        </p:nvSpPr>
        <p:spPr bwMode="auto">
          <a:xfrm>
            <a:off x="323850" y="479742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9396" name="Szövegdoboz 4"/>
          <p:cNvSpPr txBox="1">
            <a:spLocks noChangeArrowheads="1"/>
          </p:cNvSpPr>
          <p:nvPr/>
        </p:nvSpPr>
        <p:spPr bwMode="auto">
          <a:xfrm>
            <a:off x="0" y="148431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     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graphite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&lt; 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diamond</a:t>
            </a:r>
            <a:r>
              <a:rPr kumimoji="0" lang="hu-HU" altLang="hu-HU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	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E – </a:t>
            </a:r>
            <a:r>
              <a:rPr kumimoji="0" lang="hu-HU" altLang="hu-HU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TS</a:t>
            </a:r>
          </a:p>
        </p:txBody>
      </p:sp>
      <p:sp>
        <p:nvSpPr>
          <p:cNvPr id="61443" name="Szövegdoboz 3"/>
          <p:cNvSpPr txBox="1">
            <a:spLocks noChangeArrowheads="1"/>
          </p:cNvSpPr>
          <p:nvPr/>
        </p:nvSpPr>
        <p:spPr bwMode="auto">
          <a:xfrm>
            <a:off x="323850" y="479742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4" name="Szövegdoboz 4"/>
          <p:cNvSpPr txBox="1">
            <a:spLocks noChangeArrowheads="1"/>
          </p:cNvSpPr>
          <p:nvPr/>
        </p:nvSpPr>
        <p:spPr bwMode="auto">
          <a:xfrm>
            <a:off x="0" y="148431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     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graphite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&lt; 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diamond</a:t>
            </a:r>
            <a:r>
              <a:rPr kumimoji="0" lang="hu-HU" altLang="hu-HU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graphite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&gt; 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diamond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E – </a:t>
            </a:r>
            <a:r>
              <a:rPr kumimoji="0" lang="hu-HU" altLang="hu-HU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TS</a:t>
            </a:r>
            <a:r>
              <a:rPr kumimoji="0" lang="hu-HU" altLang="hu-HU" sz="6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+ </a:t>
            </a:r>
            <a:r>
              <a:rPr kumimoji="0" lang="hu-HU" altLang="hu-HU" sz="6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pV</a:t>
            </a:r>
          </a:p>
        </p:txBody>
      </p:sp>
      <p:sp>
        <p:nvSpPr>
          <p:cNvPr id="63491" name="Szövegdoboz 3"/>
          <p:cNvSpPr txBox="1">
            <a:spLocks noChangeArrowheads="1"/>
          </p:cNvSpPr>
          <p:nvPr/>
        </p:nvSpPr>
        <p:spPr bwMode="auto">
          <a:xfrm>
            <a:off x="323850" y="4797425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2" name="Szövegdoboz 4"/>
          <p:cNvSpPr txBox="1">
            <a:spLocks noChangeArrowheads="1"/>
          </p:cNvSpPr>
          <p:nvPr/>
        </p:nvSpPr>
        <p:spPr bwMode="auto">
          <a:xfrm>
            <a:off x="0" y="1484313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     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graphite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&lt; 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diamond</a:t>
            </a:r>
            <a:r>
              <a:rPr kumimoji="0" lang="hu-HU" altLang="hu-HU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graphite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&gt; 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diamond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3" name="Szövegdoboz 6"/>
          <p:cNvSpPr txBox="1">
            <a:spLocks noChangeArrowheads="1"/>
          </p:cNvSpPr>
          <p:nvPr/>
        </p:nvSpPr>
        <p:spPr bwMode="auto">
          <a:xfrm>
            <a:off x="0" y="3090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				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graphite</a:t>
            </a:r>
            <a:r>
              <a:rPr kumimoji="0" lang="hu-HU" alt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&gt;  </a:t>
            </a:r>
            <a:r>
              <a:rPr kumimoji="0" lang="hu-HU" alt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kumimoji="0" lang="hu-HU" altLang="hu-HU" sz="16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diamond</a:t>
            </a:r>
            <a:endParaRPr kumimoji="0" lang="hu-HU" altLang="hu-H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can 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-569913"/>
            <a:ext cx="6242050" cy="799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Kép 1" descr="Carbon-phase-diagram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549275"/>
            <a:ext cx="6780213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Kép 1" descr="BandStructure_diamond_Vog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366838"/>
            <a:ext cx="6429375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Szövegdoboz 9"/>
          <p:cNvSpPr txBox="1">
            <a:spLocks noChangeArrowheads="1"/>
          </p:cNvSpPr>
          <p:nvPr/>
        </p:nvSpPr>
        <p:spPr bwMode="auto">
          <a:xfrm>
            <a:off x="285750" y="6596063"/>
            <a:ext cx="88582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Downloaded from the internet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Kép 1" descr="gyemant_D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163"/>
            <a:ext cx="367347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Szövegdoboz 2"/>
          <p:cNvSpPr txBox="1">
            <a:spLocks noChangeArrowheads="1"/>
          </p:cNvSpPr>
          <p:nvPr/>
        </p:nvSpPr>
        <p:spPr bwMode="auto">
          <a:xfrm>
            <a:off x="0" y="6381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DFT band structure of diamond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151</Words>
  <Application>Microsoft Office PowerPoint</Application>
  <PresentationFormat>Diavetítés a képernyőre (4:3 oldalarány)</PresentationFormat>
  <Paragraphs>46</Paragraphs>
  <Slides>18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6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Times New Roman</vt:lpstr>
      <vt:lpstr>Alapértelmezett terv</vt:lpstr>
      <vt:lpstr>2_Alapértelmezett terv</vt:lpstr>
      <vt:lpstr>7_Alapértelmezett terv</vt:lpstr>
      <vt:lpstr>9_Alapértelmezett terv</vt:lpstr>
      <vt:lpstr>1_Alapértelmezett terv</vt:lpstr>
      <vt:lpstr>3_Alapértelmezett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183</cp:revision>
  <dcterms:created xsi:type="dcterms:W3CDTF">2002-03-15T16:04:38Z</dcterms:created>
  <dcterms:modified xsi:type="dcterms:W3CDTF">2019-02-18T14:17:10Z</dcterms:modified>
</cp:coreProperties>
</file>