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315" r:id="rId2"/>
    <p:sldMasterId id="2147484327" r:id="rId3"/>
    <p:sldMasterId id="2147484339" r:id="rId4"/>
  </p:sldMasterIdLst>
  <p:notesMasterIdLst>
    <p:notesMasterId r:id="rId45"/>
  </p:notesMasterIdLst>
  <p:sldIdLst>
    <p:sldId id="305" r:id="rId5"/>
    <p:sldId id="399" r:id="rId6"/>
    <p:sldId id="400" r:id="rId7"/>
    <p:sldId id="402" r:id="rId8"/>
    <p:sldId id="403" r:id="rId9"/>
    <p:sldId id="404" r:id="rId10"/>
    <p:sldId id="405" r:id="rId11"/>
    <p:sldId id="406" r:id="rId12"/>
    <p:sldId id="407" r:id="rId13"/>
    <p:sldId id="408" r:id="rId14"/>
    <p:sldId id="409" r:id="rId15"/>
    <p:sldId id="410" r:id="rId16"/>
    <p:sldId id="411" r:id="rId17"/>
    <p:sldId id="412" r:id="rId18"/>
    <p:sldId id="477" r:id="rId19"/>
    <p:sldId id="464" r:id="rId20"/>
    <p:sldId id="465" r:id="rId21"/>
    <p:sldId id="466" r:id="rId22"/>
    <p:sldId id="467" r:id="rId23"/>
    <p:sldId id="468" r:id="rId24"/>
    <p:sldId id="469" r:id="rId25"/>
    <p:sldId id="470" r:id="rId26"/>
    <p:sldId id="471" r:id="rId27"/>
    <p:sldId id="472" r:id="rId28"/>
    <p:sldId id="473" r:id="rId29"/>
    <p:sldId id="474" r:id="rId30"/>
    <p:sldId id="475" r:id="rId31"/>
    <p:sldId id="424" r:id="rId32"/>
    <p:sldId id="425" r:id="rId33"/>
    <p:sldId id="437" r:id="rId34"/>
    <p:sldId id="426" r:id="rId35"/>
    <p:sldId id="427" r:id="rId36"/>
    <p:sldId id="428" r:id="rId37"/>
    <p:sldId id="429" r:id="rId38"/>
    <p:sldId id="430" r:id="rId39"/>
    <p:sldId id="431" r:id="rId40"/>
    <p:sldId id="432" r:id="rId41"/>
    <p:sldId id="478" r:id="rId42"/>
    <p:sldId id="479" r:id="rId43"/>
    <p:sldId id="476" r:id="rId44"/>
  </p:sldIdLst>
  <p:sldSz cx="9144000" cy="6858000" type="screen4x3"/>
  <p:notesSz cx="6858000" cy="9144000"/>
  <p:defaultTextStyle>
    <a:defPPr>
      <a:defRPr lang="hu-H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993300"/>
    <a:srgbClr val="00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2" autoAdjust="0"/>
    <p:restoredTop sz="94667" autoAdjust="0"/>
  </p:normalViewPr>
  <p:slideViewPr>
    <p:cSldViewPr>
      <p:cViewPr>
        <p:scale>
          <a:sx n="81" d="100"/>
          <a:sy n="81" d="100"/>
        </p:scale>
        <p:origin x="1502" y="62"/>
      </p:cViewPr>
      <p:guideLst>
        <p:guide orient="horz" pos="2160"/>
        <p:guide pos="2880"/>
      </p:guideLst>
    </p:cSldViewPr>
  </p:slideViewPr>
  <p:outlineViewPr>
    <p:cViewPr>
      <p:scale>
        <a:sx n="33" d="100"/>
        <a:sy n="33" d="100"/>
      </p:scale>
      <p:origin x="0" y="1092"/>
    </p:cViewPr>
  </p:outlineViewPr>
  <p:notesTextViewPr>
    <p:cViewPr>
      <p:scale>
        <a:sx n="100" d="100"/>
        <a:sy n="100" d="100"/>
      </p:scale>
      <p:origin x="0" y="0"/>
    </p:cViewPr>
  </p:notesTextViewPr>
  <p:sorterViewPr>
    <p:cViewPr varScale="1">
      <p:scale>
        <a:sx n="100" d="100"/>
        <a:sy n="100" d="100"/>
      </p:scale>
      <p:origin x="0" y="-7402"/>
    </p:cViewPr>
  </p:sorterViewPr>
  <p:notesViewPr>
    <p:cSldViewPr>
      <p:cViewPr varScale="1">
        <p:scale>
          <a:sx n="58" d="100"/>
          <a:sy n="58" d="100"/>
        </p:scale>
        <p:origin x="-177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286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 </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286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286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F7BDE69-FC34-4105-A228-6DF906429691}"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EBD120-9837-4D36-A535-97C2049A6885}" type="slidenum">
              <a:rPr lang="hu-HU" altLang="hu-HU" sz="1200"/>
              <a:pPr/>
              <a:t>1</a:t>
            </a:fld>
            <a:endParaRPr lang="hu-HU" altLang="hu-HU"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56AA47-F208-4267-BA50-5BE3F48219A7}"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53352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DF9C7A-DD60-4C8D-9688-057446B08A2B}"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27408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3AF217-E64A-4C9C-9B86-BD5F83DB55BA}"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13142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76C8BD-2DEF-497D-936E-30CAD7A95C87}"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77098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6908D-8DC2-4220-8BD6-24CB6D9923DE}"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b="1"/>
          </a:p>
          <a:p>
            <a:r>
              <a:rPr lang="hu-HU" altLang="hu-HU" b="1"/>
              <a:t>http://www.nanotech-now.com/Art_Gallery/chris-ewels.htm</a:t>
            </a:r>
          </a:p>
          <a:p>
            <a:r>
              <a:rPr lang="hu-HU" altLang="hu-HU" b="1"/>
              <a:t>Dreams of Buckminster Fuller</a:t>
            </a:r>
            <a:br>
              <a:rPr lang="hu-HU" altLang="hu-HU"/>
            </a:br>
            <a:r>
              <a:rPr lang="hu-HU" altLang="hu-HU"/>
              <a:t>"Buckminster Fuller, famous for his geodesic dome structures, once designed a dome large enough to cover mid-town Manhattan. Now his structures are reappearing in the chemistry of the nanoscale. So why not extrapolate a little?!" </a:t>
            </a:r>
          </a:p>
        </p:txBody>
      </p:sp>
    </p:spTree>
    <p:extLst>
      <p:ext uri="{BB962C8B-B14F-4D97-AF65-F5344CB8AC3E}">
        <p14:creationId xmlns:p14="http://schemas.microsoft.com/office/powerpoint/2010/main" val="753272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FCD0DF-149D-4DCF-B28E-3EB50116632A}"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39214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6BE48-B2F1-4465-8BC9-9973E942C99C}"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453745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C74A1B-AEC0-4F61-855F-6CBE6A957E3E}"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54235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C74A1B-AEC0-4F61-855F-6CBE6A957E3E}"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302939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B94585-C7B8-49FF-9E9B-1B83271A9FC0}"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69749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00D324-E27C-4F7A-B3CA-E04D9BE190A9}"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422647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C8D13-53BE-4557-BFD9-90593A94731D}"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421533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2D8EA0-CA46-462D-8B60-219CC0740E84}"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34338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F4755D-AC66-42A4-BAD3-4006944E7E3E}"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71449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D11C09-730B-46D9-BF57-2977BEED3927}"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85150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ACE79D-1A45-43E9-A289-570EDF3EBAAD}"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74447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ACE79D-1A45-43E9-A289-570EDF3EBAAD}"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429525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16CA1-0709-4AB7-860B-E763407FAC68}"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029318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B9D0EB-1D63-4BD5-A5C6-C9CB1F490399}"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948799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28CD94-7776-42E4-91DB-3DB47B42C00E}"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483138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0F79E-9600-497B-93B4-C1FDC41640F8}"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46046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090CB-A012-43C7-A91C-520CBC176C7B}"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434297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D33C4-3CC7-4B42-9DDD-7A853AEE7B24}"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696911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FD4C9B-98A7-42B4-AF80-06D43FF8C3F7}"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637824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06CF1D-833C-420B-B854-F5639BEDC7AE}"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136139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208BF0-3E57-42B5-B256-E0455F490FD4}"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330599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6A004A-3AE4-4806-AB8C-A300A927AFA6}"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997948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E24F3C-E934-467C-8F19-ECDC05859298}"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675553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B6E1CB-9963-4604-AB0D-F262E73B7372}"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414630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153703-61F1-46E0-88A6-F953A6BA0C21}"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736918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CDE28-6FFC-47C5-9926-F1D7930509E1}"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72674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1BF09-56B0-4132-8BE0-1C97DABC889B}"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287328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FB05D9-91C7-4F29-A06B-B46E08660E3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43075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17469C-0C14-4B8D-9E56-07A901E029B9}"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59015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1EA771-F9BD-4505-B130-AF92F840FEA0}"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85677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B049A5-D730-43A4-B334-59BB673A72C0}"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129028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392345-F75A-4B06-B03B-3C511E48B1BC}"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p>
        </p:txBody>
      </p:sp>
    </p:spTree>
    <p:extLst>
      <p:ext uri="{BB962C8B-B14F-4D97-AF65-F5344CB8AC3E}">
        <p14:creationId xmlns:p14="http://schemas.microsoft.com/office/powerpoint/2010/main" val="387619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999965BB-51A5-4BAC-A28B-78107E029DF9}" type="slidenum">
              <a:rPr lang="hu-HU" altLang="hu-HU"/>
              <a:pPr>
                <a:defRPr/>
              </a:pPr>
              <a:t>‹#›</a:t>
            </a:fld>
            <a:endParaRPr lang="hu-HU" altLang="hu-HU"/>
          </a:p>
        </p:txBody>
      </p:sp>
    </p:spTree>
    <p:extLst>
      <p:ext uri="{BB962C8B-B14F-4D97-AF65-F5344CB8AC3E}">
        <p14:creationId xmlns:p14="http://schemas.microsoft.com/office/powerpoint/2010/main" val="238991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E21226CE-ABFE-4D34-AF9D-BF6C0316FAEA}" type="slidenum">
              <a:rPr lang="hu-HU" altLang="hu-HU"/>
              <a:pPr>
                <a:defRPr/>
              </a:pPr>
              <a:t>‹#›</a:t>
            </a:fld>
            <a:endParaRPr lang="hu-HU" altLang="hu-HU"/>
          </a:p>
        </p:txBody>
      </p:sp>
    </p:spTree>
    <p:extLst>
      <p:ext uri="{BB962C8B-B14F-4D97-AF65-F5344CB8AC3E}">
        <p14:creationId xmlns:p14="http://schemas.microsoft.com/office/powerpoint/2010/main" val="110746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EEBB139E-73B4-4FCB-B4A2-CD85D9B96208}" type="slidenum">
              <a:rPr lang="hu-HU" altLang="hu-HU"/>
              <a:pPr>
                <a:defRPr/>
              </a:pPr>
              <a:t>‹#›</a:t>
            </a:fld>
            <a:endParaRPr lang="hu-HU" altLang="hu-HU"/>
          </a:p>
        </p:txBody>
      </p:sp>
    </p:spTree>
    <p:extLst>
      <p:ext uri="{BB962C8B-B14F-4D97-AF65-F5344CB8AC3E}">
        <p14:creationId xmlns:p14="http://schemas.microsoft.com/office/powerpoint/2010/main" val="2047127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91FAC55-1FCA-4ABB-8BF9-6BC4AD2EE53E}"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348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95F83B5-45CB-4A80-868E-474F87129210}"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174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04CDEC6-7EE8-4AFA-8D0B-A2B216495DAC}"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8122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1DABF36-B8DF-49F8-9461-4490375E90A4}"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9069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206B491-3BF3-4EC3-8C07-84F34F6E3B3E}"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1020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03F1CEC-15AF-4674-AF07-8501424C9C5D}"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92154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2F1096-AEE1-4177-9453-F8345EE89CA0}"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5016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82B9C94-C790-4E7F-A5F8-6CB9ED248D23}"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7396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0513163F-BAE9-443E-A745-4CE122B9F289}" type="slidenum">
              <a:rPr lang="hu-HU" altLang="hu-HU"/>
              <a:pPr>
                <a:defRPr/>
              </a:pPr>
              <a:t>‹#›</a:t>
            </a:fld>
            <a:endParaRPr lang="hu-HU" altLang="hu-HU"/>
          </a:p>
        </p:txBody>
      </p:sp>
    </p:spTree>
    <p:extLst>
      <p:ext uri="{BB962C8B-B14F-4D97-AF65-F5344CB8AC3E}">
        <p14:creationId xmlns:p14="http://schemas.microsoft.com/office/powerpoint/2010/main" val="1610997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B19B7CF-9583-4FC7-8B4B-C162B16C1318}"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1691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70969A6-4EB6-48FB-893F-854D7A7E9B2B}"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9184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63D66B3-CD9D-4443-B2A5-8014DB9E3079}"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0498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092DAB-6686-47A1-B5B0-7C4A92F6A623}"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37169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5F96E7E-B629-4F70-BAF1-D61483498E69}"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55735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14C2C22-7178-45A7-9849-8A2229FF1DD8}"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27213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8F16A3F-DB67-4961-8550-DA2CEE07DF40}"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75046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2496CB-E0C7-475F-BA1A-53C79B59925A}"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2731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D8EB61-FADC-4E90-BBF7-1B5DFE45F9A2}"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28095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E3F6A3C-AB72-421D-8570-BC8DBD9F5372}"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5463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8407A95-1469-43CB-BCCF-42F479653BF7}" type="slidenum">
              <a:rPr lang="hu-HU" altLang="hu-HU"/>
              <a:pPr>
                <a:defRPr/>
              </a:pPr>
              <a:t>‹#›</a:t>
            </a:fld>
            <a:endParaRPr lang="hu-HU" altLang="hu-HU"/>
          </a:p>
        </p:txBody>
      </p:sp>
    </p:spTree>
    <p:extLst>
      <p:ext uri="{BB962C8B-B14F-4D97-AF65-F5344CB8AC3E}">
        <p14:creationId xmlns:p14="http://schemas.microsoft.com/office/powerpoint/2010/main" val="2795900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912145E-5251-4494-AC0A-6A9CFFA13CCA}"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54668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DF99CC-A2AA-48BE-BE91-8D8C592B6162}"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46931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DE02E5-FFCF-47C9-A339-43C373A95F53}"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83142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60A0987-4765-4DF9-B42F-B4FA97F25A51}"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7501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D85D9C0-3DE8-43C3-8FF2-DEDF461C6E85}"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86562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9D9B57-84FD-43BC-8E61-B54F5CDE3AA8}"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43351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39C7D5-916B-4759-A36F-21A009300104}"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72797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9902B80-C97F-4A79-AB45-04F63600E386}"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7592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BFDEDB2-BF44-4BA6-B166-CA49F1F58C6E}"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86700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49659AA-2340-4503-B1AF-60EAD916083F}"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660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2AC9D17F-156C-4876-ABEC-6331BEC361FC}" type="slidenum">
              <a:rPr lang="hu-HU" altLang="hu-HU"/>
              <a:pPr>
                <a:defRPr/>
              </a:pPr>
              <a:t>‹#›</a:t>
            </a:fld>
            <a:endParaRPr lang="hu-HU" altLang="hu-HU"/>
          </a:p>
        </p:txBody>
      </p:sp>
    </p:spTree>
    <p:extLst>
      <p:ext uri="{BB962C8B-B14F-4D97-AF65-F5344CB8AC3E}">
        <p14:creationId xmlns:p14="http://schemas.microsoft.com/office/powerpoint/2010/main" val="2242025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34C5734-EDB5-4D35-B981-470C91C5CC7A}"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96398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852CDB-1797-4088-800D-540B558841A7}"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5860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7F74C83-316C-49E6-8F63-E2B4E0E43859}"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347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9EAAD3E-86BA-42F4-8B1E-CA1CEEBF19C3}"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39801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83CFBB-0D62-4AE5-A944-3AFF6194C90A}"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3228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267DFD0F-35B3-491D-AFB1-0BD717C59F78}" type="slidenum">
              <a:rPr lang="hu-HU" altLang="hu-HU"/>
              <a:pPr>
                <a:defRPr/>
              </a:pPr>
              <a:t>‹#›</a:t>
            </a:fld>
            <a:endParaRPr lang="hu-HU" altLang="hu-HU"/>
          </a:p>
        </p:txBody>
      </p:sp>
    </p:spTree>
    <p:extLst>
      <p:ext uri="{BB962C8B-B14F-4D97-AF65-F5344CB8AC3E}">
        <p14:creationId xmlns:p14="http://schemas.microsoft.com/office/powerpoint/2010/main" val="99773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FCAEDE50-722E-434A-BA82-61B884E11F1F}" type="slidenum">
              <a:rPr lang="hu-HU" altLang="hu-HU"/>
              <a:pPr>
                <a:defRPr/>
              </a:pPr>
              <a:t>‹#›</a:t>
            </a:fld>
            <a:endParaRPr lang="hu-HU" altLang="hu-HU"/>
          </a:p>
        </p:txBody>
      </p:sp>
    </p:spTree>
    <p:extLst>
      <p:ext uri="{BB962C8B-B14F-4D97-AF65-F5344CB8AC3E}">
        <p14:creationId xmlns:p14="http://schemas.microsoft.com/office/powerpoint/2010/main" val="142318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6014D2C3-3394-4B45-B386-3661D001CAFB}" type="slidenum">
              <a:rPr lang="hu-HU" altLang="hu-HU"/>
              <a:pPr>
                <a:defRPr/>
              </a:pPr>
              <a:t>‹#›</a:t>
            </a:fld>
            <a:endParaRPr lang="hu-HU" altLang="hu-HU"/>
          </a:p>
        </p:txBody>
      </p:sp>
    </p:spTree>
    <p:extLst>
      <p:ext uri="{BB962C8B-B14F-4D97-AF65-F5344CB8AC3E}">
        <p14:creationId xmlns:p14="http://schemas.microsoft.com/office/powerpoint/2010/main" val="427174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BB7B2AC-7C70-4F48-AFA9-32C9049BE12F}" type="slidenum">
              <a:rPr lang="hu-HU" altLang="hu-HU"/>
              <a:pPr>
                <a:defRPr/>
              </a:pPr>
              <a:t>‹#›</a:t>
            </a:fld>
            <a:endParaRPr lang="hu-HU" altLang="hu-HU"/>
          </a:p>
        </p:txBody>
      </p:sp>
    </p:spTree>
    <p:extLst>
      <p:ext uri="{BB962C8B-B14F-4D97-AF65-F5344CB8AC3E}">
        <p14:creationId xmlns:p14="http://schemas.microsoft.com/office/powerpoint/2010/main" val="364272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CE07837-CA52-49CF-BB41-42ACE91B4C90}" type="slidenum">
              <a:rPr lang="hu-HU" altLang="hu-HU"/>
              <a:pPr>
                <a:defRPr/>
              </a:pPr>
              <a:t>‹#›</a:t>
            </a:fld>
            <a:endParaRPr lang="hu-HU" altLang="hu-HU"/>
          </a:p>
        </p:txBody>
      </p:sp>
    </p:spTree>
    <p:extLst>
      <p:ext uri="{BB962C8B-B14F-4D97-AF65-F5344CB8AC3E}">
        <p14:creationId xmlns:p14="http://schemas.microsoft.com/office/powerpoint/2010/main" val="188259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1854BBF-FC9B-43EC-8D4F-DBAA01183CA2}"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3BF6B49-A04E-414A-9CC0-0093BC15B9EA}"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3232880"/>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141EF4-AD78-4663-8DC3-0B4A1B06998E}"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8278444"/>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66F9D11-1D2C-4241-B26B-57DA08B8B088}" type="slidenum">
              <a:rPr kumimoji="0" lang="hu-HU" altLang="hu-HU"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53377519"/>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hyperlink" Target="http://www.astro.virginia.edu/~eww6n/math/TruncatedIcosahedron.html"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19.xml"/><Relationship Id="rId7" Type="http://schemas.openxmlformats.org/officeDocument/2006/relationships/slide" Target="slide25.xml"/><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0.xml"/><Relationship Id="rId9" Type="http://schemas.openxmlformats.org/officeDocument/2006/relationships/slide" Target="slide24.xml"/></Relationships>
</file>

<file path=ppt/slides/_rels/slide1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19.xml"/><Relationship Id="rId7" Type="http://schemas.openxmlformats.org/officeDocument/2006/relationships/slide" Target="slide25.xm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slide" Target="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9.gif"/><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ChangeArrowheads="1"/>
          </p:cNvSpPr>
          <p:nvPr>
            <p:ph type="ctrTitle"/>
          </p:nvPr>
        </p:nvSpPr>
        <p:spPr>
          <a:xfrm>
            <a:off x="0" y="914400"/>
            <a:ext cx="9144000" cy="1143000"/>
          </a:xfrm>
        </p:spPr>
        <p:txBody>
          <a:bodyPr/>
          <a:lstStyle/>
          <a:p>
            <a:br>
              <a:rPr lang="hu-HU" altLang="hu-HU" sz="4800" b="1">
                <a:solidFill>
                  <a:srgbClr val="A50021"/>
                </a:solidFill>
              </a:rPr>
            </a:br>
            <a:r>
              <a:rPr lang="hu-HU" altLang="hu-HU" sz="4800" b="1">
                <a:solidFill>
                  <a:srgbClr val="A50021"/>
                </a:solidFill>
              </a:rPr>
              <a:t>CARBON NANOSTRUCTURES</a:t>
            </a:r>
            <a:br>
              <a:rPr lang="hu-HU" altLang="hu-HU" sz="5400" b="1">
                <a:solidFill>
                  <a:srgbClr val="A50021"/>
                </a:solidFill>
              </a:rPr>
            </a:br>
            <a:r>
              <a:rPr lang="hu-HU" altLang="hu-HU" sz="3200" b="1">
                <a:solidFill>
                  <a:srgbClr val="A50021"/>
                </a:solidFill>
              </a:rPr>
              <a:t>(FULLERENES, CARBON NANOTUBES, GRAPHENE)</a:t>
            </a:r>
            <a:endParaRPr lang="hu-HU" altLang="hu-HU" sz="3200"/>
          </a:p>
        </p:txBody>
      </p:sp>
      <p:sp>
        <p:nvSpPr>
          <p:cNvPr id="14339" name="Rectangle 2051"/>
          <p:cNvSpPr>
            <a:spLocks noGrp="1" noChangeArrowheads="1"/>
          </p:cNvSpPr>
          <p:nvPr>
            <p:ph type="subTitle" idx="1"/>
          </p:nvPr>
        </p:nvSpPr>
        <p:spPr>
          <a:xfrm>
            <a:off x="1295400" y="3429000"/>
            <a:ext cx="6400800" cy="1752600"/>
          </a:xfrm>
        </p:spPr>
        <p:txBody>
          <a:bodyPr/>
          <a:lstStyle/>
          <a:p>
            <a:r>
              <a:rPr lang="hu-HU" altLang="hu-HU" sz="2400" dirty="0" err="1"/>
              <a:t>lecture</a:t>
            </a:r>
            <a:r>
              <a:rPr lang="hu-HU" altLang="hu-HU" sz="2400" dirty="0"/>
              <a:t> </a:t>
            </a:r>
            <a:r>
              <a:rPr lang="hu-HU" altLang="hu-HU" sz="2400" dirty="0" err="1"/>
              <a:t>for</a:t>
            </a:r>
            <a:r>
              <a:rPr lang="hu-HU" altLang="hu-HU" sz="2400" dirty="0"/>
              <a:t> </a:t>
            </a:r>
            <a:r>
              <a:rPr lang="hu-HU" altLang="hu-HU" sz="2400" dirty="0" err="1"/>
              <a:t>physics</a:t>
            </a:r>
            <a:r>
              <a:rPr lang="hu-HU" altLang="hu-HU" sz="2400" dirty="0"/>
              <a:t> and </a:t>
            </a:r>
            <a:r>
              <a:rPr lang="hu-HU" altLang="hu-HU" sz="2400" dirty="0" err="1"/>
              <a:t>chemistry</a:t>
            </a:r>
            <a:r>
              <a:rPr lang="hu-HU" altLang="hu-HU" sz="2400" dirty="0"/>
              <a:t> </a:t>
            </a:r>
            <a:r>
              <a:rPr lang="hu-HU" altLang="hu-HU" sz="2400" dirty="0" err="1"/>
              <a:t>students</a:t>
            </a:r>
            <a:endParaRPr lang="hu-HU" altLang="hu-HU" sz="2400" dirty="0"/>
          </a:p>
          <a:p>
            <a:r>
              <a:rPr lang="hu-HU" altLang="hu-HU" sz="2400" dirty="0"/>
              <a:t>(2019. </a:t>
            </a:r>
            <a:r>
              <a:rPr lang="hu-HU" altLang="hu-HU" sz="2400" dirty="0" err="1"/>
              <a:t>summer</a:t>
            </a:r>
            <a:r>
              <a:rPr lang="hu-HU" altLang="hu-HU" sz="2400" dirty="0"/>
              <a:t> </a:t>
            </a:r>
            <a:r>
              <a:rPr lang="hu-HU" altLang="hu-HU" sz="2400" dirty="0" err="1"/>
              <a:t>semester</a:t>
            </a:r>
            <a:r>
              <a:rPr lang="hu-HU" altLang="hu-HU" sz="2400" dirty="0"/>
              <a:t> – 25. </a:t>
            </a:r>
            <a:r>
              <a:rPr lang="hu-HU" altLang="hu-HU" sz="2400" dirty="0" err="1"/>
              <a:t>February</a:t>
            </a:r>
            <a:r>
              <a:rPr lang="hu-HU" altLang="hu-HU" sz="2400" dirty="0"/>
              <a:t>)</a:t>
            </a:r>
          </a:p>
          <a:p>
            <a:endParaRPr lang="hu-HU" altLang="hu-HU" sz="2400" dirty="0"/>
          </a:p>
          <a:p>
            <a:r>
              <a:rPr lang="hu-HU" altLang="hu-HU" sz="2400" b="1" dirty="0"/>
              <a:t>Prof. Jenő Kürti</a:t>
            </a:r>
            <a:endParaRPr lang="hu-HU" altLang="hu-HU" sz="2400" dirty="0"/>
          </a:p>
          <a:p>
            <a:r>
              <a:rPr lang="hu-HU" altLang="hu-HU" sz="2400" dirty="0"/>
              <a:t>ELTE </a:t>
            </a:r>
            <a:r>
              <a:rPr lang="hu-HU" altLang="hu-HU" sz="2400" dirty="0" err="1"/>
              <a:t>Department</a:t>
            </a:r>
            <a:r>
              <a:rPr lang="hu-HU" altLang="hu-HU" sz="2400" dirty="0"/>
              <a:t> of </a:t>
            </a:r>
            <a:r>
              <a:rPr lang="hu-HU" altLang="hu-HU" sz="2400" dirty="0" err="1"/>
              <a:t>Biological</a:t>
            </a:r>
            <a:r>
              <a:rPr lang="hu-HU" altLang="hu-HU" sz="2400" dirty="0"/>
              <a:t> </a:t>
            </a:r>
            <a:r>
              <a:rPr lang="hu-HU" altLang="hu-HU" sz="2400" dirty="0" err="1"/>
              <a:t>Physics</a:t>
            </a:r>
            <a:endParaRPr lang="hu-HU" altLang="hu-HU" sz="2400" dirty="0"/>
          </a:p>
          <a:p>
            <a:endParaRPr lang="hu-HU" altLang="hu-HU" sz="2400" dirty="0"/>
          </a:p>
          <a:p>
            <a:r>
              <a:rPr lang="hu-HU" altLang="hu-HU" sz="1600" dirty="0"/>
              <a:t>e-mail: kurti@virag.elte.hu		</a:t>
            </a:r>
            <a:r>
              <a:rPr lang="hu-HU" altLang="hu-HU" sz="1600" dirty="0" err="1"/>
              <a:t>www</a:t>
            </a:r>
            <a:r>
              <a:rPr lang="hu-HU" altLang="hu-HU" sz="1600" dirty="0"/>
              <a:t>: regivirag.elte.hu/</a:t>
            </a:r>
            <a:r>
              <a:rPr lang="hu-HU" altLang="hu-HU" sz="1600" dirty="0" err="1"/>
              <a:t>kurti</a:t>
            </a:r>
            <a:endParaRPr lang="hu-HU" altLang="hu-HU"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iche_figur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0"/>
            <a:ext cx="485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69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6163"/>
            <a:ext cx="91440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0" y="609600"/>
            <a:ext cx="678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 Buckminster Fuller</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American architect (1895-1983)</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e.g.</a:t>
            </a: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„geodesic dome” Montreal world exposition 1967</a:t>
            </a:r>
          </a:p>
        </p:txBody>
      </p:sp>
      <p:sp>
        <p:nvSpPr>
          <p:cNvPr id="155652" name="Oval 4"/>
          <p:cNvSpPr>
            <a:spLocks noChangeArrowheads="1"/>
          </p:cNvSpPr>
          <p:nvPr/>
        </p:nvSpPr>
        <p:spPr bwMode="auto">
          <a:xfrm>
            <a:off x="5219700" y="5589588"/>
            <a:ext cx="144463" cy="144462"/>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0725" name="Picture 5" descr="BF_042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6988"/>
            <a:ext cx="25923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buc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3" y="-26988"/>
            <a:ext cx="1752601"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777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 calcmode="lin" valueType="num">
                                      <p:cBhvr>
                                        <p:cTn id="7" dur="1000" fill="hold"/>
                                        <p:tgtEl>
                                          <p:spTgt spid="155652"/>
                                        </p:tgtEl>
                                        <p:attrNameLst>
                                          <p:attrName>ppt_w</p:attrName>
                                        </p:attrNameLst>
                                      </p:cBhvr>
                                      <p:tavLst>
                                        <p:tav tm="0">
                                          <p:val>
                                            <p:strVal val="#ppt_w*0.70"/>
                                          </p:val>
                                        </p:tav>
                                        <p:tav tm="100000">
                                          <p:val>
                                            <p:strVal val="#ppt_w"/>
                                          </p:val>
                                        </p:tav>
                                      </p:tavLst>
                                    </p:anim>
                                    <p:anim calcmode="lin" valueType="num">
                                      <p:cBhvr>
                                        <p:cTn id="8" dur="1000" fill="hold"/>
                                        <p:tgtEl>
                                          <p:spTgt spid="155652"/>
                                        </p:tgtEl>
                                        <p:attrNameLst>
                                          <p:attrName>ppt_h</p:attrName>
                                        </p:attrNameLst>
                                      </p:cBhvr>
                                      <p:tavLst>
                                        <p:tav tm="0">
                                          <p:val>
                                            <p:strVal val="#ppt_h"/>
                                          </p:val>
                                        </p:tav>
                                        <p:tav tm="100000">
                                          <p:val>
                                            <p:strVal val="#ppt_h"/>
                                          </p:val>
                                        </p:tav>
                                      </p:tavLst>
                                    </p:anim>
                                    <p:animEffect transition="in" filter="fade">
                                      <p:cBhvr>
                                        <p:cTn id="9" dur="1000"/>
                                        <p:tgtEl>
                                          <p:spTgt spid="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Jenőnek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3" y="-747713"/>
            <a:ext cx="9123363" cy="144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74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aulonia_hexagona_img5bd2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360363"/>
            <a:ext cx="49720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0" y="573405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Si-containing skeleton of  the radiolarian Aulonia hexagona</a:t>
            </a:r>
          </a:p>
        </p:txBody>
      </p:sp>
    </p:spTree>
    <p:extLst>
      <p:ext uri="{BB962C8B-B14F-4D97-AF65-F5344CB8AC3E}">
        <p14:creationId xmlns:p14="http://schemas.microsoft.com/office/powerpoint/2010/main" val="409535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74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C60m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5943600" y="533400"/>
            <a:ext cx="3200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buckminster</a:t>
            </a:r>
            <a:r>
              <a:rPr kumimoji="0" lang="hu-HU" altLang="hu-HU"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fullerene</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buckyball</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ballene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spherene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soccerene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carbosoccer ...</a:t>
            </a: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820" name="Text Box 4"/>
          <p:cNvSpPr txBox="1">
            <a:spLocks noChangeArrowheads="1"/>
          </p:cNvSpPr>
          <p:nvPr/>
        </p:nvSpPr>
        <p:spPr bwMode="auto">
          <a:xfrm>
            <a:off x="304800" y="381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a:t>
            </a:r>
            <a:r>
              <a:rPr kumimoji="0" lang="hu-HU" altLang="hu-HU" sz="2400" b="0" i="0" u="none" strike="noStrike" kern="1200" cap="none" spc="0" normalizeH="0" baseline="-25000" noProof="0">
                <a:ln>
                  <a:noFill/>
                </a:ln>
                <a:solidFill>
                  <a:srgbClr val="FF0000"/>
                </a:solidFill>
                <a:effectLst/>
                <a:uLnTx/>
                <a:uFillTx/>
                <a:latin typeface="Times New Roman" panose="02020603050405020304" pitchFamily="18" charset="0"/>
                <a:ea typeface="+mn-ea"/>
                <a:cs typeface="+mn-cs"/>
              </a:rPr>
              <a:t>60</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821" name="Text Box 5"/>
          <p:cNvSpPr txBox="1">
            <a:spLocks noChangeArrowheads="1"/>
          </p:cNvSpPr>
          <p:nvPr/>
        </p:nvSpPr>
        <p:spPr bwMode="auto">
          <a:xfrm>
            <a:off x="2286000" y="6172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 </a:t>
            </a: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0,7 nm</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8226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50825" y="260350"/>
            <a:ext cx="86423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PRELUDE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PREHISTORY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ANTIQUE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Babylon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Greek</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Platon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5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regular</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solids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including</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Archimedes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13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archimedean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solids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among</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which</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843" name="Text Box 3"/>
          <p:cNvSpPr txBox="1">
            <a:spLocks noChangeArrowheads="1"/>
          </p:cNvSpPr>
          <p:nvPr/>
        </p:nvSpPr>
        <p:spPr bwMode="auto">
          <a:xfrm>
            <a:off x="179388" y="3382963"/>
            <a:ext cx="89646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Archimedes (287(?) - 212 B.C.)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Archimedes is believed to have conceived the thirteen "Archimedean solids", among which the </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hlinkClick r:id="rId3"/>
              </a:rPr>
              <a:t>truncated icosahedron</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is found.</a:t>
            </a:r>
            <a:endParaRPr kumimoji="0" lang="hu-HU" altLang="hu-HU"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8789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50825" y="476250"/>
            <a:ext cx="864235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MIDDLE AGES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1480,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Piero</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della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Francesca</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first</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known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art of 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1498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or</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1509,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drawing</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from</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Leonardo da Vinci of 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in Luca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Paciolis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book</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1500, art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from</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Albrecht Dürer of an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outstreched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XVI. c.,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in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renaissance</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paintings</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China</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Ming</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dynasty</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(1368-1644),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lions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sculpt</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his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paw</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Topkapi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Sarayi</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part of 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above</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gate</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Japán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kagome</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triangle-hexagon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structures</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pentagon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heptagon</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substitution</a:t>
            </a:r>
            <a:endPar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fairy-lamp</a:t>
            </a:r>
            <a:r>
              <a:rPr kumimoji="0" lang="hu-HU" altLang="hu-H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36867" name="Akciógomb: Tovább vagy Következő 9">
            <a:hlinkClick r:id="rId3" action="ppaction://hlinksldjump" highlightClick="1"/>
          </p:cNvPr>
          <p:cNvSpPr>
            <a:spLocks noChangeArrowheads="1"/>
          </p:cNvSpPr>
          <p:nvPr/>
        </p:nvSpPr>
        <p:spPr bwMode="auto">
          <a:xfrm>
            <a:off x="7189774" y="1071563"/>
            <a:ext cx="357188"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68" name="Akciógomb: Tovább vagy Következő 9">
            <a:hlinkClick r:id="rId4" action="ppaction://hlinksldjump" highlightClick="1"/>
          </p:cNvPr>
          <p:cNvSpPr>
            <a:spLocks noChangeArrowheads="1"/>
          </p:cNvSpPr>
          <p:nvPr/>
        </p:nvSpPr>
        <p:spPr bwMode="auto">
          <a:xfrm>
            <a:off x="1835696" y="1666876"/>
            <a:ext cx="357188"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69" name="Akciógomb: Tovább vagy Következő 9">
            <a:hlinkClick r:id="rId5" action="ppaction://hlinksldjump" highlightClick="1"/>
          </p:cNvPr>
          <p:cNvSpPr>
            <a:spLocks noChangeArrowheads="1"/>
          </p:cNvSpPr>
          <p:nvPr/>
        </p:nvSpPr>
        <p:spPr bwMode="auto">
          <a:xfrm>
            <a:off x="7321697" y="1938754"/>
            <a:ext cx="357187"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0" name="Akciógomb: Tovább vagy Következő 9">
            <a:hlinkClick r:id="rId6" action="ppaction://hlinksldjump" highlightClick="1"/>
          </p:cNvPr>
          <p:cNvSpPr>
            <a:spLocks noChangeArrowheads="1"/>
          </p:cNvSpPr>
          <p:nvPr/>
        </p:nvSpPr>
        <p:spPr bwMode="auto">
          <a:xfrm>
            <a:off x="5723738" y="2204864"/>
            <a:ext cx="357188"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1" name="Akciógomb: Tovább vagy Következő 9">
            <a:hlinkClick r:id="rId7" action="ppaction://hlinksldjump" highlightClick="1"/>
          </p:cNvPr>
          <p:cNvSpPr>
            <a:spLocks noChangeArrowheads="1"/>
          </p:cNvSpPr>
          <p:nvPr/>
        </p:nvSpPr>
        <p:spPr bwMode="auto">
          <a:xfrm>
            <a:off x="6228184" y="2780928"/>
            <a:ext cx="357187"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2" name="Akciógomb: Tovább vagy Következő 9">
            <a:hlinkClick r:id="rId8" action="ppaction://hlinksldjump" highlightClick="1"/>
          </p:cNvPr>
          <p:cNvSpPr>
            <a:spLocks noChangeArrowheads="1"/>
          </p:cNvSpPr>
          <p:nvPr/>
        </p:nvSpPr>
        <p:spPr bwMode="auto">
          <a:xfrm>
            <a:off x="1835696" y="3284984"/>
            <a:ext cx="357188" cy="214313"/>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Akciógomb: Tovább vagy Következő 9">
            <a:hlinkClick r:id="rId9" action="ppaction://hlinksldjump" highlightClick="1"/>
          </p:cNvPr>
          <p:cNvSpPr>
            <a:spLocks noChangeArrowheads="1"/>
          </p:cNvSpPr>
          <p:nvPr/>
        </p:nvSpPr>
        <p:spPr bwMode="auto">
          <a:xfrm>
            <a:off x="8714581" y="2492896"/>
            <a:ext cx="357187"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5734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50825" y="476250"/>
            <a:ext cx="86423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MIDDLE AGES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1480, Piero della Francesca – az első ismert rajz a csonkolt ikozaéderről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1498 vagy 1509, Leonardo da Vinci rajza csonkolt ikozaéderről Luca Pacioli könyvében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a:t>
            </a: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1500, Albrecht Dürer rajza egy kiterített csonkolt ikozaéderről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XVI. sz., reneszánsz festményeken csonkolt ikozaéder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Kína, Ming dinasztia (1368-1644), oroszlánszobor, mancsával csonkolt ikozaéderen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Topkapi Sarayi, csonkolt ikozaéder részlet egy kapu fölött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Japán „kagome” (háromszög-hatszög) szerkezetek ötszög (hétszög) helyettesítéssel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(lampion)</a:t>
            </a:r>
          </a:p>
        </p:txBody>
      </p:sp>
      <p:sp>
        <p:nvSpPr>
          <p:cNvPr id="36867" name="Akciógomb: Tovább vagy Következő 9">
            <a:hlinkClick r:id="rId3" action="ppaction://hlinksldjump" highlightClick="1"/>
          </p:cNvPr>
          <p:cNvSpPr>
            <a:spLocks noChangeArrowheads="1"/>
          </p:cNvSpPr>
          <p:nvPr/>
        </p:nvSpPr>
        <p:spPr bwMode="auto">
          <a:xfrm>
            <a:off x="7715250" y="1071563"/>
            <a:ext cx="357188"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68" name="Akciógomb: Tovább vagy Következő 9">
            <a:hlinkClick r:id="rId4" action="ppaction://hlinksldjump" highlightClick="1"/>
          </p:cNvPr>
          <p:cNvSpPr>
            <a:spLocks noChangeArrowheads="1"/>
          </p:cNvSpPr>
          <p:nvPr/>
        </p:nvSpPr>
        <p:spPr bwMode="auto">
          <a:xfrm>
            <a:off x="8715375" y="1357313"/>
            <a:ext cx="357188"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69" name="Akciógomb: Tovább vagy Következő 9">
            <a:hlinkClick r:id="rId5" action="ppaction://hlinksldjump" highlightClick="1"/>
          </p:cNvPr>
          <p:cNvSpPr>
            <a:spLocks noChangeArrowheads="1"/>
          </p:cNvSpPr>
          <p:nvPr/>
        </p:nvSpPr>
        <p:spPr bwMode="auto">
          <a:xfrm>
            <a:off x="6643688" y="1643063"/>
            <a:ext cx="357187"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0" name="Akciógomb: Tovább vagy Következő 9">
            <a:hlinkClick r:id="rId6" action="ppaction://hlinksldjump" highlightClick="1"/>
          </p:cNvPr>
          <p:cNvSpPr>
            <a:spLocks noChangeArrowheads="1"/>
          </p:cNvSpPr>
          <p:nvPr/>
        </p:nvSpPr>
        <p:spPr bwMode="auto">
          <a:xfrm>
            <a:off x="5715000" y="1928813"/>
            <a:ext cx="357188"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1" name="Akciógomb: Tovább vagy Következő 9">
            <a:hlinkClick r:id="rId7" action="ppaction://hlinksldjump" highlightClick="1"/>
          </p:cNvPr>
          <p:cNvSpPr>
            <a:spLocks noChangeArrowheads="1"/>
          </p:cNvSpPr>
          <p:nvPr/>
        </p:nvSpPr>
        <p:spPr bwMode="auto">
          <a:xfrm>
            <a:off x="6072188" y="2500313"/>
            <a:ext cx="357187" cy="214312"/>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2" name="Akciógomb: Tovább vagy Következő 9">
            <a:hlinkClick r:id="rId8" action="ppaction://hlinksldjump" highlightClick="1"/>
          </p:cNvPr>
          <p:cNvSpPr>
            <a:spLocks noChangeArrowheads="1"/>
          </p:cNvSpPr>
          <p:nvPr/>
        </p:nvSpPr>
        <p:spPr bwMode="auto">
          <a:xfrm>
            <a:off x="8286750" y="2714625"/>
            <a:ext cx="357188" cy="214313"/>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4518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4088"/>
            <a:ext cx="573087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0" y="260350"/>
            <a:ext cx="9144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Piero della Francesca (1420-1492)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This is oldest known picture of a truncated icosahedron (the shape of C60. It is from the book </a:t>
            </a:r>
            <a:r>
              <a:rPr kumimoji="0" lang="hu-HU" altLang="hu-HU"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Libellus de quinque corpibus regularibus</a:t>
            </a: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("On the Five Regular Bodies"), by the Italian renaissance painter and mathematician Piero della Francesca.</a:t>
            </a:r>
          </a:p>
        </p:txBody>
      </p:sp>
      <p:sp>
        <p:nvSpPr>
          <p:cNvPr id="37892" name="Akciógomb: Visszatérés 6">
            <a:hlinkClick r:id="rId4"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9205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319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9901238" cy="74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38914" name="Picture 2" descr="Jenőn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458788"/>
            <a:ext cx="8904288" cy="1224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667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9388" y="404813"/>
            <a:ext cx="896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39" name="Rectangle 3"/>
          <p:cNvSpPr>
            <a:spLocks noChangeArrowheads="1"/>
          </p:cNvSpPr>
          <p:nvPr/>
        </p:nvSpPr>
        <p:spPr bwMode="auto">
          <a:xfrm>
            <a:off x="0" y="41275"/>
            <a:ext cx="87693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52352" bIns="3808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Leonardo da Vinci (1452-1519)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This rendition of the truncated icosahedron is from the book </a:t>
            </a:r>
            <a:r>
              <a:rPr kumimoji="0" lang="hu-HU" altLang="hu-HU"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 Divina Proportione</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("On Divine Proportion") by Fra' Luca Pacioli, published around 1498.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drawing is ascribed to Leonardo da Vinci.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He seems to have invented this type of "skeleton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which lets us view both the outside and the inside of the polyhedron.</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276475"/>
            <a:ext cx="30956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0" y="6035675"/>
            <a:ext cx="8893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Johannes Kepler (1571-1630)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concept of truncating a polyhedron was introduced by Johannes Kepler. Polyhedra were actually quite central to his research. In his work </a:t>
            </a:r>
            <a:r>
              <a:rPr kumimoji="0" lang="hu-HU" altLang="hu-HU" sz="12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Prodromus Dissertationum Mathematicarum Continens Mysterium Cosmographicum</a:t>
            </a:r>
            <a:r>
              <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("The Cosmographic Mystery") he argued that the distances of the planets from the sun were determined by the Platonic solids. </a:t>
            </a:r>
          </a:p>
        </p:txBody>
      </p:sp>
      <p:sp>
        <p:nvSpPr>
          <p:cNvPr id="39942" name="Akciógomb: Visszatérés 6">
            <a:hlinkClick r:id="rId4" action="ppaction://hlinksldjump" highlightClick="1"/>
          </p:cNvPr>
          <p:cNvSpPr>
            <a:spLocks noChangeArrowheads="1"/>
          </p:cNvSpPr>
          <p:nvPr/>
        </p:nvSpPr>
        <p:spPr bwMode="auto">
          <a:xfrm>
            <a:off x="8429625" y="542925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0294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40962" name="Picture 2" descr="Jenőn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675" y="-4924425"/>
            <a:ext cx="8570913" cy="1178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Akciógomb: Visszatérés 6">
            <a:hlinkClick r:id="rId4"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6272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260350"/>
            <a:ext cx="9144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Fine Arts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 example of the appearance of the truncated icosahedron in art is shown in this picture from an Italian cathedral. At the top we see an icosahedron. It is bounded by twenty equilateral triangles. At each of the 12 vertices of the icosahedron, five of the triangles meet. Cutting off ('truncating') these vertices thus replaces each of them by a pentagonal face; it also converts each of the twenty former triangular faces into a hexagon. We can see the resulting truncated icosahedron at the bottom of the picture. This is the shape of the C60 molecule.</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2174875"/>
            <a:ext cx="5148262"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Akciógomb: Visszatérés 6">
            <a:hlinkClick r:id="rId4"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884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43011" name="Akciógomb: Visszatérés 6">
            <a:hlinkClick r:id="rId3"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 name="Kép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21393"/>
            <a:ext cx="3888432" cy="6900785"/>
          </a:xfrm>
          <a:prstGeom prst="rect">
            <a:avLst/>
          </a:prstGeom>
        </p:spPr>
      </p:pic>
    </p:spTree>
    <p:extLst>
      <p:ext uri="{BB962C8B-B14F-4D97-AF65-F5344CB8AC3E}">
        <p14:creationId xmlns:p14="http://schemas.microsoft.com/office/powerpoint/2010/main" val="503763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3010" name="Picture 2" descr="S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0"/>
            <a:ext cx="501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Akciógomb: Visszatérés 6">
            <a:hlinkClick r:id="rId4"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3487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44034" name="Picture 2" descr="Jenőnek_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603250"/>
            <a:ext cx="8166100" cy="1231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66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404813"/>
            <a:ext cx="9144000" cy="59400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XX.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century</a:t>
            </a: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1933, László Tisza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icosahedral</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point</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group</a:t>
            </a: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1942, D.W. Thompson: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carbon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age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12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pentagons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any</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number</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hexagons</a:t>
            </a: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1965, Schultz,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from</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geometrical</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considerations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truncated</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icosahedron</a:t>
            </a: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1966, David Jones („Daedalus”), in New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Scientist</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football</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shaped</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carbon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molecule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from</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hexa</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gons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intermediate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density</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Buckminster</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Fuller</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(1895-1983),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geodesic</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buildings</a:t>
            </a: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1970,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Eiji</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Osawa</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Kagaku-ban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Yoshida</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possibility</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3D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aromatic</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structures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itchFamily="18" charset="2"/>
              </a:rPr>
              <a:t></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1971, W.E.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Barth</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és R.O.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Lawton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synthesis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c</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orannulene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1973, D.A.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Boc’var</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G.E.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Gal’pern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generalizatoin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ferrocene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structure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itchFamily="18" charset="2"/>
              </a:rPr>
              <a:t></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20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suggestion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Stankevic</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1980, S.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Iijima</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electron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microscope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spherical</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carbon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particles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from</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carbon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evaporated</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in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vacuum</a:t>
            </a:r>
            <a:endPar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1981, R.A. Davidson,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Hückel</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calculations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carbon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clusters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also</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1983, L.A.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Paquette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20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20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synthesis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dodecahedron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1981-85, O.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Chapman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tried</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synthesize</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without</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success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1985 </a:t>
            </a:r>
            <a:r>
              <a:rPr kumimoji="0" lang="hu-HU"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september</a:t>
            </a:r>
            <a:r>
              <a:rPr kumimoji="0" lang="hu-H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Kroto</a:t>
            </a:r>
            <a:r>
              <a:rPr kumimoji="0" lang="hu-H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Smalley</a:t>
            </a:r>
            <a:r>
              <a:rPr kumimoji="0" lang="hu-H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Curl</a:t>
            </a:r>
            <a:r>
              <a:rPr kumimoji="0" lang="hu-H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1985 október 9., A.D.J.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Haymet</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Hückel</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calculations</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on</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t>
            </a:r>
            <a:r>
              <a:rPr kumimoji="0" lang="hu-HU" sz="20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60</a:t>
            </a:r>
            <a:r>
              <a:rPr kumimoji="0" lang="hu-H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45059" name="Akciógomb: Tovább vagy Következő 9">
            <a:hlinkClick r:id="rId3" action="ppaction://hlinksldjump" highlightClick="1"/>
          </p:cNvPr>
          <p:cNvSpPr>
            <a:spLocks noChangeArrowheads="1"/>
          </p:cNvSpPr>
          <p:nvPr/>
        </p:nvSpPr>
        <p:spPr bwMode="auto">
          <a:xfrm>
            <a:off x="6660232" y="3266907"/>
            <a:ext cx="357188" cy="215900"/>
          </a:xfrm>
          <a:prstGeom prst="actionButtonForwardNext">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74961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6082" name="Picture 2" descr="Scan 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31025"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spectror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6988"/>
            <a:ext cx="2520950" cy="404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10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Kép 1" descr="C70an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0763" y="3162300"/>
            <a:ext cx="4313237"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1477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Szövegdoboz 6"/>
          <p:cNvSpPr txBox="1">
            <a:spLocks noChangeArrowheads="1"/>
          </p:cNvSpPr>
          <p:nvPr/>
        </p:nvSpPr>
        <p:spPr bwMode="auto">
          <a:xfrm>
            <a:off x="1763713" y="4437063"/>
            <a:ext cx="647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r>
              <a:rPr kumimoji="0" lang="hu-HU" altLang="hu-HU"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60</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109" name="Szövegdoboz 6"/>
          <p:cNvSpPr txBox="1">
            <a:spLocks noChangeArrowheads="1"/>
          </p:cNvSpPr>
          <p:nvPr/>
        </p:nvSpPr>
        <p:spPr bwMode="auto">
          <a:xfrm>
            <a:off x="6588125" y="2276475"/>
            <a:ext cx="64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r>
              <a:rPr kumimoji="0" lang="hu-HU" altLang="hu-HU"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70</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4160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s_ap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
            <a:ext cx="103632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953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756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C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3"/>
            <a:ext cx="80772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95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0" y="4797425"/>
            <a:ext cx="8964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 C28 fullerén szerkezete 	              Ileodyction cibarium nevű gomba termőtestének váza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hu-HU" altLang="hu-HU" sz="1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49155" name="Picture 3" descr="C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4813"/>
            <a:ext cx="8640763"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730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7524750"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6877050" y="0"/>
            <a:ext cx="1439863"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91866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0"/>
            <a:ext cx="6732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520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3188"/>
            <a:ext cx="7489825"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892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endohedral_yellow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5435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152400" y="2286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Endohedral fullerenes,     e.g.     N @ C</a:t>
            </a:r>
            <a:r>
              <a:rPr kumimoji="0" lang="hu-HU" altLang="hu-HU" sz="40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60</a:t>
            </a:r>
            <a:endParaRPr kumimoji="0" lang="hu-HU" altLang="hu-HU"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5746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descr="scc8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789113"/>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1476375" y="1125538"/>
            <a:ext cx="213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Sc @ C</a:t>
            </a:r>
            <a:r>
              <a:rPr kumimoji="0" lang="hu-HU" altLang="hu-HU" sz="40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82</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54276" name="Picture 2" descr="http://pubs.rsc.org/services/images/RSCpubs.ePlatform.Service.FreeContent.ImageService.svc/ImageService/Articleimage/2010/CP/c0cp00325e/c0cp00325e-f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213" y="2420938"/>
            <a:ext cx="341471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3"/>
          <p:cNvSpPr txBox="1">
            <a:spLocks noChangeArrowheads="1"/>
          </p:cNvSpPr>
          <p:nvPr/>
        </p:nvSpPr>
        <p:spPr bwMode="auto">
          <a:xfrm>
            <a:off x="6156325" y="1125538"/>
            <a:ext cx="26638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Er</a:t>
            </a:r>
            <a:r>
              <a:rPr kumimoji="0" lang="hu-HU" altLang="hu-HU" sz="40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r>
              <a:rPr kumimoji="0" lang="hu-HU" altLang="hu-HU"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 @ C</a:t>
            </a:r>
            <a:r>
              <a:rPr kumimoji="0" lang="hu-HU" altLang="hu-HU" sz="40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80</a:t>
            </a: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48800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55300" name="Szövegdoboz 1"/>
          <p:cNvSpPr txBox="1">
            <a:spLocks noChangeArrowheads="1"/>
          </p:cNvSpPr>
          <p:nvPr/>
        </p:nvSpPr>
        <p:spPr bwMode="auto">
          <a:xfrm>
            <a:off x="0" y="50006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altLang="hu-HU"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Euler’s</a:t>
            </a: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rule</a:t>
            </a: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 n</a:t>
            </a:r>
            <a:r>
              <a:rPr kumimoji="0" lang="hu-HU" altLang="hu-HU"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5</a:t>
            </a: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 = 12   és   n</a:t>
            </a:r>
            <a:r>
              <a:rPr kumimoji="0" lang="hu-HU" altLang="hu-HU"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6</a:t>
            </a: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 = </a:t>
            </a:r>
            <a:r>
              <a:rPr kumimoji="0" lang="hu-HU" altLang="hu-HU"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Symbol" panose="05050102010706020507" pitchFamily="18" charset="2"/>
              </a:rPr>
              <a:t>arbitrary</a:t>
            </a:r>
            <a:r>
              <a:rPr lang="hu-HU" altLang="hu-HU" dirty="0">
                <a:solidFill>
                  <a:srgbClr val="000000"/>
                </a:solidFill>
                <a:sym typeface="Symbol" panose="05050102010706020507" pitchFamily="18" charset="2"/>
              </a:rPr>
              <a:t> </a:t>
            </a:r>
            <a:r>
              <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 !</a:t>
            </a:r>
            <a:endParaRPr kumimoji="0" lang="hu-HU" altLang="hu-HU"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45202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05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nozz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1050"/>
            <a:ext cx="93726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04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2701925"/>
            <a:ext cx="20796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p:cNvSpPr txBox="1">
            <a:spLocks noChangeArrowheads="1"/>
          </p:cNvSpPr>
          <p:nvPr/>
        </p:nvSpPr>
        <p:spPr bwMode="auto">
          <a:xfrm>
            <a:off x="3635375" y="205422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corannulene</a:t>
            </a:r>
          </a:p>
        </p:txBody>
      </p:sp>
      <p:sp>
        <p:nvSpPr>
          <p:cNvPr id="60420" name="Akciógomb: Visszatérés 6">
            <a:hlinkClick r:id="rId4"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75730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malleycl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0475913"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11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cox_mass_s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95600"/>
            <a:ext cx="4267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p:cNvSpPr txBox="1">
            <a:spLocks noChangeArrowheads="1"/>
          </p:cNvSpPr>
          <p:nvPr/>
        </p:nvSpPr>
        <p:spPr bwMode="auto">
          <a:xfrm>
            <a:off x="4953000" y="6583363"/>
            <a:ext cx="434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E.A.Rohlfing, D.M.Cox, A.Kaldor, J.Chem.Phys. 81, 3322 (1984)</a:t>
            </a:r>
          </a:p>
        </p:txBody>
      </p:sp>
      <p:sp>
        <p:nvSpPr>
          <p:cNvPr id="25604" name="Oval 7"/>
          <p:cNvSpPr>
            <a:spLocks noChangeArrowheads="1"/>
          </p:cNvSpPr>
          <p:nvPr/>
        </p:nvSpPr>
        <p:spPr bwMode="auto">
          <a:xfrm>
            <a:off x="7596188" y="3357563"/>
            <a:ext cx="288925" cy="215900"/>
          </a:xfrm>
          <a:prstGeom prst="ellipse">
            <a:avLst/>
          </a:pr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4940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pectro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7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cox_mass_sp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895600"/>
            <a:ext cx="4267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4953000" y="6583363"/>
            <a:ext cx="434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E.A.Rohlfing, D.M.Cox, A.Kaldor, J.Chem.Phys. 81, 3322 (1984)</a:t>
            </a:r>
          </a:p>
        </p:txBody>
      </p:sp>
      <p:sp>
        <p:nvSpPr>
          <p:cNvPr id="26629" name="Text Box 5"/>
          <p:cNvSpPr txBox="1">
            <a:spLocks noChangeArrowheads="1"/>
          </p:cNvSpPr>
          <p:nvPr/>
        </p:nvSpPr>
        <p:spPr bwMode="auto">
          <a:xfrm>
            <a:off x="4343400" y="228600"/>
            <a:ext cx="48006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H.W.Kroto, J.R.Heath, S.C.O’Brien, R.F.Curl, R.E.Smalley,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r>
              <a:rPr kumimoji="0" lang="hu-HU" altLang="hu-HU" sz="1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60</a:t>
            </a: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Buckminsterfullerene”, Nature 318, 162 (14 Nov. </a:t>
            </a:r>
            <a:r>
              <a:rPr kumimoji="0" lang="hu-HU" altLang="hu-HU"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1985</a:t>
            </a: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26630" name="Oval 6"/>
          <p:cNvSpPr>
            <a:spLocks noChangeArrowheads="1"/>
          </p:cNvSpPr>
          <p:nvPr/>
        </p:nvSpPr>
        <p:spPr bwMode="auto">
          <a:xfrm>
            <a:off x="7596188" y="3357563"/>
            <a:ext cx="288925" cy="215900"/>
          </a:xfrm>
          <a:prstGeom prst="ellipse">
            <a:avLst/>
          </a:pr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720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pectro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7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4343400" y="228600"/>
            <a:ext cx="48006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H.W.Kroto</a:t>
            </a: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J.R.Heath, S.C.O’Brien, </a:t>
            </a:r>
            <a:r>
              <a:rPr kumimoji="0" lang="hu-HU" altLang="hu-HU"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R.F.Curl</a:t>
            </a: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hu-HU" altLang="hu-HU"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R.E.Smalley</a:t>
            </a: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r>
              <a:rPr kumimoji="0" lang="hu-HU" altLang="hu-HU" sz="1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60</a:t>
            </a:r>
            <a:r>
              <a:rPr kumimoji="0" lang="hu-HU" altLang="hu-HU"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Buckminsterfullerene”, Nature 318, 162 (14 Nov. 1985)</a:t>
            </a:r>
          </a:p>
        </p:txBody>
      </p:sp>
      <p:pic>
        <p:nvPicPr>
          <p:cNvPr id="108548" name="Picture 4" descr="buckyball_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895350"/>
            <a:ext cx="496887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6659563" y="2155825"/>
            <a:ext cx="555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Curl</a:t>
            </a:r>
            <a:endParaRPr kumimoji="0" lang="hu-HU" altLang="hu-HU" sz="1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8550" name="Text Box 6"/>
          <p:cNvSpPr txBox="1">
            <a:spLocks noChangeArrowheads="1"/>
          </p:cNvSpPr>
          <p:nvPr/>
        </p:nvSpPr>
        <p:spPr bwMode="auto">
          <a:xfrm>
            <a:off x="8027988" y="2947988"/>
            <a:ext cx="700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Heath</a:t>
            </a:r>
            <a:endParaRPr kumimoji="0" lang="hu-HU" altLang="hu-HU" sz="1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8551" name="Text Box 7"/>
          <p:cNvSpPr txBox="1">
            <a:spLocks noChangeArrowheads="1"/>
          </p:cNvSpPr>
          <p:nvPr/>
        </p:nvSpPr>
        <p:spPr bwMode="auto">
          <a:xfrm>
            <a:off x="4505325" y="3043238"/>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O’Brien</a:t>
            </a:r>
            <a:endPar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8552" name="Text Box 8"/>
          <p:cNvSpPr txBox="1">
            <a:spLocks noChangeArrowheads="1"/>
          </p:cNvSpPr>
          <p:nvPr/>
        </p:nvSpPr>
        <p:spPr bwMode="auto">
          <a:xfrm>
            <a:off x="5940425" y="3884613"/>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Smalley     Kroto</a:t>
            </a:r>
          </a:p>
        </p:txBody>
      </p:sp>
      <p:pic>
        <p:nvPicPr>
          <p:cNvPr id="108553" name="Picture 9" descr="mbrown-anim-socc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4175125"/>
            <a:ext cx="49688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471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p:cTn id="7" dur="1000" fill="hold"/>
                                        <p:tgtEl>
                                          <p:spTgt spid="108548"/>
                                        </p:tgtEl>
                                        <p:attrNameLst>
                                          <p:attrName>ppt_w</p:attrName>
                                        </p:attrNameLst>
                                      </p:cBhvr>
                                      <p:tavLst>
                                        <p:tav tm="0">
                                          <p:val>
                                            <p:strVal val="#ppt_w*0.70"/>
                                          </p:val>
                                        </p:tav>
                                        <p:tav tm="100000">
                                          <p:val>
                                            <p:strVal val="#ppt_w"/>
                                          </p:val>
                                        </p:tav>
                                      </p:tavLst>
                                    </p:anim>
                                    <p:anim calcmode="lin" valueType="num">
                                      <p:cBhvr>
                                        <p:cTn id="8" dur="1000" fill="hold"/>
                                        <p:tgtEl>
                                          <p:spTgt spid="108548"/>
                                        </p:tgtEl>
                                        <p:attrNameLst>
                                          <p:attrName>ppt_h</p:attrName>
                                        </p:attrNameLst>
                                      </p:cBhvr>
                                      <p:tavLst>
                                        <p:tav tm="0">
                                          <p:val>
                                            <p:strVal val="#ppt_h"/>
                                          </p:val>
                                        </p:tav>
                                        <p:tav tm="100000">
                                          <p:val>
                                            <p:strVal val="#ppt_h"/>
                                          </p:val>
                                        </p:tav>
                                      </p:tavLst>
                                    </p:anim>
                                    <p:animEffect transition="in" filter="fade">
                                      <p:cBhvr>
                                        <p:cTn id="9" dur="1000"/>
                                        <p:tgtEl>
                                          <p:spTgt spid="108548"/>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085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5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5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5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108553"/>
                                        </p:tgtEl>
                                        <p:attrNameLst>
                                          <p:attrName>style.visibility</p:attrName>
                                        </p:attrNameLst>
                                      </p:cBhvr>
                                      <p:to>
                                        <p:strVal val="visible"/>
                                      </p:to>
                                    </p:set>
                                    <p:anim calcmode="lin" valueType="num">
                                      <p:cBhvr>
                                        <p:cTn id="23" dur="1000" fill="hold"/>
                                        <p:tgtEl>
                                          <p:spTgt spid="108553"/>
                                        </p:tgtEl>
                                        <p:attrNameLst>
                                          <p:attrName>ppt_w</p:attrName>
                                        </p:attrNameLst>
                                      </p:cBhvr>
                                      <p:tavLst>
                                        <p:tav tm="0">
                                          <p:val>
                                            <p:strVal val="#ppt_w*0.70"/>
                                          </p:val>
                                        </p:tav>
                                        <p:tav tm="100000">
                                          <p:val>
                                            <p:strVal val="#ppt_w"/>
                                          </p:val>
                                        </p:tav>
                                      </p:tavLst>
                                    </p:anim>
                                    <p:anim calcmode="lin" valueType="num">
                                      <p:cBhvr>
                                        <p:cTn id="24" dur="1000" fill="hold"/>
                                        <p:tgtEl>
                                          <p:spTgt spid="108553"/>
                                        </p:tgtEl>
                                        <p:attrNameLst>
                                          <p:attrName>ppt_h</p:attrName>
                                        </p:attrNameLst>
                                      </p:cBhvr>
                                      <p:tavLst>
                                        <p:tav tm="0">
                                          <p:val>
                                            <p:strVal val="#ppt_h"/>
                                          </p:val>
                                        </p:tav>
                                        <p:tav tm="100000">
                                          <p:val>
                                            <p:strVal val="#ppt_h"/>
                                          </p:val>
                                        </p:tav>
                                      </p:tavLst>
                                    </p:anim>
                                    <p:animEffect transition="in" filter="fade">
                                      <p:cBhvr>
                                        <p:cTn id="25" dur="1000"/>
                                        <p:tgtEl>
                                          <p:spTgt spid="108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p:bldP spid="108550" grpId="0"/>
      <p:bldP spid="108551" grpId="0"/>
      <p:bldP spid="10855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urofoot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988"/>
            <a:ext cx="271303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icosahed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36838"/>
            <a:ext cx="40274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trunc-icosahed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925" y="2636838"/>
            <a:ext cx="41560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6084888" y="2205038"/>
            <a:ext cx="3059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Truncated Icosahedron</a:t>
            </a:r>
          </a:p>
        </p:txBody>
      </p:sp>
      <p:sp>
        <p:nvSpPr>
          <p:cNvPr id="28678" name="Text Box 6"/>
          <p:cNvSpPr txBox="1">
            <a:spLocks noChangeArrowheads="1"/>
          </p:cNvSpPr>
          <p:nvPr/>
        </p:nvSpPr>
        <p:spPr bwMode="auto">
          <a:xfrm>
            <a:off x="539750" y="2205038"/>
            <a:ext cx="2665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Icosahedron</a:t>
            </a:r>
          </a:p>
        </p:txBody>
      </p:sp>
    </p:spTree>
    <p:extLst>
      <p:ext uri="{BB962C8B-B14F-4D97-AF65-F5344CB8AC3E}">
        <p14:creationId xmlns:p14="http://schemas.microsoft.com/office/powerpoint/2010/main" val="136481890"/>
      </p:ext>
    </p:extLst>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Alapértelmezett terv">
  <a:themeElements>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1811</TotalTime>
  <Words>1059</Words>
  <Application>Microsoft Office PowerPoint</Application>
  <PresentationFormat>Diavetítés a képernyőre (4:3 oldalarány)</PresentationFormat>
  <Paragraphs>143</Paragraphs>
  <Slides>40</Slides>
  <Notes>38</Notes>
  <HiddenSlides>0</HiddenSlides>
  <MMClips>0</MMClips>
  <ScaleCrop>false</ScaleCrop>
  <HeadingPairs>
    <vt:vector size="6" baseType="variant">
      <vt:variant>
        <vt:lpstr>Használt betűtípusok</vt:lpstr>
      </vt:variant>
      <vt:variant>
        <vt:i4>1</vt:i4>
      </vt:variant>
      <vt:variant>
        <vt:lpstr>Téma</vt:lpstr>
      </vt:variant>
      <vt:variant>
        <vt:i4>4</vt:i4>
      </vt:variant>
      <vt:variant>
        <vt:lpstr>Diacímek</vt:lpstr>
      </vt:variant>
      <vt:variant>
        <vt:i4>40</vt:i4>
      </vt:variant>
    </vt:vector>
  </HeadingPairs>
  <TitlesOfParts>
    <vt:vector size="45" baseType="lpstr">
      <vt:lpstr>Times New Roman</vt:lpstr>
      <vt:lpstr>Alapértelmezett terv</vt:lpstr>
      <vt:lpstr>1_Alapértelmezett terv</vt:lpstr>
      <vt:lpstr>3_Alapértelmezett terv</vt:lpstr>
      <vt:lpstr>4_Alapértelmezett terv</vt:lpstr>
      <vt:lpstr> CARBON NANOSTRUCTURES (FULLERENES, CARBON NANOTUBES, GRAPHENE)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ELTE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SZÉN NANOCSÖVEK</dc:title>
  <dc:creator>Kürti Jenő</dc:creator>
  <cp:lastModifiedBy>Kürti Jenő</cp:lastModifiedBy>
  <cp:revision>184</cp:revision>
  <dcterms:created xsi:type="dcterms:W3CDTF">2002-03-15T16:04:38Z</dcterms:created>
  <dcterms:modified xsi:type="dcterms:W3CDTF">2019-02-28T12:00:08Z</dcterms:modified>
</cp:coreProperties>
</file>