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363" r:id="rId2"/>
    <p:sldMasterId id="2147484411" r:id="rId3"/>
    <p:sldMasterId id="2147484423" r:id="rId4"/>
    <p:sldMasterId id="2147484513" r:id="rId5"/>
    <p:sldMasterId id="2147484526" r:id="rId6"/>
  </p:sldMasterIdLst>
  <p:notesMasterIdLst>
    <p:notesMasterId r:id="rId21"/>
  </p:notesMasterIdLst>
  <p:sldIdLst>
    <p:sldId id="461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650" r:id="rId17"/>
    <p:sldId id="651" r:id="rId18"/>
    <p:sldId id="652" r:id="rId19"/>
    <p:sldId id="653" r:id="rId20"/>
  </p:sldIdLst>
  <p:sldSz cx="9144000" cy="6858000" type="screen4x3"/>
  <p:notesSz cx="6858000" cy="9144000"/>
  <p:defaultTextStyle>
    <a:defPPr>
      <a:defRPr lang="hu-H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nő" initials="K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00"/>
    <a:srgbClr val="9933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2" autoAdjust="0"/>
    <p:restoredTop sz="9466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65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/>
              <a:t>Mintaszöveg szerkesztése </a:t>
            </a:r>
          </a:p>
          <a:p>
            <a:pPr lvl="1"/>
            <a:r>
              <a:rPr lang="hu-HU" noProof="0"/>
              <a:t>Második szint</a:t>
            </a:r>
          </a:p>
          <a:p>
            <a:pPr lvl="2"/>
            <a:r>
              <a:rPr lang="hu-HU" noProof="0"/>
              <a:t>Harmadik szint</a:t>
            </a:r>
          </a:p>
          <a:p>
            <a:pPr lvl="3"/>
            <a:r>
              <a:rPr lang="hu-HU" noProof="0"/>
              <a:t>Negyedik szint</a:t>
            </a:r>
          </a:p>
          <a:p>
            <a:pPr lvl="4"/>
            <a:r>
              <a:rPr lang="hu-HU" noProof="0"/>
              <a:t>Ötödik szint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F7BDE69-FC34-4105-A228-6DF906429691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EBD120-9837-4D36-A535-97C2049A6885}" type="slidenum">
              <a:rPr kumimoji="0" lang="hu-HU" altLang="hu-HU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u-HU" altLang="hu-H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BB68EAF-325B-4255-B7CE-3A49E8AC863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8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546300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EFF4B3-7A25-4819-B606-58C4B4FAD0D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09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9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262178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8BD3DC6-AD5F-4440-8D32-70A1DFC100B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5434691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5B6432-71E2-4BCF-929A-A11C8FBEFDD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978304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5B836B-F93D-4B82-A6AA-31C705FC42EE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3393381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064B9-93A1-4FD1-A3CF-0CDD38A147B0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010418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3E380D2-ADFA-42E4-AF1C-99AA1B72F9BA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4130852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EC97B8C-B7FA-443D-81ED-91387EEAB76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16335852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09CC20-E139-4314-B819-21EBB5F5592F}" type="slidenum"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hu-HU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u-HU" altLang="hu-HU" smtClean="0"/>
          </a:p>
        </p:txBody>
      </p:sp>
    </p:spTree>
    <p:extLst>
      <p:ext uri="{BB962C8B-B14F-4D97-AF65-F5344CB8AC3E}">
        <p14:creationId xmlns:p14="http://schemas.microsoft.com/office/powerpoint/2010/main" val="2758588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34ED04-D1AA-4385-8ECB-B164691AAC8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04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smtClean="0"/>
          </a:p>
        </p:txBody>
      </p:sp>
    </p:spTree>
    <p:extLst>
      <p:ext uri="{BB962C8B-B14F-4D97-AF65-F5344CB8AC3E}">
        <p14:creationId xmlns:p14="http://schemas.microsoft.com/office/powerpoint/2010/main" val="3625201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965BB-51A5-4BAC-A28B-78107E029DF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389913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1226CE-ABFE-4D34-AF9D-BF6C0316FAEA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10746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B139E-73B4-4FCB-B4A2-CD85D9B9620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04712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CCB2E8-BA2B-4CB7-BEDA-7FB0FBD22C5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6892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0E01A6-EF9A-4E7D-BCB5-45D9F4DBA0F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73213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E019A-31A2-4841-BC80-74138BD912F6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555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96035F-0D84-4A87-97D5-5C8C2EF1FC6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130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AFE114-8988-475D-A6F3-F62F0B22378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355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B2AA6E-7686-4326-ADED-7B7B4951E3A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16126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76B54C-D66A-4BBC-96FA-842205DD7BAB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497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8729A4-3E7A-4D85-A247-6B3A9C41C58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637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3163F-BAE9-443E-A745-4CE122B9F289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610997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1F1A02-8FAD-48BD-935B-3EC77F0FEAD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402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7E6CA5-843C-42EC-9004-288CFC0A01A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0184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C9FC45-41E0-4762-BD58-81BD80EA7DC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295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08F69D-EE24-4452-963B-5BA642A5A2B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49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F83A6C-35A7-45A2-BADA-7C1EB323D514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7481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D64FFC-C539-4AAF-8E35-988729869501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7821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966002-7896-4197-B3AD-5B7C15F154D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8994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EE2A85-A7F5-44B7-A5E1-9E4025AC61A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36042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7CDB70-E1C0-4ADC-8B53-209C73A8554E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4918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E01BE-4C85-4DD5-B5F4-1656B78383F9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7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07A95-1469-43CB-BCCF-42F479653BF7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7959003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BBB230-AF8F-485D-A985-6A531559149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92992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D41836-66A6-4862-A64B-28DD70676130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74252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1D3AB7-8269-4C06-BDF6-33241C79209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601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C50A28-FD8B-433C-BEC0-209C53CC2208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1868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4CED2-62DE-47AB-AD71-EF915D491F8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7076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7032E3-79C5-46E0-AA84-FA36B4834A0F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37749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D441B0-0A84-4125-BC1D-C82586353322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119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6CAF88-B6AA-4070-A677-9EE88F1BF6A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8314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633785-C828-4DA8-806F-74386D45E8F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66369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EE3B4BB-D5BD-4331-BDBA-5FD931095616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320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9D17F-156C-4876-ABEC-6331BEC361FC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22420256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ED2B0A-00FE-46CE-97A6-47188EA2E3AD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2797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2EBE0F-74B0-4D52-BF4A-8727D9CA4818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89455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D1C697-E498-416A-9C96-3A5ABF638E05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45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B8C191-FF31-4BF2-AB82-23C359E3BEBF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57250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2FBA1A-7396-4F71-9DAD-38303699D640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6430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671FF5-1CF8-4AE8-8C35-B8F8ED6BFFB7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7553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321C22-E93F-44D0-B569-2C685E7F644C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409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51C471B1-1A6F-40DC-AF12-44AF91F855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166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478BE3A5-8047-4F02-9175-F2A9D2BCE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319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2F820FB0-CB8C-46B9-BACD-380BC2D287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9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FD0F-35B3-491D-AFB1-0BD717C59F78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9977317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87B17B63-1E30-48BB-B7AB-77ACE0FD02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0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DAD8E021-EDDB-43DB-AF81-00BF9DC81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32166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39672A76-9C5C-4E4F-85CB-35955D42E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98284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06D992DF-7B29-4731-A232-CBE1E508A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64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6181DED5-75E1-43C3-B9C4-50FAA8724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8891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FE2D539E-D59B-4E93-8159-0FA2E0E0A7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349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47990954-4713-4261-B425-19F8061E76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3772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FAC98BFC-1D9F-4A33-9D3A-7278FA8AD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8816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/>
            </a:lvl1pPr>
          </a:lstStyle>
          <a:p>
            <a:pPr>
              <a:defRPr/>
            </a:pPr>
            <a:fld id="{49280B68-31EE-452C-A1F3-52E004687E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40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8B91A-B3F4-4175-8E82-9532430F9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7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AEDE50-722E-434A-BA82-61B884E11F1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423186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BA50-1B62-4AB5-A2DF-82471518C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767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3C530-8BE2-4DDB-8893-79ADE4A1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69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AD12A-E59C-409D-ADC2-A81B09FB5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90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64C6-A9A2-470C-B8E1-177F5BF59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84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4DE02-8D83-424E-97EA-5DF2EDC66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525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A6452-94A3-4A1E-ADBD-CD249922A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15269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D7CF9-B015-4EAB-9D4D-F41323CC5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2007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41198-C727-4600-8D87-08E788877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81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DEE8B-F205-42F6-A100-AAE69D0FA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97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83BFC-C224-4FE2-8223-BD6EC81A8A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4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4D2C3-3394-4B45-B386-3661D001CAFB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42717440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DD0BB-8DE1-483E-9511-23742C4C1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5322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Cím, szöveg és áb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ClipArt-elem helye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832628-122C-4D08-9319-493639C88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0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7B2AC-7C70-4F48-AFA9-32C9049BE12F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3642729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E07837-CA52-49CF-BB41-42ACE91B4C90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  <p:extLst>
      <p:ext uri="{BB962C8B-B14F-4D97-AF65-F5344CB8AC3E}">
        <p14:creationId xmlns:p14="http://schemas.microsoft.com/office/powerpoint/2010/main" val="1882594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1854BBF-FC9B-43EC-8D4F-DBAA01183CA2}" type="slidenum">
              <a:rPr lang="hu-HU" altLang="hu-HU"/>
              <a:pPr>
                <a:defRPr/>
              </a:pPr>
              <a:t>‹#›</a:t>
            </a:fld>
            <a:endParaRPr lang="hu-HU" alt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2" r:id="rId1"/>
    <p:sldLayoutId id="2147484203" r:id="rId2"/>
    <p:sldLayoutId id="2147484204" r:id="rId3"/>
    <p:sldLayoutId id="2147484205" r:id="rId4"/>
    <p:sldLayoutId id="2147484206" r:id="rId5"/>
    <p:sldLayoutId id="2147484207" r:id="rId6"/>
    <p:sldLayoutId id="2147484208" r:id="rId7"/>
    <p:sldLayoutId id="2147484209" r:id="rId8"/>
    <p:sldLayoutId id="2147484210" r:id="rId9"/>
    <p:sldLayoutId id="2147484211" r:id="rId10"/>
    <p:sldLayoutId id="21474842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/>
              <a:t>Mintaszöveg szerkesztése </a:t>
            </a:r>
          </a:p>
          <a:p>
            <a:pPr lvl="1"/>
            <a:r>
              <a:rPr lang="hu-HU" altLang="hu-HU"/>
              <a:t>Második szint</a:t>
            </a:r>
          </a:p>
          <a:p>
            <a:pPr lvl="2"/>
            <a:r>
              <a:rPr lang="hu-HU" altLang="hu-HU"/>
              <a:t>Harmadik szint</a:t>
            </a:r>
          </a:p>
          <a:p>
            <a:pPr lvl="3"/>
            <a:r>
              <a:rPr lang="hu-HU" altLang="hu-HU"/>
              <a:t>Negyedik szint</a:t>
            </a:r>
          </a:p>
          <a:p>
            <a:pPr lvl="4"/>
            <a:r>
              <a:rPr lang="hu-HU" altLang="hu-HU"/>
              <a:t>Ötödik szint</a:t>
            </a:r>
          </a:p>
        </p:txBody>
      </p:sp>
      <p:sp>
        <p:nvSpPr>
          <p:cNvPr id="152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E6A97B-5493-44BC-A6AD-65F9D20CE4E5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89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65" r:id="rId2"/>
    <p:sldLayoutId id="2147484366" r:id="rId3"/>
    <p:sldLayoutId id="2147484367" r:id="rId4"/>
    <p:sldLayoutId id="2147484368" r:id="rId5"/>
    <p:sldLayoutId id="2147484369" r:id="rId6"/>
    <p:sldLayoutId id="2147484370" r:id="rId7"/>
    <p:sldLayoutId id="2147484371" r:id="rId8"/>
    <p:sldLayoutId id="2147484372" r:id="rId9"/>
    <p:sldLayoutId id="2147484373" r:id="rId10"/>
    <p:sldLayoutId id="21474843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AD81DB-A71F-4C37-879C-29795F6CF8FC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308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2" r:id="rId1"/>
    <p:sldLayoutId id="2147484413" r:id="rId2"/>
    <p:sldLayoutId id="2147484414" r:id="rId3"/>
    <p:sldLayoutId id="2147484415" r:id="rId4"/>
    <p:sldLayoutId id="2147484416" r:id="rId5"/>
    <p:sldLayoutId id="2147484417" r:id="rId6"/>
    <p:sldLayoutId id="2147484418" r:id="rId7"/>
    <p:sldLayoutId id="2147484419" r:id="rId8"/>
    <p:sldLayoutId id="2147484420" r:id="rId9"/>
    <p:sldLayoutId id="2147484421" r:id="rId10"/>
    <p:sldLayoutId id="21474844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mtClean="0"/>
              <a:t>Mintaszöveg szerkesztése </a:t>
            </a:r>
          </a:p>
          <a:p>
            <a:pPr lvl="1"/>
            <a:r>
              <a:rPr lang="en-US" altLang="hu-HU" smtClean="0"/>
              <a:t>Második szint</a:t>
            </a:r>
          </a:p>
          <a:p>
            <a:pPr lvl="2"/>
            <a:r>
              <a:rPr lang="en-US" altLang="hu-HU" smtClean="0"/>
              <a:t>Harmadik szint</a:t>
            </a:r>
          </a:p>
          <a:p>
            <a:pPr lvl="3"/>
            <a:r>
              <a:rPr lang="en-US" altLang="hu-HU" smtClean="0"/>
              <a:t>Negyedik szint</a:t>
            </a:r>
          </a:p>
          <a:p>
            <a:pPr lvl="4"/>
            <a:r>
              <a:rPr lang="en-US" alt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4D1D92-6A2D-4446-BD00-2A920E242BB4}" type="slidenum">
              <a:rPr kumimoji="0" lang="en-US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006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4" r:id="rId1"/>
    <p:sldLayoutId id="2147484425" r:id="rId2"/>
    <p:sldLayoutId id="2147484426" r:id="rId3"/>
    <p:sldLayoutId id="2147484427" r:id="rId4"/>
    <p:sldLayoutId id="2147484428" r:id="rId5"/>
    <p:sldLayoutId id="2147484429" r:id="rId6"/>
    <p:sldLayoutId id="2147484430" r:id="rId7"/>
    <p:sldLayoutId id="2147484431" r:id="rId8"/>
    <p:sldLayoutId id="2147484432" r:id="rId9"/>
    <p:sldLayoutId id="2147484433" r:id="rId10"/>
    <p:sldLayoutId id="2147484434" r:id="rId11"/>
    <p:sldLayoutId id="2147484435" r:id="rId12"/>
    <p:sldLayoutId id="214748443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BB4B370-5C54-469A-BCCA-33F24F696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4" r:id="rId1"/>
    <p:sldLayoutId id="2147484515" r:id="rId2"/>
    <p:sldLayoutId id="2147484516" r:id="rId3"/>
    <p:sldLayoutId id="2147484517" r:id="rId4"/>
    <p:sldLayoutId id="2147484518" r:id="rId5"/>
    <p:sldLayoutId id="2147484519" r:id="rId6"/>
    <p:sldLayoutId id="2147484520" r:id="rId7"/>
    <p:sldLayoutId id="2147484521" r:id="rId8"/>
    <p:sldLayoutId id="2147484522" r:id="rId9"/>
    <p:sldLayoutId id="2147484523" r:id="rId10"/>
    <p:sldLayoutId id="2147484524" r:id="rId11"/>
    <p:sldLayoutId id="214748452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Mintacím szerkesztése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Mintaszöveg szerkesztése </a:t>
            </a:r>
          </a:p>
          <a:p>
            <a:pPr lvl="1"/>
            <a:r>
              <a:rPr lang="en-US" smtClean="0"/>
              <a:t>Második szint</a:t>
            </a:r>
          </a:p>
          <a:p>
            <a:pPr lvl="2"/>
            <a:r>
              <a:rPr lang="en-US" smtClean="0"/>
              <a:t>Harmadik szint</a:t>
            </a:r>
          </a:p>
          <a:p>
            <a:pPr lvl="3"/>
            <a:r>
              <a:rPr lang="en-US" smtClean="0"/>
              <a:t>Negyedik szint</a:t>
            </a:r>
          </a:p>
          <a:p>
            <a:pPr lvl="4"/>
            <a:r>
              <a:rPr lang="en-US" smtClean="0"/>
              <a:t>Ötödik szint</a:t>
            </a:r>
          </a:p>
        </p:txBody>
      </p:sp>
      <p:sp>
        <p:nvSpPr>
          <p:cNvPr id="494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4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4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70A5940-C770-4487-86D3-DA5F8B4B7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6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7" r:id="rId1"/>
    <p:sldLayoutId id="2147484528" r:id="rId2"/>
    <p:sldLayoutId id="2147484529" r:id="rId3"/>
    <p:sldLayoutId id="2147484530" r:id="rId4"/>
    <p:sldLayoutId id="2147484531" r:id="rId5"/>
    <p:sldLayoutId id="2147484532" r:id="rId6"/>
    <p:sldLayoutId id="2147484533" r:id="rId7"/>
    <p:sldLayoutId id="2147484534" r:id="rId8"/>
    <p:sldLayoutId id="2147484535" r:id="rId9"/>
    <p:sldLayoutId id="2147484536" r:id="rId10"/>
    <p:sldLayoutId id="2147484537" r:id="rId11"/>
    <p:sldLayoutId id="2147484538" r:id="rId12"/>
    <p:sldLayoutId id="21474845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5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n.de/htmlEN/basics/intensityEng.html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0" y="914400"/>
            <a:ext cx="9144000" cy="1143000"/>
          </a:xfrm>
        </p:spPr>
        <p:txBody>
          <a:bodyPr/>
          <a:lstStyle/>
          <a:p>
            <a:r>
              <a:rPr lang="hu-HU" altLang="hu-HU" sz="4800" b="1">
                <a:solidFill>
                  <a:srgbClr val="A50021"/>
                </a:solidFill>
              </a:rPr>
              <a:t/>
            </a:r>
            <a:br>
              <a:rPr lang="hu-HU" altLang="hu-HU" sz="4800" b="1">
                <a:solidFill>
                  <a:srgbClr val="A50021"/>
                </a:solidFill>
              </a:rPr>
            </a:br>
            <a:r>
              <a:rPr lang="hu-HU" altLang="hu-HU" sz="4800" b="1">
                <a:solidFill>
                  <a:srgbClr val="A50021"/>
                </a:solidFill>
              </a:rPr>
              <a:t>CARBON NANOSTRUCTURES</a:t>
            </a:r>
            <a:r>
              <a:rPr lang="hu-HU" altLang="hu-HU" sz="5400" b="1">
                <a:solidFill>
                  <a:srgbClr val="A50021"/>
                </a:solidFill>
              </a:rPr>
              <a:t/>
            </a:r>
            <a:br>
              <a:rPr lang="hu-HU" altLang="hu-HU" sz="5400" b="1">
                <a:solidFill>
                  <a:srgbClr val="A50021"/>
                </a:solidFill>
              </a:rPr>
            </a:br>
            <a:r>
              <a:rPr lang="hu-HU" altLang="hu-HU" sz="3200" b="1">
                <a:solidFill>
                  <a:srgbClr val="A50021"/>
                </a:solidFill>
              </a:rPr>
              <a:t>(FULLERENES, CARBON NANOTUBES, GRAPHENE)</a:t>
            </a:r>
            <a:endParaRPr lang="hu-HU" altLang="hu-HU" sz="3200"/>
          </a:p>
        </p:txBody>
      </p:sp>
      <p:sp>
        <p:nvSpPr>
          <p:cNvPr id="14339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429000"/>
            <a:ext cx="6400800" cy="1752600"/>
          </a:xfrm>
        </p:spPr>
        <p:txBody>
          <a:bodyPr/>
          <a:lstStyle/>
          <a:p>
            <a:r>
              <a:rPr lang="hu-HU" altLang="hu-HU" sz="2400" dirty="0" err="1"/>
              <a:t>lecture</a:t>
            </a:r>
            <a:r>
              <a:rPr lang="hu-HU" altLang="hu-HU" sz="2400" dirty="0"/>
              <a:t> </a:t>
            </a:r>
            <a:r>
              <a:rPr lang="hu-HU" altLang="hu-HU" sz="2400" dirty="0" err="1"/>
              <a:t>for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r>
              <a:rPr lang="hu-HU" altLang="hu-HU" sz="2400" dirty="0"/>
              <a:t> and </a:t>
            </a:r>
            <a:r>
              <a:rPr lang="hu-HU" altLang="hu-HU" sz="2400" dirty="0" err="1"/>
              <a:t>chemistry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students</a:t>
            </a:r>
            <a:endParaRPr lang="hu-HU" altLang="hu-HU" sz="2400" dirty="0"/>
          </a:p>
          <a:p>
            <a:r>
              <a:rPr lang="hu-HU" altLang="hu-HU" sz="2400" dirty="0"/>
              <a:t>(2019. </a:t>
            </a:r>
            <a:r>
              <a:rPr lang="hu-HU" altLang="hu-HU" sz="2400" dirty="0" err="1"/>
              <a:t>summer</a:t>
            </a:r>
            <a:r>
              <a:rPr lang="hu-HU" altLang="hu-HU" sz="2400" dirty="0"/>
              <a:t> </a:t>
            </a:r>
            <a:r>
              <a:rPr lang="hu-HU" altLang="hu-HU" sz="2400" dirty="0" err="1"/>
              <a:t>semester</a:t>
            </a:r>
            <a:r>
              <a:rPr lang="hu-HU" altLang="hu-HU" sz="2400" dirty="0"/>
              <a:t> </a:t>
            </a:r>
            <a:r>
              <a:rPr lang="hu-HU" altLang="hu-HU" sz="2400"/>
              <a:t>– </a:t>
            </a:r>
            <a:r>
              <a:rPr lang="hu-HU" altLang="hu-HU" sz="2400" smtClean="0"/>
              <a:t>29. </a:t>
            </a:r>
            <a:r>
              <a:rPr lang="hu-HU" altLang="hu-HU" sz="2400" dirty="0" err="1" smtClean="0"/>
              <a:t>April</a:t>
            </a:r>
            <a:r>
              <a:rPr lang="hu-HU" altLang="hu-HU" sz="2400" dirty="0" smtClean="0"/>
              <a:t>)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2400" b="1" dirty="0"/>
              <a:t>Prof. Jenő Kürti</a:t>
            </a:r>
            <a:endParaRPr lang="hu-HU" altLang="hu-HU" sz="2400" dirty="0"/>
          </a:p>
          <a:p>
            <a:r>
              <a:rPr lang="hu-HU" altLang="hu-HU" sz="2400" dirty="0"/>
              <a:t>ELTE </a:t>
            </a:r>
            <a:r>
              <a:rPr lang="hu-HU" altLang="hu-HU" sz="2400" dirty="0" err="1"/>
              <a:t>Department</a:t>
            </a:r>
            <a:r>
              <a:rPr lang="hu-HU" altLang="hu-HU" sz="2400" dirty="0"/>
              <a:t> of </a:t>
            </a:r>
            <a:r>
              <a:rPr lang="hu-HU" altLang="hu-HU" sz="2400" dirty="0" err="1"/>
              <a:t>Biological</a:t>
            </a:r>
            <a:r>
              <a:rPr lang="hu-HU" altLang="hu-HU" sz="2400" dirty="0"/>
              <a:t> </a:t>
            </a:r>
            <a:r>
              <a:rPr lang="hu-HU" altLang="hu-HU" sz="2400" dirty="0" err="1"/>
              <a:t>Physics</a:t>
            </a:r>
            <a:endParaRPr lang="hu-HU" altLang="hu-HU" sz="2400" dirty="0"/>
          </a:p>
          <a:p>
            <a:endParaRPr lang="hu-HU" altLang="hu-HU" sz="2400" dirty="0"/>
          </a:p>
          <a:p>
            <a:r>
              <a:rPr lang="hu-HU" altLang="hu-HU" sz="1600" dirty="0"/>
              <a:t>e-mail: kurti@virag.elte.hu		</a:t>
            </a:r>
            <a:r>
              <a:rPr lang="hu-HU" altLang="hu-HU" sz="1600" dirty="0" err="1"/>
              <a:t>www</a:t>
            </a:r>
            <a:r>
              <a:rPr lang="hu-HU" altLang="hu-HU" sz="1600" dirty="0"/>
              <a:t>: regivirag.elte.hu/</a:t>
            </a:r>
            <a:r>
              <a:rPr lang="hu-HU" altLang="hu-HU" sz="1600" dirty="0" err="1"/>
              <a:t>kurti</a:t>
            </a:r>
            <a:endParaRPr lang="hu-HU" alt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Kép 1" descr="Raman and laser no p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163"/>
            <a:ext cx="9144000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Szövegdoboz 2"/>
          <p:cNvSpPr txBox="1">
            <a:spLocks noChangeArrowheads="1"/>
          </p:cNvSpPr>
          <p:nvPr/>
        </p:nvSpPr>
        <p:spPr bwMode="auto">
          <a:xfrm>
            <a:off x="0" y="6611938"/>
            <a:ext cx="4824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https://faculty.unlv.edu/klipinska/assets/Lab/RAMAN/</a:t>
            </a:r>
          </a:p>
        </p:txBody>
      </p:sp>
    </p:spTree>
    <p:extLst>
      <p:ext uri="{BB962C8B-B14F-4D97-AF65-F5344CB8AC3E}">
        <p14:creationId xmlns:p14="http://schemas.microsoft.com/office/powerpoint/2010/main" val="33655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nimationb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48712"/>
            <a:ext cx="9144000" cy="2496312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Inelastic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light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scattering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classical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picture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/>
        </p:nvGraphicFramePr>
        <p:xfrm>
          <a:off x="179512" y="4374232"/>
          <a:ext cx="87026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4" imgW="5511600" imgH="393480" progId="Equation.3">
                  <p:embed/>
                </p:oleObj>
              </mc:Choice>
              <mc:Fallback>
                <p:oleObj name="Equation" r:id="rId4" imgW="5511600" imgH="393480" progId="Equation.3">
                  <p:embed/>
                  <p:pic>
                    <p:nvPicPr>
                      <p:cNvPr id="2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4374232"/>
                        <a:ext cx="87026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Line 10"/>
          <p:cNvSpPr>
            <a:spLocks noChangeShapeType="1"/>
          </p:cNvSpPr>
          <p:nvPr/>
        </p:nvSpPr>
        <p:spPr bwMode="auto">
          <a:xfrm>
            <a:off x="4370512" y="4983832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>
            <a:off x="6732712" y="4983832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>
            <a:off x="8256712" y="4983832"/>
            <a:ext cx="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Text Box 13"/>
          <p:cNvSpPr txBox="1">
            <a:spLocks noChangeArrowheads="1"/>
          </p:cNvSpPr>
          <p:nvPr/>
        </p:nvSpPr>
        <p:spPr bwMode="auto">
          <a:xfrm>
            <a:off x="3779912" y="5593432"/>
            <a:ext cx="1351652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Rayleigh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6123112" y="5588670"/>
            <a:ext cx="12128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anti-Stokes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7875712" y="5588670"/>
            <a:ext cx="793750" cy="3667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Stokes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6732240" y="6279703"/>
            <a:ext cx="1112805" cy="46166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Raman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Téglalap 31"/>
          <p:cNvSpPr/>
          <p:nvPr/>
        </p:nvSpPr>
        <p:spPr bwMode="auto">
          <a:xfrm>
            <a:off x="5101200" y="4221088"/>
            <a:ext cx="3995936" cy="936104"/>
          </a:xfrm>
          <a:prstGeom prst="rect">
            <a:avLst/>
          </a:prstGeom>
          <a:solidFill>
            <a:srgbClr val="FF0000">
              <a:alpha val="3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3" name="Jobb oldali kapcsos zárójel 32"/>
          <p:cNvSpPr/>
          <p:nvPr/>
        </p:nvSpPr>
        <p:spPr bwMode="auto">
          <a:xfrm rot="5400000">
            <a:off x="6912260" y="4329100"/>
            <a:ext cx="576064" cy="3384376"/>
          </a:xfrm>
          <a:prstGeom prst="rightBrace">
            <a:avLst>
              <a:gd name="adj1" fmla="val 6272"/>
              <a:gd name="adj2" fmla="val 50485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" name="Téglalap 33"/>
          <p:cNvSpPr/>
          <p:nvPr/>
        </p:nvSpPr>
        <p:spPr bwMode="auto">
          <a:xfrm>
            <a:off x="2365200" y="4725144"/>
            <a:ext cx="72008" cy="1440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5" name="Téglalap 34"/>
          <p:cNvSpPr/>
          <p:nvPr/>
        </p:nvSpPr>
        <p:spPr bwMode="auto">
          <a:xfrm>
            <a:off x="7092000" y="4725144"/>
            <a:ext cx="72008" cy="144016"/>
          </a:xfrm>
          <a:prstGeom prst="rect">
            <a:avLst/>
          </a:prstGeom>
          <a:solidFill>
            <a:srgbClr val="FFA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6" name="Téglalap 35"/>
          <p:cNvSpPr/>
          <p:nvPr/>
        </p:nvSpPr>
        <p:spPr bwMode="auto">
          <a:xfrm>
            <a:off x="8510400" y="4725144"/>
            <a:ext cx="72008" cy="144016"/>
          </a:xfrm>
          <a:prstGeom prst="rect">
            <a:avLst/>
          </a:prstGeom>
          <a:solidFill>
            <a:srgbClr val="FFA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2267744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7002000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Szövegdoboz 38"/>
          <p:cNvSpPr txBox="1"/>
          <p:nvPr/>
        </p:nvSpPr>
        <p:spPr>
          <a:xfrm>
            <a:off x="8413200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" name="Szövegdoboz 39"/>
          <p:cNvSpPr txBox="1"/>
          <p:nvPr/>
        </p:nvSpPr>
        <p:spPr>
          <a:xfrm>
            <a:off x="8028384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6609600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4716016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3" name="Szövegdoboz 42"/>
          <p:cNvSpPr txBox="1"/>
          <p:nvPr/>
        </p:nvSpPr>
        <p:spPr>
          <a:xfrm>
            <a:off x="3347864" y="4653136"/>
            <a:ext cx="2160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</a:t>
            </a:r>
            <a:endParaRPr kumimoji="0" lang="hu-HU" sz="11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Text Box 14"/>
          <p:cNvSpPr txBox="1">
            <a:spLocks noChangeArrowheads="1"/>
          </p:cNvSpPr>
          <p:nvPr/>
        </p:nvSpPr>
        <p:spPr bwMode="auto">
          <a:xfrm>
            <a:off x="0" y="3573016"/>
            <a:ext cx="992579" cy="92333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induced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dipole</a:t>
            </a:r>
            <a:endParaRPr kumimoji="0" lang="hu-HU" sz="1800" b="1" i="0" u="none" strike="noStrike" kern="120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moment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899592" y="5003884"/>
            <a:ext cx="1656184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polarizability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6" name="Line 10"/>
          <p:cNvSpPr>
            <a:spLocks noChangeShapeType="1"/>
          </p:cNvSpPr>
          <p:nvPr/>
        </p:nvSpPr>
        <p:spPr bwMode="auto">
          <a:xfrm>
            <a:off x="395536" y="4437112"/>
            <a:ext cx="0" cy="164976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8" name="Bal oldali kapcsos zárójel 47"/>
          <p:cNvSpPr/>
          <p:nvPr/>
        </p:nvSpPr>
        <p:spPr bwMode="auto">
          <a:xfrm rot="16200000">
            <a:off x="1619672" y="4149080"/>
            <a:ext cx="216024" cy="1656184"/>
          </a:xfrm>
          <a:prstGeom prst="leftBrace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05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Kép 1" descr="2000px-Raman_energy_levels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1501988"/>
            <a:ext cx="5544616" cy="4239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23" name="Szövegdoboz 2"/>
          <p:cNvSpPr txBox="1">
            <a:spLocks noChangeArrowheads="1"/>
          </p:cNvSpPr>
          <p:nvPr/>
        </p:nvSpPr>
        <p:spPr bwMode="auto">
          <a:xfrm>
            <a:off x="0" y="6524625"/>
            <a:ext cx="20510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wikipedia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0" y="15902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Inelastic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light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scattering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QM </a:t>
            </a:r>
            <a:r>
              <a:rPr kumimoji="0" lang="hu-HU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picture</a:t>
            </a: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644008" y="5837262"/>
            <a:ext cx="144016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084168" y="5621238"/>
            <a:ext cx="144016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+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452320" y="4469110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  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(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ħ=1</a:t>
            </a:r>
            <a:r>
              <a:rPr kumimoji="0" lang="hu-H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)</a:t>
            </a:r>
            <a:endParaRPr kumimoji="0" lang="hu-H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cxnSp>
        <p:nvCxnSpPr>
          <p:cNvPr id="9" name="Egyenes összekötő nyíllal 8"/>
          <p:cNvCxnSpPr/>
          <p:nvPr/>
        </p:nvCxnSpPr>
        <p:spPr bwMode="auto">
          <a:xfrm>
            <a:off x="7452320" y="4545160"/>
            <a:ext cx="0" cy="3240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860032" y="2996952"/>
            <a:ext cx="720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580112" y="2996952"/>
            <a:ext cx="720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084168" y="2636912"/>
            <a:ext cx="720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804248" y="2636912"/>
            <a:ext cx="72008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39552" y="4581128"/>
            <a:ext cx="19442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ground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state</a:t>
            </a:r>
            <a:r>
              <a:rPr kumimoji="0" lang="hu-H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- -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49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487363"/>
          </a:xfrm>
        </p:spPr>
        <p:txBody>
          <a:bodyPr/>
          <a:lstStyle/>
          <a:p>
            <a:pPr eaLnBrk="1" hangingPunct="1"/>
            <a:r>
              <a:rPr lang="hu-HU" sz="2400" b="1" dirty="0" smtClean="0">
                <a:solidFill>
                  <a:schemeClr val="accent2"/>
                </a:solidFill>
              </a:rPr>
              <a:t>1st </a:t>
            </a:r>
            <a:r>
              <a:rPr lang="hu-HU" sz="2400" b="1" dirty="0" err="1" smtClean="0">
                <a:solidFill>
                  <a:schemeClr val="accent2"/>
                </a:solidFill>
              </a:rPr>
              <a:t>order</a:t>
            </a:r>
            <a:r>
              <a:rPr lang="hu-HU" sz="2400" b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Raman</a:t>
            </a:r>
            <a:r>
              <a:rPr lang="hu-HU" sz="2400" b="1" dirty="0" smtClean="0">
                <a:solidFill>
                  <a:schemeClr val="accent2"/>
                </a:solidFill>
              </a:rPr>
              <a:t> (</a:t>
            </a:r>
            <a:r>
              <a:rPr lang="hu-HU" sz="2400" b="1" dirty="0" err="1" smtClean="0">
                <a:solidFill>
                  <a:schemeClr val="accent2"/>
                </a:solidFill>
              </a:rPr>
              <a:t>Stokes</a:t>
            </a:r>
            <a:r>
              <a:rPr lang="hu-HU" sz="2400" b="1" dirty="0" smtClean="0">
                <a:solidFill>
                  <a:schemeClr val="accent2"/>
                </a:solidFill>
              </a:rPr>
              <a:t>)</a:t>
            </a:r>
            <a:endParaRPr lang="en-US" sz="2400" b="1" dirty="0" smtClean="0">
              <a:solidFill>
                <a:schemeClr val="accent2"/>
              </a:solidFill>
            </a:endParaRPr>
          </a:p>
        </p:txBody>
      </p:sp>
      <p:pic>
        <p:nvPicPr>
          <p:cNvPr id="342019" name="Picture 3" descr="carbon116"/>
          <p:cNvPicPr>
            <a:picLocks noChangeAspect="1" noChangeArrowheads="1"/>
          </p:cNvPicPr>
          <p:nvPr/>
        </p:nvPicPr>
        <p:blipFill>
          <a:blip r:embed="rId3" cstate="print"/>
          <a:srcRect l="19460" t="24707" r="9189" b="69810"/>
          <a:stretch>
            <a:fillRect/>
          </a:stretch>
        </p:blipFill>
        <p:spPr bwMode="auto">
          <a:xfrm>
            <a:off x="250825" y="4446588"/>
            <a:ext cx="81534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20" name="Rectangle 13"/>
          <p:cNvSpPr>
            <a:spLocks noChangeArrowheads="1"/>
          </p:cNvSpPr>
          <p:nvPr/>
        </p:nvSpPr>
        <p:spPr bwMode="auto">
          <a:xfrm>
            <a:off x="22098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CCCC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</a:p>
        </p:txBody>
      </p:sp>
      <p:sp>
        <p:nvSpPr>
          <p:cNvPr id="342021" name="Rectangle 14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2022" name="Rectangle 15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2023" name="Rectangle 16"/>
          <p:cNvSpPr>
            <a:spLocks noChangeArrowheads="1"/>
          </p:cNvSpPr>
          <p:nvPr/>
        </p:nvSpPr>
        <p:spPr bwMode="auto">
          <a:xfrm>
            <a:off x="4479925" y="32766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1400" b="0" i="0" u="none" strike="noStrike" kern="1200" cap="none" spc="0" normalizeH="0" baseline="0" noProof="0">
              <a:ln>
                <a:noFill/>
              </a:ln>
              <a:solidFill>
                <a:srgbClr val="33CCCC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42024" name="Text Box 17"/>
          <p:cNvSpPr txBox="1">
            <a:spLocks noChangeArrowheads="1"/>
          </p:cNvSpPr>
          <p:nvPr/>
        </p:nvSpPr>
        <p:spPr bwMode="auto">
          <a:xfrm>
            <a:off x="4953000" y="6172200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42025" name="Rectangle 18"/>
          <p:cNvSpPr>
            <a:spLocks noChangeArrowheads="1"/>
          </p:cNvSpPr>
          <p:nvPr/>
        </p:nvSpPr>
        <p:spPr bwMode="auto">
          <a:xfrm>
            <a:off x="4343400" y="2352675"/>
            <a:ext cx="228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26" name="Rectangle 19"/>
          <p:cNvSpPr>
            <a:spLocks noChangeArrowheads="1"/>
          </p:cNvSpPr>
          <p:nvPr/>
        </p:nvSpPr>
        <p:spPr bwMode="auto">
          <a:xfrm>
            <a:off x="3505200" y="2352675"/>
            <a:ext cx="228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27" name="Rectangle 20"/>
          <p:cNvSpPr>
            <a:spLocks noChangeArrowheads="1"/>
          </p:cNvSpPr>
          <p:nvPr/>
        </p:nvSpPr>
        <p:spPr bwMode="auto">
          <a:xfrm>
            <a:off x="2133600" y="2352675"/>
            <a:ext cx="228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28" name="Rectangle 24"/>
          <p:cNvSpPr>
            <a:spLocks noChangeArrowheads="1"/>
          </p:cNvSpPr>
          <p:nvPr/>
        </p:nvSpPr>
        <p:spPr bwMode="auto">
          <a:xfrm>
            <a:off x="8153400" y="2276475"/>
            <a:ext cx="152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29" name="Rectangle 25"/>
          <p:cNvSpPr>
            <a:spLocks noChangeArrowheads="1"/>
          </p:cNvSpPr>
          <p:nvPr/>
        </p:nvSpPr>
        <p:spPr bwMode="auto">
          <a:xfrm>
            <a:off x="2362200" y="2352675"/>
            <a:ext cx="152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30" name="Rectangle 33"/>
          <p:cNvSpPr>
            <a:spLocks noChangeArrowheads="1"/>
          </p:cNvSpPr>
          <p:nvPr/>
        </p:nvSpPr>
        <p:spPr bwMode="auto">
          <a:xfrm>
            <a:off x="971550" y="3789363"/>
            <a:ext cx="720725" cy="2873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31" name="Téglalap 34"/>
          <p:cNvSpPr>
            <a:spLocks noChangeArrowheads="1"/>
          </p:cNvSpPr>
          <p:nvPr/>
        </p:nvSpPr>
        <p:spPr bwMode="auto">
          <a:xfrm>
            <a:off x="2124075" y="4652963"/>
            <a:ext cx="360363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32" name="Téglalap 35"/>
          <p:cNvSpPr>
            <a:spLocks noChangeArrowheads="1"/>
          </p:cNvSpPr>
          <p:nvPr/>
        </p:nvSpPr>
        <p:spPr bwMode="auto">
          <a:xfrm>
            <a:off x="3455988" y="4652963"/>
            <a:ext cx="215900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33" name="Téglalap 36"/>
          <p:cNvSpPr>
            <a:spLocks noChangeArrowheads="1"/>
          </p:cNvSpPr>
          <p:nvPr/>
        </p:nvSpPr>
        <p:spPr bwMode="auto">
          <a:xfrm>
            <a:off x="4319588" y="4652963"/>
            <a:ext cx="215900" cy="288925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34" name="Téglalap 37"/>
          <p:cNvSpPr>
            <a:spLocks noChangeArrowheads="1"/>
          </p:cNvSpPr>
          <p:nvPr/>
        </p:nvSpPr>
        <p:spPr bwMode="auto">
          <a:xfrm>
            <a:off x="8172450" y="4581525"/>
            <a:ext cx="144463" cy="287338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35" name="Text Box 27"/>
          <p:cNvSpPr txBox="1">
            <a:spLocks noChangeArrowheads="1"/>
          </p:cNvSpPr>
          <p:nvPr/>
        </p:nvSpPr>
        <p:spPr bwMode="auto">
          <a:xfrm>
            <a:off x="2249488" y="4572000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0</a:t>
            </a: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42036" name="Text Box 23"/>
          <p:cNvSpPr txBox="1">
            <a:spLocks noChangeArrowheads="1"/>
          </p:cNvSpPr>
          <p:nvPr/>
        </p:nvSpPr>
        <p:spPr bwMode="auto">
          <a:xfrm>
            <a:off x="2016125" y="4572000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</a:t>
            </a: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42037" name="Text Box 22"/>
          <p:cNvSpPr txBox="1">
            <a:spLocks noChangeArrowheads="1"/>
          </p:cNvSpPr>
          <p:nvPr/>
        </p:nvSpPr>
        <p:spPr bwMode="auto">
          <a:xfrm>
            <a:off x="3348038" y="4545013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</a:t>
            </a: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42038" name="Text Box 21"/>
          <p:cNvSpPr txBox="1">
            <a:spLocks noChangeArrowheads="1"/>
          </p:cNvSpPr>
          <p:nvPr/>
        </p:nvSpPr>
        <p:spPr bwMode="auto">
          <a:xfrm>
            <a:off x="4211638" y="4545013"/>
            <a:ext cx="422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sp>
        <p:nvSpPr>
          <p:cNvPr id="342039" name="Text Box 26"/>
          <p:cNvSpPr txBox="1">
            <a:spLocks noChangeArrowheads="1"/>
          </p:cNvSpPr>
          <p:nvPr/>
        </p:nvSpPr>
        <p:spPr bwMode="auto">
          <a:xfrm>
            <a:off x="8077200" y="45354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0</a:t>
            </a:r>
            <a:endParaRPr kumimoji="0" lang="hu-HU" sz="2000" b="1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342040" name="Picture 6" descr="carbon116"/>
          <p:cNvPicPr>
            <a:picLocks noChangeAspect="1" noChangeArrowheads="1"/>
          </p:cNvPicPr>
          <p:nvPr/>
        </p:nvPicPr>
        <p:blipFill>
          <a:blip r:embed="rId3" cstate="print"/>
          <a:srcRect l="57318" t="7207" r="4027" b="79279"/>
          <a:stretch>
            <a:fillRect/>
          </a:stretch>
        </p:blipFill>
        <p:spPr bwMode="auto">
          <a:xfrm>
            <a:off x="2390775" y="1360488"/>
            <a:ext cx="4557713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2041" name="Text Box 30"/>
          <p:cNvSpPr txBox="1">
            <a:spLocks noChangeArrowheads="1"/>
          </p:cNvSpPr>
          <p:nvPr/>
        </p:nvSpPr>
        <p:spPr bwMode="auto">
          <a:xfrm>
            <a:off x="4935538" y="3378200"/>
            <a:ext cx="7159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b</a:t>
            </a:r>
          </a:p>
        </p:txBody>
      </p:sp>
      <p:sp>
        <p:nvSpPr>
          <p:cNvPr id="342042" name="Text Box 31"/>
          <p:cNvSpPr txBox="1">
            <a:spLocks noChangeArrowheads="1"/>
          </p:cNvSpPr>
          <p:nvPr/>
        </p:nvSpPr>
        <p:spPr bwMode="auto">
          <a:xfrm>
            <a:off x="3924300" y="33782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600" b="1" i="0" u="none" strike="noStrike" kern="1200" cap="none" spc="0" normalizeH="0" baseline="0" noProof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a</a:t>
            </a:r>
          </a:p>
        </p:txBody>
      </p:sp>
      <p:sp>
        <p:nvSpPr>
          <p:cNvPr id="342043" name="Line 28"/>
          <p:cNvSpPr>
            <a:spLocks noChangeShapeType="1"/>
          </p:cNvSpPr>
          <p:nvPr/>
        </p:nvSpPr>
        <p:spPr bwMode="auto">
          <a:xfrm flipV="1">
            <a:off x="5056188" y="1268413"/>
            <a:ext cx="20637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44" name="Line 28"/>
          <p:cNvSpPr>
            <a:spLocks noChangeShapeType="1"/>
          </p:cNvSpPr>
          <p:nvPr/>
        </p:nvSpPr>
        <p:spPr bwMode="auto">
          <a:xfrm flipV="1">
            <a:off x="4067175" y="1268413"/>
            <a:ext cx="20638" cy="20891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" name="Szövegdoboz 28"/>
          <p:cNvSpPr txBox="1">
            <a:spLocks noChangeArrowheads="1"/>
          </p:cNvSpPr>
          <p:nvPr/>
        </p:nvSpPr>
        <p:spPr bwMode="auto">
          <a:xfrm>
            <a:off x="7020272" y="1599183"/>
            <a:ext cx="2123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q 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</a:t>
            </a: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 (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  <a:sym typeface="Symbol" pitchFamily="18" charset="2"/>
              </a:rPr>
              <a:t>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–</a:t>
            </a:r>
            <a:r>
              <a:rPr kumimoji="0" lang="hu-H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point</a:t>
            </a: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)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2046" name="Text Box 5"/>
          <p:cNvSpPr txBox="1">
            <a:spLocks noChangeArrowheads="1"/>
          </p:cNvSpPr>
          <p:nvPr/>
        </p:nvSpPr>
        <p:spPr bwMode="auto">
          <a:xfrm>
            <a:off x="7361238" y="2020888"/>
            <a:ext cx="18907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2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=</a:t>
            </a:r>
            <a:r>
              <a:rPr kumimoji="0" lang="hu-HU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r>
              <a:rPr kumimoji="0" lang="hu-HU" sz="2000" b="1" i="0" u="none" strike="noStrike" kern="1200" cap="none" spc="0" normalizeH="0" baseline="-2500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–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w</a:t>
            </a:r>
            <a:endParaRPr kumimoji="0" lang="hu-HU" sz="2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Symbol" pitchFamily="18" charset="2"/>
              <a:ea typeface="+mn-ea"/>
              <a:cs typeface="+mn-cs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1825" y="-27384"/>
            <a:ext cx="21986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zövegdoboz 31"/>
          <p:cNvSpPr txBox="1"/>
          <p:nvPr/>
        </p:nvSpPr>
        <p:spPr>
          <a:xfrm>
            <a:off x="1331640" y="241159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photon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hu-HU" sz="1800" b="1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</a:t>
            </a:r>
            <a:endParaRPr kumimoji="0" lang="hu-HU" sz="18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Szövegdoboz 32"/>
          <p:cNvSpPr txBox="1"/>
          <p:nvPr/>
        </p:nvSpPr>
        <p:spPr>
          <a:xfrm>
            <a:off x="6732240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photon</a:t>
            </a:r>
            <a:r>
              <a:rPr kumimoji="0" lang="hu-HU" sz="1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out</a:t>
            </a:r>
            <a:endParaRPr kumimoji="0" lang="hu-HU" sz="18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5436096" y="1124744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phonon</a:t>
            </a:r>
            <a:endParaRPr kumimoji="0" lang="hu-HU" sz="1800" b="1" i="0" u="none" strike="noStrike" kern="1200" cap="none" spc="0" normalizeH="0" baseline="-2500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68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0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" y="44450"/>
            <a:ext cx="7972425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3043" name="Text Box 4"/>
          <p:cNvSpPr txBox="1">
            <a:spLocks noChangeArrowheads="1"/>
          </p:cNvSpPr>
          <p:nvPr/>
        </p:nvSpPr>
        <p:spPr bwMode="auto">
          <a:xfrm>
            <a:off x="3962400" y="21336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</a:t>
            </a:r>
            <a:r>
              <a:rPr kumimoji="0" 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in</a:t>
            </a:r>
          </a:p>
        </p:txBody>
      </p:sp>
      <p:sp>
        <p:nvSpPr>
          <p:cNvPr id="343044" name="Text Box 9"/>
          <p:cNvSpPr txBox="1">
            <a:spLocks noChangeArrowheads="1"/>
          </p:cNvSpPr>
          <p:nvPr/>
        </p:nvSpPr>
        <p:spPr bwMode="auto">
          <a:xfrm>
            <a:off x="3505200" y="5300663"/>
            <a:ext cx="2447925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resonance</a:t>
            </a:r>
            <a:r>
              <a:rPr kumimoji="0" 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 </a:t>
            </a:r>
            <a:r>
              <a:rPr kumimoji="0" lang="hu-HU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Raman</a:t>
            </a:r>
            <a:endParaRPr kumimoji="0" lang="hu-H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(</a:t>
            </a:r>
            <a:r>
              <a:rPr kumimoji="0" lang="hu-HU" sz="1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incoming</a:t>
            </a:r>
            <a:r>
              <a:rPr kumimoji="0" lang="hu-HU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)</a:t>
            </a:r>
            <a:endParaRPr kumimoji="0" lang="hu-HU" sz="1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343045" name="Text Box 3"/>
          <p:cNvSpPr txBox="1">
            <a:spLocks noChangeArrowheads="1"/>
          </p:cNvSpPr>
          <p:nvPr/>
        </p:nvSpPr>
        <p:spPr bwMode="auto">
          <a:xfrm>
            <a:off x="1549400" y="21336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</a:t>
            </a:r>
            <a:r>
              <a:rPr kumimoji="0" 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in</a:t>
            </a:r>
          </a:p>
        </p:txBody>
      </p:sp>
      <p:sp>
        <p:nvSpPr>
          <p:cNvPr id="343046" name="Text Box 5"/>
          <p:cNvSpPr txBox="1">
            <a:spLocks noChangeArrowheads="1"/>
          </p:cNvSpPr>
          <p:nvPr/>
        </p:nvSpPr>
        <p:spPr bwMode="auto">
          <a:xfrm>
            <a:off x="4932363" y="21336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</a:t>
            </a:r>
            <a:r>
              <a:rPr kumimoji="0" 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out</a:t>
            </a:r>
          </a:p>
        </p:txBody>
      </p:sp>
      <p:sp>
        <p:nvSpPr>
          <p:cNvPr id="343047" name="Text Box 6"/>
          <p:cNvSpPr txBox="1">
            <a:spLocks noChangeArrowheads="1"/>
          </p:cNvSpPr>
          <p:nvPr/>
        </p:nvSpPr>
        <p:spPr bwMode="auto">
          <a:xfrm>
            <a:off x="7381875" y="2133600"/>
            <a:ext cx="9350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</a:t>
            </a:r>
            <a:r>
              <a:rPr kumimoji="0" 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out</a:t>
            </a:r>
          </a:p>
        </p:txBody>
      </p:sp>
      <p:sp>
        <p:nvSpPr>
          <p:cNvPr id="343048" name="Text Box 7"/>
          <p:cNvSpPr txBox="1">
            <a:spLocks noChangeArrowheads="1"/>
          </p:cNvSpPr>
          <p:nvPr/>
        </p:nvSpPr>
        <p:spPr bwMode="auto">
          <a:xfrm>
            <a:off x="2557463" y="21336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</a:t>
            </a:r>
            <a:r>
              <a:rPr kumimoji="0" 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out</a:t>
            </a:r>
          </a:p>
        </p:txBody>
      </p:sp>
      <p:sp>
        <p:nvSpPr>
          <p:cNvPr id="343049" name="Text Box 8"/>
          <p:cNvSpPr txBox="1">
            <a:spLocks noChangeArrowheads="1"/>
          </p:cNvSpPr>
          <p:nvPr/>
        </p:nvSpPr>
        <p:spPr bwMode="auto">
          <a:xfrm>
            <a:off x="6373813" y="2133600"/>
            <a:ext cx="935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</a:rPr>
              <a:t>h</a:t>
            </a:r>
            <a:r>
              <a:rPr kumimoji="0" lang="hu-HU" sz="2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</a:t>
            </a:r>
            <a:r>
              <a:rPr kumimoji="0" lang="hu-HU" sz="2400" b="0" i="0" u="none" strike="noStrike" kern="1200" cap="none" spc="0" normalizeH="0" baseline="-2500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pitchFamily="34" charset="0"/>
                <a:sym typeface="Symbol" pitchFamily="18" charset="2"/>
              </a:rPr>
              <a:t>in</a:t>
            </a:r>
          </a:p>
        </p:txBody>
      </p:sp>
      <p:pic>
        <p:nvPicPr>
          <p:cNvPr id="10" name="Picture 10" descr="ram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5259388"/>
            <a:ext cx="862012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07950" y="6467475"/>
            <a:ext cx="1066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rPr>
              <a:t>C. V. Raman</a:t>
            </a:r>
          </a:p>
        </p:txBody>
      </p:sp>
    </p:spTree>
    <p:extLst>
      <p:ext uri="{BB962C8B-B14F-4D97-AF65-F5344CB8AC3E}">
        <p14:creationId xmlns:p14="http://schemas.microsoft.com/office/powerpoint/2010/main" val="11031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ro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-82550"/>
            <a:ext cx="4681537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23850" y="465296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Im(-1/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7164388" y="188913"/>
            <a:ext cx="1728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EELS</a:t>
            </a:r>
          </a:p>
        </p:txBody>
      </p:sp>
    </p:spTree>
    <p:extLst>
      <p:ext uri="{BB962C8B-B14F-4D97-AF65-F5344CB8AC3E}">
        <p14:creationId xmlns:p14="http://schemas.microsoft.com/office/powerpoint/2010/main" val="335821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roba 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513" y="0"/>
            <a:ext cx="3482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07950" y="3933825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primer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170 keV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1042988" y="1700213"/>
            <a:ext cx="1584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ω</a:t>
            </a:r>
            <a:r>
              <a:rPr kumimoji="0" lang="en-US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·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Im(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sym typeface="Symbol" panose="05050102010706020507" pitchFamily="18" charset="2"/>
              </a:rPr>
              <a:t>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31749" name="Oval 5"/>
          <p:cNvSpPr>
            <a:spLocks noChangeArrowheads="1"/>
          </p:cNvSpPr>
          <p:nvPr/>
        </p:nvSpPr>
        <p:spPr bwMode="auto">
          <a:xfrm>
            <a:off x="4140200" y="1125538"/>
            <a:ext cx="144463" cy="144462"/>
          </a:xfrm>
          <a:prstGeom prst="ellipse">
            <a:avLst/>
          </a:prstGeom>
          <a:solidFill>
            <a:srgbClr val="00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4284663" y="620713"/>
            <a:ext cx="144462" cy="144462"/>
          </a:xfrm>
          <a:prstGeom prst="ellipse">
            <a:avLst/>
          </a:prstGeom>
          <a:solidFill>
            <a:srgbClr val="99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4500563" y="260350"/>
            <a:ext cx="144462" cy="144463"/>
          </a:xfrm>
          <a:prstGeom prst="ellipse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4716463" y="549275"/>
            <a:ext cx="144462" cy="144463"/>
          </a:xfrm>
          <a:prstGeom prst="ellipse">
            <a:avLst/>
          </a:prstGeom>
          <a:solidFill>
            <a:srgbClr val="66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6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proba 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-3175"/>
            <a:ext cx="8642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5148263" y="1700213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hu-HU" altLang="hu-HU" sz="24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</a:t>
            </a:r>
            <a:r>
              <a:rPr kumimoji="0" lang="hu-HU" altLang="hu-H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= 285.0 eV</a:t>
            </a: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 flipH="1" flipV="1">
            <a:off x="3708400" y="1268413"/>
            <a:ext cx="129540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3060700" y="1603375"/>
            <a:ext cx="43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193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46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0" y="1844675"/>
            <a:ext cx="9144000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6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VIBRATIONS: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Raman- and infrared spectroscopy</a:t>
            </a:r>
          </a:p>
        </p:txBody>
      </p:sp>
    </p:spTree>
    <p:extLst>
      <p:ext uri="{BB962C8B-B14F-4D97-AF65-F5344CB8AC3E}">
        <p14:creationId xmlns:p14="http://schemas.microsoft.com/office/powerpoint/2010/main" val="39349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26988"/>
            <a:ext cx="2667000" cy="377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4038600"/>
            <a:ext cx="41910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8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Sir Chandrasekhara Venkata Raman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(7 November 1888 – 21 November 1970)</a:t>
            </a:r>
            <a:endParaRPr kumimoji="0" lang="en-US" altLang="hu-H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Nobel Prize in Physics 1930</a:t>
            </a:r>
            <a:r>
              <a:rPr kumimoji="0" lang="en-US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hu-H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"for his work on the scattering of light and for the discovery of the effect named after him".</a:t>
            </a: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5060" name="Picture 2" descr="Long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-374650"/>
            <a:ext cx="5267325" cy="760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629" name="Rectangle 3"/>
          <p:cNvSpPr>
            <a:spLocks noChangeArrowheads="1"/>
          </p:cNvSpPr>
          <p:nvPr/>
        </p:nvSpPr>
        <p:spPr bwMode="auto">
          <a:xfrm>
            <a:off x="5314950" y="3044825"/>
            <a:ext cx="2895600" cy="1031875"/>
          </a:xfrm>
          <a:prstGeom prst="rect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98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Long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48768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Szövegdoboz 2"/>
          <p:cNvSpPr txBox="1">
            <a:spLocks noChangeArrowheads="1"/>
          </p:cNvSpPr>
          <p:nvPr/>
        </p:nvSpPr>
        <p:spPr bwMode="auto">
          <a:xfrm>
            <a:off x="0" y="6453188"/>
            <a:ext cx="205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D.A. Long: Raman spectroscopy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McGraw-Hill, 1977</a:t>
            </a:r>
          </a:p>
        </p:txBody>
      </p:sp>
      <p:sp>
        <p:nvSpPr>
          <p:cNvPr id="46084" name="Szövegdoboz 3"/>
          <p:cNvSpPr txBox="1">
            <a:spLocks noChangeArrowheads="1"/>
          </p:cNvSpPr>
          <p:nvPr/>
        </p:nvSpPr>
        <p:spPr bwMode="auto">
          <a:xfrm>
            <a:off x="8101013" y="2133600"/>
            <a:ext cx="215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Stokes</a:t>
            </a:r>
          </a:p>
        </p:txBody>
      </p:sp>
      <p:sp>
        <p:nvSpPr>
          <p:cNvPr id="46085" name="Szövegdoboz 2"/>
          <p:cNvSpPr txBox="1">
            <a:spLocks noChangeArrowheads="1"/>
          </p:cNvSpPr>
          <p:nvPr/>
        </p:nvSpPr>
        <p:spPr bwMode="auto">
          <a:xfrm>
            <a:off x="755650" y="836613"/>
            <a:ext cx="215900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anti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altLang="hu-HU" sz="24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Stokes</a:t>
            </a:r>
          </a:p>
        </p:txBody>
      </p:sp>
    </p:spTree>
    <p:extLst>
      <p:ext uri="{BB962C8B-B14F-4D97-AF65-F5344CB8AC3E}">
        <p14:creationId xmlns:p14="http://schemas.microsoft.com/office/powerpoint/2010/main" val="242093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Kép 1" descr="stokes-e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Szövegdoboz 2"/>
          <p:cNvSpPr txBox="1">
            <a:spLocks noChangeArrowheads="1"/>
          </p:cNvSpPr>
          <p:nvPr/>
        </p:nvSpPr>
        <p:spPr bwMode="auto">
          <a:xfrm>
            <a:off x="0" y="6611938"/>
            <a:ext cx="482441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  <a:hlinkClick r:id="rId3"/>
              </a:rPr>
              <a:t>http://www.raman.de/htmlEN/basics/intensityEng.html</a:t>
            </a:r>
            <a:r>
              <a:rPr kumimoji="0" lang="hu-HU" altLang="hu-H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hu-HU" altLang="hu-HU" sz="1000" b="0" i="0" u="none" strike="noStrike" kern="1200" cap="none" spc="0" normalizeH="0" baseline="0" noProof="0" smtClean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966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u-H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9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6_Alapértelmezett terv">
  <a:themeElements>
    <a:clrScheme name="2_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Alapértelmezett terv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lapértelmezett terv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lapértelmezett terv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1871</TotalTime>
  <Words>218</Words>
  <Application>Microsoft Office PowerPoint</Application>
  <PresentationFormat>Diavetítés a képernyőre (4:3 oldalarány)</PresentationFormat>
  <Paragraphs>91</Paragraphs>
  <Slides>14</Slides>
  <Notes>11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6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26" baseType="lpstr">
      <vt:lpstr>MS PGothic</vt:lpstr>
      <vt:lpstr>Arial</vt:lpstr>
      <vt:lpstr>Arial Black</vt:lpstr>
      <vt:lpstr>Symbol</vt:lpstr>
      <vt:lpstr>Times New Roman</vt:lpstr>
      <vt:lpstr>Alapértelmezett terv</vt:lpstr>
      <vt:lpstr>6_Alapértelmezett terv</vt:lpstr>
      <vt:lpstr>1_Alapértelmezett terv</vt:lpstr>
      <vt:lpstr>19_Alapértelmezett terv</vt:lpstr>
      <vt:lpstr>3_Alapértelmezett terv</vt:lpstr>
      <vt:lpstr>26_Alapértelmezett terv</vt:lpstr>
      <vt:lpstr>Equation</vt:lpstr>
      <vt:lpstr> CARBON NANOSTRUCTURES (FULLERENES, CARBON NANOTUBES, GRAPHENE)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1st order Raman (Stokes)</vt:lpstr>
      <vt:lpstr>PowerPoint-bemutató</vt:lpstr>
    </vt:vector>
  </TitlesOfParts>
  <Company>ELTE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SZÉN NANOCSÖVEK</dc:title>
  <dc:creator>Kürti Jenő</dc:creator>
  <cp:lastModifiedBy>Kürti Jenő</cp:lastModifiedBy>
  <cp:revision>200</cp:revision>
  <dcterms:created xsi:type="dcterms:W3CDTF">2002-03-15T16:04:38Z</dcterms:created>
  <dcterms:modified xsi:type="dcterms:W3CDTF">2019-04-29T15:07:11Z</dcterms:modified>
</cp:coreProperties>
</file>