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969" r:id="rId3"/>
    <p:sldMasterId id="2147484073" r:id="rId4"/>
    <p:sldMasterId id="2147484315" r:id="rId5"/>
    <p:sldMasterId id="2147484327" r:id="rId6"/>
  </p:sldMasterIdLst>
  <p:notesMasterIdLst>
    <p:notesMasterId r:id="rId49"/>
  </p:notesMasterIdLst>
  <p:sldIdLst>
    <p:sldId id="305" r:id="rId7"/>
    <p:sldId id="384" r:id="rId8"/>
    <p:sldId id="398" r:id="rId9"/>
    <p:sldId id="399" r:id="rId10"/>
    <p:sldId id="400" r:id="rId11"/>
    <p:sldId id="388" r:id="rId12"/>
    <p:sldId id="396" r:id="rId13"/>
    <p:sldId id="389" r:id="rId14"/>
    <p:sldId id="393" r:id="rId15"/>
    <p:sldId id="394" r:id="rId16"/>
    <p:sldId id="39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43" r:id="rId47"/>
    <p:sldId id="442" r:id="rId48"/>
  </p:sldIdLst>
  <p:sldSz cx="9144000" cy="6858000" type="screen4x3"/>
  <p:notesSz cx="6858000" cy="9144000"/>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00"/>
    <a:srgbClr val="993300"/>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2" autoAdjust="0"/>
    <p:restoredTop sz="94667" autoAdjust="0"/>
  </p:normalViewPr>
  <p:slideViewPr>
    <p:cSldViewPr>
      <p:cViewPr varScale="1">
        <p:scale>
          <a:sx n="83" d="100"/>
          <a:sy n="83" d="100"/>
        </p:scale>
        <p:origin x="1454" y="67"/>
      </p:cViewPr>
      <p:guideLst>
        <p:guide orient="horz" pos="2160"/>
        <p:guide pos="2880"/>
      </p:guideLst>
    </p:cSldViewPr>
  </p:slideViewPr>
  <p:outlineViewPr>
    <p:cViewPr>
      <p:scale>
        <a:sx n="33" d="100"/>
        <a:sy n="33" d="100"/>
      </p:scale>
      <p:origin x="0" y="1092"/>
    </p:cViewPr>
  </p:outlineViewPr>
  <p:notesTextViewPr>
    <p:cViewPr>
      <p:scale>
        <a:sx n="100" d="100"/>
        <a:sy n="100" d="100"/>
      </p:scale>
      <p:origin x="0" y="0"/>
    </p:cViewPr>
  </p:notesTextViewPr>
  <p:sorterViewPr>
    <p:cViewPr varScale="1">
      <p:scale>
        <a:sx n="1" d="1"/>
        <a:sy n="1" d="1"/>
      </p:scale>
      <p:origin x="0" y="-8717"/>
    </p:cViewPr>
  </p:sorterViewPr>
  <p:notesViewPr>
    <p:cSldViewPr>
      <p:cViewPr varScale="1">
        <p:scale>
          <a:sx n="58" d="100"/>
          <a:sy n="58" d="100"/>
        </p:scale>
        <p:origin x="-177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u-HU"/>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u-H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u-HU"/>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F7BDE69-FC34-4105-A228-6DF906429691}"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EBD120-9837-4D36-A535-97C2049A6885}" type="slidenum">
              <a:rPr lang="hu-HU" altLang="hu-HU" sz="1200"/>
              <a:pPr/>
              <a:t>1</a:t>
            </a:fld>
            <a:endParaRPr lang="hu-HU" altLang="hu-HU"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447D8A-58BF-48EC-8813-E0CEAC9A8E04}" type="slidenum">
              <a:rPr lang="hu-HU" altLang="hu-HU" sz="1200">
                <a:solidFill>
                  <a:srgbClr val="000000"/>
                </a:solidFill>
              </a:rPr>
              <a:pPr/>
              <a:t>10</a:t>
            </a:fld>
            <a:endParaRPr lang="hu-HU" altLang="hu-HU" sz="120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9E878AA-472F-4C8A-8698-B986AA47E11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41930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E5A4C3-88DB-46A9-A2AB-83090C3D82FB}"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304024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400D324-E27C-4F7A-B3CA-E04D9BE190A9}"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347840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0090CB-A012-43C7-A91C-520CBC176C7B}"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045390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D1BF09-56B0-4132-8BE0-1C97DABC889B}"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037537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FB05D9-91C7-4F29-A06B-B46E08660E3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335090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17469C-0C14-4B8D-9E56-07A901E029B9}"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3216775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E1EA771-F9BD-4505-B130-AF92F840FEA0}"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375194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737807-D26E-400C-8ECE-8EE88E6D531E}" type="slidenum">
              <a:rPr lang="hu-HU" altLang="hu-HU" sz="1200">
                <a:solidFill>
                  <a:srgbClr val="000000"/>
                </a:solidFill>
              </a:rPr>
              <a:pPr/>
              <a:t>2</a:t>
            </a:fld>
            <a:endParaRPr lang="hu-HU" altLang="hu-HU" sz="120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1B049A5-D730-43A4-B334-59BB673A72C0}"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698717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392345-F75A-4B06-B03B-3C511E48B1B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95581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756AA47-F208-4267-BA50-5BE3F48219A7}"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668560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DF9C7A-DD60-4C8D-9688-057446B08A2B}"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3354734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3AF217-E64A-4C9C-9B86-BD5F83DB55BA}"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237652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76C8BD-2DEF-497D-936E-30CAD7A95C87}"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634243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366908D-8DC2-4220-8BD6-24CB6D9923D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b="1"/>
          </a:p>
          <a:p>
            <a:r>
              <a:rPr lang="hu-HU" altLang="hu-HU" b="1"/>
              <a:t>http://www.nanotech-now.com/Art_Gallery/chris-ewels.htm</a:t>
            </a:r>
          </a:p>
          <a:p>
            <a:r>
              <a:rPr lang="hu-HU" altLang="hu-HU" b="1"/>
              <a:t>Dreams of Buckminster Fuller</a:t>
            </a:r>
            <a:r>
              <a:rPr lang="hu-HU" altLang="hu-HU"/>
              <a:t/>
            </a:r>
            <a:br>
              <a:rPr lang="hu-HU" altLang="hu-HU"/>
            </a:br>
            <a:r>
              <a:rPr lang="hu-HU" altLang="hu-HU"/>
              <a:t>"Buckminster Fuller, famous for his geodesic dome structures, once designed a dome large enough to cover mid-town Manhattan. Now his structures are reappearing in the chemistry of the nanoscale. So why not extrapolate a little?!" </a:t>
            </a:r>
          </a:p>
        </p:txBody>
      </p:sp>
    </p:spTree>
    <p:extLst>
      <p:ext uri="{BB962C8B-B14F-4D97-AF65-F5344CB8AC3E}">
        <p14:creationId xmlns:p14="http://schemas.microsoft.com/office/powerpoint/2010/main" val="3940146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6FCD0DF-149D-4DCF-B28E-3EB50116632A}"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3623675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186BE48-B2F1-4465-8BC9-9973E942C99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2048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C74A1B-AEC0-4F61-855F-6CBE6A957E3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20345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9B7E2DE-01AE-489C-9C96-A8F161FC5B8D}" type="slidenum">
              <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4187984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C74A1B-AEC0-4F61-855F-6CBE6A957E3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578956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5B94585-C7B8-49FF-9E9B-1B83271A9FC0}"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486914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AC8D13-53BE-4557-BFD9-90593A94731D}"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850369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2D8EA0-CA46-462D-8B60-219CC0740E84}"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864327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AF4755D-AC66-42A4-BAD3-4006944E7E3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10918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FD11C09-730B-46D9-BF57-2977BEED3927}"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51837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ACE79D-1A45-43E9-A289-570EDF3EBAAD}"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4239548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ACE79D-1A45-43E9-A289-570EDF3EBAAD}"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724091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8816CA1-0709-4AB7-860B-E763407FAC68}"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29108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B9D0EB-1D63-4BD5-A5C6-C9CB1F490399}"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415945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0B06B7-5861-40D0-9AE1-A7B6646D91D5}" type="slidenum">
              <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544239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9E878AA-472F-4C8A-8698-B986AA47E11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3114326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20CDE28-6FFC-47C5-9926-F1D7930509E1}"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175835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0B88DC0-DB66-4C78-959B-EF3A0FB031D8}" type="slidenum">
              <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extLst>
      <p:ext uri="{BB962C8B-B14F-4D97-AF65-F5344CB8AC3E}">
        <p14:creationId xmlns:p14="http://schemas.microsoft.com/office/powerpoint/2010/main" val="294261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FA4219-6645-4C8A-98D3-2C5883AFDBB4}" type="slidenum">
              <a:rPr lang="hu-HU" altLang="hu-HU" sz="1200">
                <a:solidFill>
                  <a:srgbClr val="000000"/>
                </a:solidFill>
              </a:rPr>
              <a:pPr/>
              <a:t>6</a:t>
            </a:fld>
            <a:endParaRPr lang="hu-HU" altLang="hu-HU"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8AE6FD-5F66-44D2-BDF6-8D64D614ECEA}" type="slidenum">
              <a:rPr lang="hu-HU" altLang="hu-HU" sz="1200">
                <a:solidFill>
                  <a:srgbClr val="000000"/>
                </a:solidFill>
              </a:rPr>
              <a:pPr/>
              <a:t>7</a:t>
            </a:fld>
            <a:endParaRPr lang="hu-HU" altLang="hu-HU" sz="1200">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8473E7-E2AF-4398-8A8F-22E780EE6A6B}" type="slidenum">
              <a:rPr lang="hu-HU" altLang="hu-HU" sz="1200">
                <a:solidFill>
                  <a:srgbClr val="000000"/>
                </a:solidFill>
              </a:rPr>
              <a:pPr/>
              <a:t>9</a:t>
            </a:fld>
            <a:endParaRPr lang="hu-HU" altLang="hu-HU" sz="120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99965BB-51A5-4BAC-A28B-78107E029DF9}" type="slidenum">
              <a:rPr lang="hu-HU" altLang="hu-HU"/>
              <a:pPr>
                <a:defRPr/>
              </a:pPr>
              <a:t>‹#›</a:t>
            </a:fld>
            <a:endParaRPr lang="hu-HU" altLang="hu-HU"/>
          </a:p>
        </p:txBody>
      </p:sp>
    </p:spTree>
    <p:extLst>
      <p:ext uri="{BB962C8B-B14F-4D97-AF65-F5344CB8AC3E}">
        <p14:creationId xmlns:p14="http://schemas.microsoft.com/office/powerpoint/2010/main" val="238991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21226CE-ABFE-4D34-AF9D-BF6C0316FAEA}" type="slidenum">
              <a:rPr lang="hu-HU" altLang="hu-HU"/>
              <a:pPr>
                <a:defRPr/>
              </a:pPr>
              <a:t>‹#›</a:t>
            </a:fld>
            <a:endParaRPr lang="hu-HU" altLang="hu-HU"/>
          </a:p>
        </p:txBody>
      </p:sp>
    </p:spTree>
    <p:extLst>
      <p:ext uri="{BB962C8B-B14F-4D97-AF65-F5344CB8AC3E}">
        <p14:creationId xmlns:p14="http://schemas.microsoft.com/office/powerpoint/2010/main" val="110746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EBB139E-73B4-4FCB-B4A2-CD85D9B96208}" type="slidenum">
              <a:rPr lang="hu-HU" altLang="hu-HU"/>
              <a:pPr>
                <a:defRPr/>
              </a:pPr>
              <a:t>‹#›</a:t>
            </a:fld>
            <a:endParaRPr lang="hu-HU" altLang="hu-HU"/>
          </a:p>
        </p:txBody>
      </p:sp>
    </p:spTree>
    <p:extLst>
      <p:ext uri="{BB962C8B-B14F-4D97-AF65-F5344CB8AC3E}">
        <p14:creationId xmlns:p14="http://schemas.microsoft.com/office/powerpoint/2010/main" val="204712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62355E9-BEE8-4BDF-9DD4-5F2C28D90259}" type="slidenum">
              <a:rPr lang="hu-HU" altLang="hu-HU"/>
              <a:pPr>
                <a:defRPr/>
              </a:pPr>
              <a:t>‹#›</a:t>
            </a:fld>
            <a:endParaRPr lang="hu-HU" altLang="hu-HU"/>
          </a:p>
        </p:txBody>
      </p:sp>
    </p:spTree>
    <p:extLst>
      <p:ext uri="{BB962C8B-B14F-4D97-AF65-F5344CB8AC3E}">
        <p14:creationId xmlns:p14="http://schemas.microsoft.com/office/powerpoint/2010/main" val="73899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D1BAA138-6E8D-4DD8-99B5-3297F8AA7898}" type="slidenum">
              <a:rPr lang="hu-HU" altLang="hu-HU"/>
              <a:pPr>
                <a:defRPr/>
              </a:pPr>
              <a:t>‹#›</a:t>
            </a:fld>
            <a:endParaRPr lang="hu-HU" altLang="hu-HU"/>
          </a:p>
        </p:txBody>
      </p:sp>
    </p:spTree>
    <p:extLst>
      <p:ext uri="{BB962C8B-B14F-4D97-AF65-F5344CB8AC3E}">
        <p14:creationId xmlns:p14="http://schemas.microsoft.com/office/powerpoint/2010/main" val="233274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89EA92C-8941-4A23-85FC-C7C637845F27}" type="slidenum">
              <a:rPr lang="hu-HU" altLang="hu-HU"/>
              <a:pPr>
                <a:defRPr/>
              </a:pPr>
              <a:t>‹#›</a:t>
            </a:fld>
            <a:endParaRPr lang="hu-HU" altLang="hu-HU"/>
          </a:p>
        </p:txBody>
      </p:sp>
    </p:spTree>
    <p:extLst>
      <p:ext uri="{BB962C8B-B14F-4D97-AF65-F5344CB8AC3E}">
        <p14:creationId xmlns:p14="http://schemas.microsoft.com/office/powerpoint/2010/main" val="674336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126A797F-7B1C-45E3-BC94-2EE741DF2D0E}" type="slidenum">
              <a:rPr lang="hu-HU" altLang="hu-HU"/>
              <a:pPr>
                <a:defRPr/>
              </a:pPr>
              <a:t>‹#›</a:t>
            </a:fld>
            <a:endParaRPr lang="hu-HU" altLang="hu-HU"/>
          </a:p>
        </p:txBody>
      </p:sp>
    </p:spTree>
    <p:extLst>
      <p:ext uri="{BB962C8B-B14F-4D97-AF65-F5344CB8AC3E}">
        <p14:creationId xmlns:p14="http://schemas.microsoft.com/office/powerpoint/2010/main" val="1322259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DC8B4B36-FA2F-4BF4-935F-0D6A6D5FFAF3}" type="slidenum">
              <a:rPr lang="hu-HU" altLang="hu-HU"/>
              <a:pPr>
                <a:defRPr/>
              </a:pPr>
              <a:t>‹#›</a:t>
            </a:fld>
            <a:endParaRPr lang="hu-HU" altLang="hu-HU"/>
          </a:p>
        </p:txBody>
      </p:sp>
    </p:spTree>
    <p:extLst>
      <p:ext uri="{BB962C8B-B14F-4D97-AF65-F5344CB8AC3E}">
        <p14:creationId xmlns:p14="http://schemas.microsoft.com/office/powerpoint/2010/main" val="4058037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01B7EB6E-EFDC-4AE8-B3D5-BABD2BC3FD91}" type="slidenum">
              <a:rPr lang="hu-HU" altLang="hu-HU"/>
              <a:pPr>
                <a:defRPr/>
              </a:pPr>
              <a:t>‹#›</a:t>
            </a:fld>
            <a:endParaRPr lang="hu-HU" altLang="hu-HU"/>
          </a:p>
        </p:txBody>
      </p:sp>
    </p:spTree>
    <p:extLst>
      <p:ext uri="{BB962C8B-B14F-4D97-AF65-F5344CB8AC3E}">
        <p14:creationId xmlns:p14="http://schemas.microsoft.com/office/powerpoint/2010/main" val="311821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0E9C01C5-59A8-4FC7-8AD5-E3363C65C9AB}" type="slidenum">
              <a:rPr lang="hu-HU" altLang="hu-HU"/>
              <a:pPr>
                <a:defRPr/>
              </a:pPr>
              <a:t>‹#›</a:t>
            </a:fld>
            <a:endParaRPr lang="hu-HU" altLang="hu-HU"/>
          </a:p>
        </p:txBody>
      </p:sp>
    </p:spTree>
    <p:extLst>
      <p:ext uri="{BB962C8B-B14F-4D97-AF65-F5344CB8AC3E}">
        <p14:creationId xmlns:p14="http://schemas.microsoft.com/office/powerpoint/2010/main" val="3415697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06CA87D-2A60-426B-8457-7DDA76DA8C71}" type="slidenum">
              <a:rPr lang="hu-HU" altLang="hu-HU"/>
              <a:pPr>
                <a:defRPr/>
              </a:pPr>
              <a:t>‹#›</a:t>
            </a:fld>
            <a:endParaRPr lang="hu-HU" altLang="hu-HU"/>
          </a:p>
        </p:txBody>
      </p:sp>
    </p:spTree>
    <p:extLst>
      <p:ext uri="{BB962C8B-B14F-4D97-AF65-F5344CB8AC3E}">
        <p14:creationId xmlns:p14="http://schemas.microsoft.com/office/powerpoint/2010/main" val="166166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0513163F-BAE9-443E-A745-4CE122B9F289}" type="slidenum">
              <a:rPr lang="hu-HU" altLang="hu-HU"/>
              <a:pPr>
                <a:defRPr/>
              </a:pPr>
              <a:t>‹#›</a:t>
            </a:fld>
            <a:endParaRPr lang="hu-HU" altLang="hu-HU"/>
          </a:p>
        </p:txBody>
      </p:sp>
    </p:spTree>
    <p:extLst>
      <p:ext uri="{BB962C8B-B14F-4D97-AF65-F5344CB8AC3E}">
        <p14:creationId xmlns:p14="http://schemas.microsoft.com/office/powerpoint/2010/main" val="1610997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72849793-B2E3-47F4-9D43-8110D93A5938}" type="slidenum">
              <a:rPr lang="hu-HU" altLang="hu-HU"/>
              <a:pPr>
                <a:defRPr/>
              </a:pPr>
              <a:t>‹#›</a:t>
            </a:fld>
            <a:endParaRPr lang="hu-HU" altLang="hu-HU"/>
          </a:p>
        </p:txBody>
      </p:sp>
    </p:spTree>
    <p:extLst>
      <p:ext uri="{BB962C8B-B14F-4D97-AF65-F5344CB8AC3E}">
        <p14:creationId xmlns:p14="http://schemas.microsoft.com/office/powerpoint/2010/main" val="2865647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D95696B-5480-4460-9575-AC0E9FF901D4}" type="slidenum">
              <a:rPr lang="hu-HU" altLang="hu-HU"/>
              <a:pPr>
                <a:defRPr/>
              </a:pPr>
              <a:t>‹#›</a:t>
            </a:fld>
            <a:endParaRPr lang="hu-HU" altLang="hu-HU"/>
          </a:p>
        </p:txBody>
      </p:sp>
    </p:spTree>
    <p:extLst>
      <p:ext uri="{BB962C8B-B14F-4D97-AF65-F5344CB8AC3E}">
        <p14:creationId xmlns:p14="http://schemas.microsoft.com/office/powerpoint/2010/main" val="329151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CDD2FF7F-2127-49E1-A12E-DD32A17776D0}" type="slidenum">
              <a:rPr lang="hu-HU" altLang="hu-HU"/>
              <a:pPr>
                <a:defRPr/>
              </a:pPr>
              <a:t>‹#›</a:t>
            </a:fld>
            <a:endParaRPr lang="hu-HU" altLang="hu-HU"/>
          </a:p>
        </p:txBody>
      </p:sp>
    </p:spTree>
    <p:extLst>
      <p:ext uri="{BB962C8B-B14F-4D97-AF65-F5344CB8AC3E}">
        <p14:creationId xmlns:p14="http://schemas.microsoft.com/office/powerpoint/2010/main" val="3928947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E25D056-8BF6-4FBE-8C60-BA4233A88A35}" type="slidenum">
              <a:rPr lang="hu-HU" altLang="hu-HU"/>
              <a:pPr>
                <a:defRPr/>
              </a:pPr>
              <a:t>‹#›</a:t>
            </a:fld>
            <a:endParaRPr lang="hu-HU" altLang="hu-HU"/>
          </a:p>
        </p:txBody>
      </p:sp>
    </p:spTree>
    <p:extLst>
      <p:ext uri="{BB962C8B-B14F-4D97-AF65-F5344CB8AC3E}">
        <p14:creationId xmlns:p14="http://schemas.microsoft.com/office/powerpoint/2010/main" val="2723045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F62B8E4-E4F9-4D93-9416-E8A0C67A95FD}" type="slidenum">
              <a:rPr lang="hu-HU" altLang="hu-HU"/>
              <a:pPr>
                <a:defRPr/>
              </a:pPr>
              <a:t>‹#›</a:t>
            </a:fld>
            <a:endParaRPr lang="hu-HU" altLang="hu-HU"/>
          </a:p>
        </p:txBody>
      </p:sp>
    </p:spTree>
    <p:extLst>
      <p:ext uri="{BB962C8B-B14F-4D97-AF65-F5344CB8AC3E}">
        <p14:creationId xmlns:p14="http://schemas.microsoft.com/office/powerpoint/2010/main" val="511320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617CBDF-19B4-441F-9CBD-78E972DE5167}" type="slidenum">
              <a:rPr lang="hu-HU" altLang="hu-HU"/>
              <a:pPr>
                <a:defRPr/>
              </a:pPr>
              <a:t>‹#›</a:t>
            </a:fld>
            <a:endParaRPr lang="hu-HU" altLang="hu-HU"/>
          </a:p>
        </p:txBody>
      </p:sp>
    </p:spTree>
    <p:extLst>
      <p:ext uri="{BB962C8B-B14F-4D97-AF65-F5344CB8AC3E}">
        <p14:creationId xmlns:p14="http://schemas.microsoft.com/office/powerpoint/2010/main" val="3444926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FDA88007-0BA0-4D6E-B979-5AA5BE45A465}" type="slidenum">
              <a:rPr lang="hu-HU" altLang="hu-HU"/>
              <a:pPr>
                <a:defRPr/>
              </a:pPr>
              <a:t>‹#›</a:t>
            </a:fld>
            <a:endParaRPr lang="hu-HU" altLang="hu-HU"/>
          </a:p>
        </p:txBody>
      </p:sp>
    </p:spTree>
    <p:extLst>
      <p:ext uri="{BB962C8B-B14F-4D97-AF65-F5344CB8AC3E}">
        <p14:creationId xmlns:p14="http://schemas.microsoft.com/office/powerpoint/2010/main" val="229940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F541DBFD-7BC3-42DC-A5A2-C91E5B82E972}" type="slidenum">
              <a:rPr lang="hu-HU" altLang="hu-HU"/>
              <a:pPr>
                <a:defRPr/>
              </a:pPr>
              <a:t>‹#›</a:t>
            </a:fld>
            <a:endParaRPr lang="hu-HU" altLang="hu-HU"/>
          </a:p>
        </p:txBody>
      </p:sp>
    </p:spTree>
    <p:extLst>
      <p:ext uri="{BB962C8B-B14F-4D97-AF65-F5344CB8AC3E}">
        <p14:creationId xmlns:p14="http://schemas.microsoft.com/office/powerpoint/2010/main" val="1193478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50D68C66-3769-49E1-97B7-A9645EA983CE}" type="slidenum">
              <a:rPr lang="hu-HU" altLang="hu-HU"/>
              <a:pPr>
                <a:defRPr/>
              </a:pPr>
              <a:t>‹#›</a:t>
            </a:fld>
            <a:endParaRPr lang="hu-HU" altLang="hu-HU"/>
          </a:p>
        </p:txBody>
      </p:sp>
    </p:spTree>
    <p:extLst>
      <p:ext uri="{BB962C8B-B14F-4D97-AF65-F5344CB8AC3E}">
        <p14:creationId xmlns:p14="http://schemas.microsoft.com/office/powerpoint/2010/main" val="1806979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47AAF0EF-B5B5-48CA-914D-BCD647B2FB7C}" type="slidenum">
              <a:rPr lang="hu-HU" altLang="hu-HU"/>
              <a:pPr>
                <a:defRPr/>
              </a:pPr>
              <a:t>‹#›</a:t>
            </a:fld>
            <a:endParaRPr lang="hu-HU" altLang="hu-HU"/>
          </a:p>
        </p:txBody>
      </p:sp>
    </p:spTree>
    <p:extLst>
      <p:ext uri="{BB962C8B-B14F-4D97-AF65-F5344CB8AC3E}">
        <p14:creationId xmlns:p14="http://schemas.microsoft.com/office/powerpoint/2010/main" val="220110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D8407A95-1469-43CB-BCCF-42F479653BF7}" type="slidenum">
              <a:rPr lang="hu-HU" altLang="hu-HU"/>
              <a:pPr>
                <a:defRPr/>
              </a:pPr>
              <a:t>‹#›</a:t>
            </a:fld>
            <a:endParaRPr lang="hu-HU" altLang="hu-HU"/>
          </a:p>
        </p:txBody>
      </p:sp>
    </p:spTree>
    <p:extLst>
      <p:ext uri="{BB962C8B-B14F-4D97-AF65-F5344CB8AC3E}">
        <p14:creationId xmlns:p14="http://schemas.microsoft.com/office/powerpoint/2010/main" val="2795900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4F6BBE65-9C1F-406E-8BA6-C4475EB2422D}" type="slidenum">
              <a:rPr lang="hu-HU" altLang="hu-HU"/>
              <a:pPr>
                <a:defRPr/>
              </a:pPr>
              <a:t>‹#›</a:t>
            </a:fld>
            <a:endParaRPr lang="hu-HU" altLang="hu-HU"/>
          </a:p>
        </p:txBody>
      </p:sp>
    </p:spTree>
    <p:extLst>
      <p:ext uri="{BB962C8B-B14F-4D97-AF65-F5344CB8AC3E}">
        <p14:creationId xmlns:p14="http://schemas.microsoft.com/office/powerpoint/2010/main" val="817272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7D5E0690-4A99-496E-BEFA-BA5635323815}" type="slidenum">
              <a:rPr lang="hu-HU" altLang="hu-HU"/>
              <a:pPr>
                <a:defRPr/>
              </a:pPr>
              <a:t>‹#›</a:t>
            </a:fld>
            <a:endParaRPr lang="hu-HU" altLang="hu-HU"/>
          </a:p>
        </p:txBody>
      </p:sp>
    </p:spTree>
    <p:extLst>
      <p:ext uri="{BB962C8B-B14F-4D97-AF65-F5344CB8AC3E}">
        <p14:creationId xmlns:p14="http://schemas.microsoft.com/office/powerpoint/2010/main" val="329460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60BC72B-7DA5-4241-BD50-D336F1B9F64B}" type="slidenum">
              <a:rPr lang="hu-HU" altLang="hu-HU"/>
              <a:pPr>
                <a:defRPr/>
              </a:pPr>
              <a:t>‹#›</a:t>
            </a:fld>
            <a:endParaRPr lang="hu-HU" altLang="hu-HU"/>
          </a:p>
        </p:txBody>
      </p:sp>
    </p:spTree>
    <p:extLst>
      <p:ext uri="{BB962C8B-B14F-4D97-AF65-F5344CB8AC3E}">
        <p14:creationId xmlns:p14="http://schemas.microsoft.com/office/powerpoint/2010/main" val="1276860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0C18299-E3A1-45FE-82B7-C3C3C63B9D8E}" type="slidenum">
              <a:rPr lang="hu-HU" altLang="hu-HU"/>
              <a:pPr>
                <a:defRPr/>
              </a:pPr>
              <a:t>‹#›</a:t>
            </a:fld>
            <a:endParaRPr lang="hu-HU" altLang="hu-HU"/>
          </a:p>
        </p:txBody>
      </p:sp>
    </p:spTree>
    <p:extLst>
      <p:ext uri="{BB962C8B-B14F-4D97-AF65-F5344CB8AC3E}">
        <p14:creationId xmlns:p14="http://schemas.microsoft.com/office/powerpoint/2010/main" val="1047624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2BC36B6-127E-4F22-925D-3BE1AC6508A6}" type="slidenum">
              <a:rPr lang="hu-HU" altLang="hu-HU"/>
              <a:pPr>
                <a:defRPr/>
              </a:pPr>
              <a:t>‹#›</a:t>
            </a:fld>
            <a:endParaRPr lang="hu-HU" altLang="hu-HU"/>
          </a:p>
        </p:txBody>
      </p:sp>
    </p:spTree>
    <p:extLst>
      <p:ext uri="{BB962C8B-B14F-4D97-AF65-F5344CB8AC3E}">
        <p14:creationId xmlns:p14="http://schemas.microsoft.com/office/powerpoint/2010/main" val="1055522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09BAABB-A8FF-48D5-99CB-2BC6D4396FAD}" type="slidenum">
              <a:rPr lang="hu-HU" altLang="hu-HU"/>
              <a:pPr>
                <a:defRPr/>
              </a:pPr>
              <a:t>‹#›</a:t>
            </a:fld>
            <a:endParaRPr lang="hu-HU" altLang="hu-HU"/>
          </a:p>
        </p:txBody>
      </p:sp>
    </p:spTree>
    <p:extLst>
      <p:ext uri="{BB962C8B-B14F-4D97-AF65-F5344CB8AC3E}">
        <p14:creationId xmlns:p14="http://schemas.microsoft.com/office/powerpoint/2010/main" val="3165743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DB51F2A-B8F3-4034-8773-CEE5411155B5}" type="slidenum">
              <a:rPr lang="hu-HU" altLang="hu-HU"/>
              <a:pPr>
                <a:defRPr/>
              </a:pPr>
              <a:t>‹#›</a:t>
            </a:fld>
            <a:endParaRPr lang="hu-HU" altLang="hu-HU"/>
          </a:p>
        </p:txBody>
      </p:sp>
    </p:spTree>
    <p:extLst>
      <p:ext uri="{BB962C8B-B14F-4D97-AF65-F5344CB8AC3E}">
        <p14:creationId xmlns:p14="http://schemas.microsoft.com/office/powerpoint/2010/main" val="989412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1880A5C2-D58E-46D6-A958-264C48283F9E}" type="slidenum">
              <a:rPr lang="hu-HU" altLang="hu-HU"/>
              <a:pPr>
                <a:defRPr/>
              </a:pPr>
              <a:t>‹#›</a:t>
            </a:fld>
            <a:endParaRPr lang="hu-HU" altLang="hu-HU"/>
          </a:p>
        </p:txBody>
      </p:sp>
    </p:spTree>
    <p:extLst>
      <p:ext uri="{BB962C8B-B14F-4D97-AF65-F5344CB8AC3E}">
        <p14:creationId xmlns:p14="http://schemas.microsoft.com/office/powerpoint/2010/main" val="3145729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EE0091BD-CE62-4222-8738-171FE9C47573}" type="slidenum">
              <a:rPr lang="hu-HU" altLang="hu-HU"/>
              <a:pPr>
                <a:defRPr/>
              </a:pPr>
              <a:t>‹#›</a:t>
            </a:fld>
            <a:endParaRPr lang="hu-HU" altLang="hu-HU"/>
          </a:p>
        </p:txBody>
      </p:sp>
    </p:spTree>
    <p:extLst>
      <p:ext uri="{BB962C8B-B14F-4D97-AF65-F5344CB8AC3E}">
        <p14:creationId xmlns:p14="http://schemas.microsoft.com/office/powerpoint/2010/main" val="1795220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5D2982CF-AF42-42C6-9BA1-28AF97B8E61A}" type="slidenum">
              <a:rPr lang="hu-HU" altLang="hu-HU"/>
              <a:pPr>
                <a:defRPr/>
              </a:pPr>
              <a:t>‹#›</a:t>
            </a:fld>
            <a:endParaRPr lang="hu-HU" altLang="hu-HU"/>
          </a:p>
        </p:txBody>
      </p:sp>
    </p:spTree>
    <p:extLst>
      <p:ext uri="{BB962C8B-B14F-4D97-AF65-F5344CB8AC3E}">
        <p14:creationId xmlns:p14="http://schemas.microsoft.com/office/powerpoint/2010/main" val="388320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2AC9D17F-156C-4876-ABEC-6331BEC361FC}" type="slidenum">
              <a:rPr lang="hu-HU" altLang="hu-HU"/>
              <a:pPr>
                <a:defRPr/>
              </a:pPr>
              <a:t>‹#›</a:t>
            </a:fld>
            <a:endParaRPr lang="hu-HU" altLang="hu-HU"/>
          </a:p>
        </p:txBody>
      </p:sp>
    </p:spTree>
    <p:extLst>
      <p:ext uri="{BB962C8B-B14F-4D97-AF65-F5344CB8AC3E}">
        <p14:creationId xmlns:p14="http://schemas.microsoft.com/office/powerpoint/2010/main" val="2242025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0B67F046-C9B1-4D61-A947-50266E97F904}" type="slidenum">
              <a:rPr lang="hu-HU" altLang="hu-HU"/>
              <a:pPr>
                <a:defRPr/>
              </a:pPr>
              <a:t>‹#›</a:t>
            </a:fld>
            <a:endParaRPr lang="hu-HU" altLang="hu-HU"/>
          </a:p>
        </p:txBody>
      </p:sp>
    </p:spTree>
    <p:extLst>
      <p:ext uri="{BB962C8B-B14F-4D97-AF65-F5344CB8AC3E}">
        <p14:creationId xmlns:p14="http://schemas.microsoft.com/office/powerpoint/2010/main" val="3991538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D8361D3C-274D-46C9-95FE-425B53767866}" type="slidenum">
              <a:rPr lang="hu-HU" altLang="hu-HU"/>
              <a:pPr>
                <a:defRPr/>
              </a:pPr>
              <a:t>‹#›</a:t>
            </a:fld>
            <a:endParaRPr lang="hu-HU" altLang="hu-HU"/>
          </a:p>
        </p:txBody>
      </p:sp>
    </p:spTree>
    <p:extLst>
      <p:ext uri="{BB962C8B-B14F-4D97-AF65-F5344CB8AC3E}">
        <p14:creationId xmlns:p14="http://schemas.microsoft.com/office/powerpoint/2010/main" val="357176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1128ACA9-058F-4311-991A-37A3E0FC23A9}" type="slidenum">
              <a:rPr lang="hu-HU" altLang="hu-HU"/>
              <a:pPr>
                <a:defRPr/>
              </a:pPr>
              <a:t>‹#›</a:t>
            </a:fld>
            <a:endParaRPr lang="hu-HU" altLang="hu-HU"/>
          </a:p>
        </p:txBody>
      </p:sp>
    </p:spTree>
    <p:extLst>
      <p:ext uri="{BB962C8B-B14F-4D97-AF65-F5344CB8AC3E}">
        <p14:creationId xmlns:p14="http://schemas.microsoft.com/office/powerpoint/2010/main" val="3808702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5955713-6625-4E04-93E6-0A25214D7F19}" type="slidenum">
              <a:rPr lang="hu-HU" altLang="hu-HU"/>
              <a:pPr>
                <a:defRPr/>
              </a:pPr>
              <a:t>‹#›</a:t>
            </a:fld>
            <a:endParaRPr lang="hu-HU" altLang="hu-HU"/>
          </a:p>
        </p:txBody>
      </p:sp>
    </p:spTree>
    <p:extLst>
      <p:ext uri="{BB962C8B-B14F-4D97-AF65-F5344CB8AC3E}">
        <p14:creationId xmlns:p14="http://schemas.microsoft.com/office/powerpoint/2010/main" val="1109209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DD56AC3B-4B5B-406F-9C5C-989A68868368}" type="slidenum">
              <a:rPr lang="hu-HU" altLang="hu-HU"/>
              <a:pPr>
                <a:defRPr/>
              </a:pPr>
              <a:t>‹#›</a:t>
            </a:fld>
            <a:endParaRPr lang="hu-HU" altLang="hu-HU"/>
          </a:p>
        </p:txBody>
      </p:sp>
    </p:spTree>
    <p:extLst>
      <p:ext uri="{BB962C8B-B14F-4D97-AF65-F5344CB8AC3E}">
        <p14:creationId xmlns:p14="http://schemas.microsoft.com/office/powerpoint/2010/main" val="3385629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91FAC55-1FCA-4ABB-8BF9-6BC4AD2EE53E}"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4517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95F83B5-45CB-4A80-868E-474F87129210}"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09454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04CDEC6-7EE8-4AFA-8D0B-A2B216495DAC}"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62855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1DABF36-B8DF-49F8-9461-4490375E90A4}"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39962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206B491-3BF3-4EC3-8C07-84F34F6E3B3E}"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679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267DFD0F-35B3-491D-AFB1-0BD717C59F78}" type="slidenum">
              <a:rPr lang="hu-HU" altLang="hu-HU"/>
              <a:pPr>
                <a:defRPr/>
              </a:pPr>
              <a:t>‹#›</a:t>
            </a:fld>
            <a:endParaRPr lang="hu-HU" altLang="hu-HU"/>
          </a:p>
        </p:txBody>
      </p:sp>
    </p:spTree>
    <p:extLst>
      <p:ext uri="{BB962C8B-B14F-4D97-AF65-F5344CB8AC3E}">
        <p14:creationId xmlns:p14="http://schemas.microsoft.com/office/powerpoint/2010/main" val="997731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03F1CEC-15AF-4674-AF07-8501424C9C5D}"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96545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D2F1096-AEE1-4177-9453-F8345EE89CA0}"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20452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82B9C94-C790-4E7F-A5F8-6CB9ED248D23}"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93251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B19B7CF-9583-4FC7-8B4B-C162B16C1318}"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1247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70969A6-4EB6-48FB-893F-854D7A7E9B2B}"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89178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63D66B3-CD9D-4443-B2A5-8014DB9E3079}"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394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8092DAB-6686-47A1-B5B0-7C4A92F6A623}"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8996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5F96E7E-B629-4F70-BAF1-D61483498E69}"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983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14C2C22-7178-45A7-9849-8A2229FF1DD8}"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684735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F16A3F-DB67-4961-8550-DA2CEE07DF40}"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7818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FCAEDE50-722E-434A-BA82-61B884E11F1F}" type="slidenum">
              <a:rPr lang="hu-HU" altLang="hu-HU"/>
              <a:pPr>
                <a:defRPr/>
              </a:pPr>
              <a:t>‹#›</a:t>
            </a:fld>
            <a:endParaRPr lang="hu-HU" altLang="hu-HU"/>
          </a:p>
        </p:txBody>
      </p:sp>
    </p:spTree>
    <p:extLst>
      <p:ext uri="{BB962C8B-B14F-4D97-AF65-F5344CB8AC3E}">
        <p14:creationId xmlns:p14="http://schemas.microsoft.com/office/powerpoint/2010/main" val="14231862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F2496CB-E0C7-475F-BA1A-53C79B59925A}"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402945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D8EB61-FADC-4E90-BBF7-1B5DFE45F9A2}"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52895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E3F6A3C-AB72-421D-8570-BC8DBD9F5372}"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906146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12145E-5251-4494-AC0A-6A9CFFA13CCA}"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43562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DF99CC-A2AA-48BE-BE91-8D8C592B6162}"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199086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5DE02E5-FFCF-47C9-A339-43C373A95F53}"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719152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0A0987-4765-4DF9-B42F-B4FA97F25A51}"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3329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6014D2C3-3394-4B45-B386-3661D001CAFB}" type="slidenum">
              <a:rPr lang="hu-HU" altLang="hu-HU"/>
              <a:pPr>
                <a:defRPr/>
              </a:pPr>
              <a:t>‹#›</a:t>
            </a:fld>
            <a:endParaRPr lang="hu-HU" altLang="hu-HU"/>
          </a:p>
        </p:txBody>
      </p:sp>
    </p:spTree>
    <p:extLst>
      <p:ext uri="{BB962C8B-B14F-4D97-AF65-F5344CB8AC3E}">
        <p14:creationId xmlns:p14="http://schemas.microsoft.com/office/powerpoint/2010/main" val="427174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BB7B2AC-7C70-4F48-AFA9-32C9049BE12F}" type="slidenum">
              <a:rPr lang="hu-HU" altLang="hu-HU"/>
              <a:pPr>
                <a:defRPr/>
              </a:pPr>
              <a:t>‹#›</a:t>
            </a:fld>
            <a:endParaRPr lang="hu-HU" altLang="hu-HU"/>
          </a:p>
        </p:txBody>
      </p:sp>
    </p:spTree>
    <p:extLst>
      <p:ext uri="{BB962C8B-B14F-4D97-AF65-F5344CB8AC3E}">
        <p14:creationId xmlns:p14="http://schemas.microsoft.com/office/powerpoint/2010/main" val="364272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ACE07837-CA52-49CF-BB41-42ACE91B4C90}" type="slidenum">
              <a:rPr lang="hu-HU" altLang="hu-HU"/>
              <a:pPr>
                <a:defRPr/>
              </a:pPr>
              <a:t>‹#›</a:t>
            </a:fld>
            <a:endParaRPr lang="hu-HU" altLang="hu-HU"/>
          </a:p>
        </p:txBody>
      </p:sp>
    </p:spTree>
    <p:extLst>
      <p:ext uri="{BB962C8B-B14F-4D97-AF65-F5344CB8AC3E}">
        <p14:creationId xmlns:p14="http://schemas.microsoft.com/office/powerpoint/2010/main" val="188259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1854BBF-FC9B-43EC-8D4F-DBAA01183CA2}"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u-HU"/>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0C5AF5D-EA8A-4E7B-A75B-61097FCAB023}"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hu-HU"/>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hu-HU"/>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C1C177DA-0855-4CCF-A82F-32383D12A3B4}"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hu-HU"/>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hu-HU"/>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91000B89-8AEE-404F-B45E-3D4CC90EA352}"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3BF6B49-A04E-414A-9CC0-0093BC15B9EA}"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29573123"/>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5141EF4-AD78-4663-8DC3-0B4A1B06998E}"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38116475"/>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1.xml"/><Relationship Id="rId5" Type="http://schemas.openxmlformats.org/officeDocument/2006/relationships/image" Target="../media/image22.gif"/><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2.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hyperlink" Target="http://www.astro.virginia.edu/~eww6n/math/TruncatedIcosahedron.html" TargetMode="External"/><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2.xml"/><Relationship Id="rId7" Type="http://schemas.openxmlformats.org/officeDocument/2006/relationships/slide" Target="slide38.xml"/><Relationship Id="rId2" Type="http://schemas.openxmlformats.org/officeDocument/2006/relationships/notesSlide" Target="../notesSlides/notesSlide29.xml"/><Relationship Id="rId1" Type="http://schemas.openxmlformats.org/officeDocument/2006/relationships/slideLayout" Target="../slideLayouts/slideLayout62.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3.xml"/><Relationship Id="rId9" Type="http://schemas.openxmlformats.org/officeDocument/2006/relationships/slide" Target="slide37.xml"/></Relationships>
</file>

<file path=ppt/slides/_rels/slide31.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2.xml"/><Relationship Id="rId7" Type="http://schemas.openxmlformats.org/officeDocument/2006/relationships/slide" Target="slide38.xml"/><Relationship Id="rId2" Type="http://schemas.openxmlformats.org/officeDocument/2006/relationships/notesSlide" Target="../notesSlides/notesSlide30.xml"/><Relationship Id="rId1" Type="http://schemas.openxmlformats.org/officeDocument/2006/relationships/slideLayout" Target="../slideLayouts/slideLayout62.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62.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62.xml"/><Relationship Id="rId4" Type="http://schemas.openxmlformats.org/officeDocument/2006/relationships/slide" Target="slide30.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62.xml"/><Relationship Id="rId4" Type="http://schemas.openxmlformats.org/officeDocument/2006/relationships/slide" Target="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62.xml"/><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6.xml"/><Relationship Id="rId1" Type="http://schemas.openxmlformats.org/officeDocument/2006/relationships/slideLayout" Target="../slideLayouts/slideLayout62.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62.xml"/><Relationship Id="rId4" Type="http://schemas.openxmlformats.org/officeDocument/2006/relationships/slide" Target="slide30.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1.xml"/><Relationship Id="rId1" Type="http://schemas.openxmlformats.org/officeDocument/2006/relationships/slideLayout" Target="../slideLayouts/slideLayout62.xml"/><Relationship Id="rId4" Type="http://schemas.openxmlformats.org/officeDocument/2006/relationships/slide" Target="slide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ChangeArrowheads="1"/>
          </p:cNvSpPr>
          <p:nvPr>
            <p:ph type="ctrTitle"/>
          </p:nvPr>
        </p:nvSpPr>
        <p:spPr>
          <a:xfrm>
            <a:off x="0" y="914400"/>
            <a:ext cx="9144000" cy="1143000"/>
          </a:xfrm>
        </p:spPr>
        <p:txBody>
          <a:bodyPr/>
          <a:lstStyle/>
          <a:p>
            <a:r>
              <a:rPr lang="hu-HU" altLang="hu-HU" sz="4800" b="1">
                <a:solidFill>
                  <a:srgbClr val="A50021"/>
                </a:solidFill>
              </a:rPr>
              <a:t/>
            </a:r>
            <a:br>
              <a:rPr lang="hu-HU" altLang="hu-HU" sz="4800" b="1">
                <a:solidFill>
                  <a:srgbClr val="A50021"/>
                </a:solidFill>
              </a:rPr>
            </a:br>
            <a:r>
              <a:rPr lang="hu-HU" altLang="hu-HU" sz="4800" b="1">
                <a:solidFill>
                  <a:srgbClr val="A50021"/>
                </a:solidFill>
              </a:rPr>
              <a:t>CARBON NANOSTRUCTURES</a:t>
            </a:r>
            <a:r>
              <a:rPr lang="hu-HU" altLang="hu-HU" sz="5400" b="1">
                <a:solidFill>
                  <a:srgbClr val="A50021"/>
                </a:solidFill>
              </a:rPr>
              <a:t/>
            </a:r>
            <a:br>
              <a:rPr lang="hu-HU" altLang="hu-HU" sz="5400" b="1">
                <a:solidFill>
                  <a:srgbClr val="A50021"/>
                </a:solidFill>
              </a:rPr>
            </a:br>
            <a:r>
              <a:rPr lang="hu-HU" altLang="hu-HU" sz="3200" b="1">
                <a:solidFill>
                  <a:srgbClr val="A50021"/>
                </a:solidFill>
              </a:rPr>
              <a:t>(FULLERENES, CARBON NANOTUBES, GRAPHENE)</a:t>
            </a:r>
            <a:endParaRPr lang="hu-HU" altLang="hu-HU" sz="3200"/>
          </a:p>
        </p:txBody>
      </p:sp>
      <p:sp>
        <p:nvSpPr>
          <p:cNvPr id="14339" name="Rectangle 2051"/>
          <p:cNvSpPr>
            <a:spLocks noGrp="1" noChangeArrowheads="1"/>
          </p:cNvSpPr>
          <p:nvPr>
            <p:ph type="subTitle" idx="1"/>
          </p:nvPr>
        </p:nvSpPr>
        <p:spPr>
          <a:xfrm>
            <a:off x="1295400" y="3429000"/>
            <a:ext cx="6400800" cy="1752600"/>
          </a:xfrm>
        </p:spPr>
        <p:txBody>
          <a:bodyPr/>
          <a:lstStyle/>
          <a:p>
            <a:r>
              <a:rPr lang="hu-HU" altLang="hu-HU" sz="2400" dirty="0" err="1"/>
              <a:t>lecture</a:t>
            </a:r>
            <a:r>
              <a:rPr lang="hu-HU" altLang="hu-HU" sz="2400" dirty="0"/>
              <a:t> </a:t>
            </a:r>
            <a:r>
              <a:rPr lang="hu-HU" altLang="hu-HU" sz="2400" dirty="0" err="1"/>
              <a:t>for</a:t>
            </a:r>
            <a:r>
              <a:rPr lang="hu-HU" altLang="hu-HU" sz="2400" dirty="0"/>
              <a:t> </a:t>
            </a:r>
            <a:r>
              <a:rPr lang="hu-HU" altLang="hu-HU" sz="2400" dirty="0" err="1"/>
              <a:t>physics</a:t>
            </a:r>
            <a:r>
              <a:rPr lang="hu-HU" altLang="hu-HU" sz="2400" dirty="0"/>
              <a:t> and </a:t>
            </a:r>
            <a:r>
              <a:rPr lang="hu-HU" altLang="hu-HU" sz="2400" dirty="0" err="1"/>
              <a:t>chemistry</a:t>
            </a:r>
            <a:r>
              <a:rPr lang="hu-HU" altLang="hu-HU" sz="2400" dirty="0"/>
              <a:t> </a:t>
            </a:r>
            <a:r>
              <a:rPr lang="hu-HU" altLang="hu-HU" sz="2400" dirty="0" err="1"/>
              <a:t>students</a:t>
            </a:r>
            <a:endParaRPr lang="hu-HU" altLang="hu-HU" sz="2400" dirty="0"/>
          </a:p>
          <a:p>
            <a:r>
              <a:rPr lang="hu-HU" altLang="hu-HU" sz="2400" dirty="0"/>
              <a:t>(</a:t>
            </a:r>
            <a:r>
              <a:rPr lang="hu-HU" altLang="hu-HU" sz="2400" dirty="0" smtClean="0"/>
              <a:t>2020. </a:t>
            </a:r>
            <a:r>
              <a:rPr lang="hu-HU" altLang="hu-HU" sz="2400" dirty="0" err="1"/>
              <a:t>summer</a:t>
            </a:r>
            <a:r>
              <a:rPr lang="hu-HU" altLang="hu-HU" sz="2400" dirty="0"/>
              <a:t> </a:t>
            </a:r>
            <a:r>
              <a:rPr lang="hu-HU" altLang="hu-HU" sz="2400" dirty="0" err="1"/>
              <a:t>semester</a:t>
            </a:r>
            <a:r>
              <a:rPr lang="hu-HU" altLang="hu-HU" sz="2400" dirty="0"/>
              <a:t> – </a:t>
            </a:r>
            <a:r>
              <a:rPr lang="hu-HU" altLang="hu-HU" sz="2400" dirty="0" smtClean="0"/>
              <a:t>17. </a:t>
            </a:r>
            <a:r>
              <a:rPr lang="hu-HU" altLang="hu-HU" sz="2400" dirty="0" err="1"/>
              <a:t>February</a:t>
            </a:r>
            <a:r>
              <a:rPr lang="hu-HU" altLang="hu-HU" sz="2400" dirty="0"/>
              <a:t>)</a:t>
            </a:r>
          </a:p>
          <a:p>
            <a:endParaRPr lang="hu-HU" altLang="hu-HU" sz="2400" dirty="0"/>
          </a:p>
          <a:p>
            <a:r>
              <a:rPr lang="hu-HU" altLang="hu-HU" sz="2400" b="1" dirty="0"/>
              <a:t>Prof. Jenő Kürti</a:t>
            </a:r>
            <a:endParaRPr lang="hu-HU" altLang="hu-HU" sz="2400" dirty="0"/>
          </a:p>
          <a:p>
            <a:r>
              <a:rPr lang="hu-HU" altLang="hu-HU" sz="2400" dirty="0"/>
              <a:t>ELTE </a:t>
            </a:r>
            <a:r>
              <a:rPr lang="hu-HU" altLang="hu-HU" sz="2400" dirty="0" err="1"/>
              <a:t>Department</a:t>
            </a:r>
            <a:r>
              <a:rPr lang="hu-HU" altLang="hu-HU" sz="2400" dirty="0"/>
              <a:t> of </a:t>
            </a:r>
            <a:r>
              <a:rPr lang="hu-HU" altLang="hu-HU" sz="2400" dirty="0" err="1"/>
              <a:t>Biological</a:t>
            </a:r>
            <a:r>
              <a:rPr lang="hu-HU" altLang="hu-HU" sz="2400" dirty="0"/>
              <a:t> </a:t>
            </a:r>
            <a:r>
              <a:rPr lang="hu-HU" altLang="hu-HU" sz="2400" dirty="0" err="1"/>
              <a:t>Physics</a:t>
            </a:r>
            <a:endParaRPr lang="hu-HU" altLang="hu-HU" sz="2400" dirty="0"/>
          </a:p>
          <a:p>
            <a:endParaRPr lang="hu-HU" altLang="hu-HU" sz="2400" dirty="0"/>
          </a:p>
          <a:p>
            <a:r>
              <a:rPr lang="hu-HU" altLang="hu-HU" sz="1600" dirty="0"/>
              <a:t>e-mail: kurti@virag.elte.hu		</a:t>
            </a:r>
            <a:r>
              <a:rPr lang="hu-HU" altLang="hu-HU" sz="1600" dirty="0" err="1"/>
              <a:t>www</a:t>
            </a:r>
            <a:r>
              <a:rPr lang="hu-HU" altLang="hu-HU" sz="1600" dirty="0"/>
              <a:t>: regivirag.elte.hu/</a:t>
            </a:r>
            <a:r>
              <a:rPr lang="hu-HU" altLang="hu-HU" sz="1600" dirty="0" err="1"/>
              <a:t>kurti</a:t>
            </a:r>
            <a:endParaRPr lang="hu-HU" altLang="hu-H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Kép 3" descr="grafit_DF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4450"/>
            <a:ext cx="3960813"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Szövegdoboz 4"/>
          <p:cNvSpPr txBox="1">
            <a:spLocks noChangeArrowheads="1"/>
          </p:cNvSpPr>
          <p:nvPr/>
        </p:nvSpPr>
        <p:spPr bwMode="auto">
          <a:xfrm>
            <a:off x="0" y="63817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400" b="1">
                <a:solidFill>
                  <a:srgbClr val="FF0000"/>
                </a:solidFill>
              </a:rPr>
              <a:t>DFT band structure of graphite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778" name="Kép 3" descr="BandStructure_graphite_nmt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 y="1500188"/>
            <a:ext cx="89471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Szövegdoboz 9"/>
          <p:cNvSpPr txBox="1">
            <a:spLocks noChangeArrowheads="1"/>
          </p:cNvSpPr>
          <p:nvPr/>
        </p:nvSpPr>
        <p:spPr bwMode="auto">
          <a:xfrm>
            <a:off x="285750" y="6596063"/>
            <a:ext cx="8858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1100">
                <a:solidFill>
                  <a:srgbClr val="000000"/>
                </a:solidFill>
              </a:rPr>
              <a:t>Downloaded from the internet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15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4762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UNEXPECTED  DISCOVERY in 1985</a:t>
            </a:r>
          </a:p>
        </p:txBody>
      </p:sp>
      <p:sp>
        <p:nvSpPr>
          <p:cNvPr id="19459" name="Text Box 4"/>
          <p:cNvSpPr txBox="1">
            <a:spLocks noChangeArrowheads="1"/>
          </p:cNvSpPr>
          <p:nvPr/>
        </p:nvSpPr>
        <p:spPr bwMode="auto">
          <a:xfrm>
            <a:off x="0" y="1076325"/>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H.W.Kroto</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J.R.Heath, S.C.O’Brien, </a:t>
            </a:r>
            <a:r>
              <a:rPr kumimoji="0" lang="hu-HU" altLang="hu-HU"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R.F.Curl</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hu-HU" altLang="hu-HU"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R.E.Smalley</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r>
              <a:rPr kumimoji="0" lang="hu-HU" altLang="hu-HU" sz="14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60</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Buckminsterfullerene”, Nature 318, 162 (14 Nov. 1985)</a:t>
            </a:r>
          </a:p>
        </p:txBody>
      </p:sp>
      <p:sp>
        <p:nvSpPr>
          <p:cNvPr id="19460" name="Text Box 5"/>
          <p:cNvSpPr txBox="1">
            <a:spLocks noChangeArrowheads="1"/>
          </p:cNvSpPr>
          <p:nvPr/>
        </p:nvSpPr>
        <p:spPr bwMode="auto">
          <a:xfrm>
            <a:off x="0" y="18192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NOBEL-PRIZE: in 1996</a:t>
            </a:r>
          </a:p>
        </p:txBody>
      </p:sp>
    </p:spTree>
    <p:extLst>
      <p:ext uri="{BB962C8B-B14F-4D97-AF65-F5344CB8AC3E}">
        <p14:creationId xmlns:p14="http://schemas.microsoft.com/office/powerpoint/2010/main" val="648518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31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9901238" cy="74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3" name="Picture 3" descr="cu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33400"/>
            <a:ext cx="1524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4" descr="kr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33400"/>
            <a:ext cx="1524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5" name="Picture 5" descr="smal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533400"/>
            <a:ext cx="1524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597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additive="base">
                                        <p:cTn id="7" dur="500" fill="hold"/>
                                        <p:tgtEl>
                                          <p:spTgt spid="168963"/>
                                        </p:tgtEl>
                                        <p:attrNameLst>
                                          <p:attrName>ppt_x</p:attrName>
                                        </p:attrNameLst>
                                      </p:cBhvr>
                                      <p:tavLst>
                                        <p:tav tm="0">
                                          <p:val>
                                            <p:strVal val="#ppt_x"/>
                                          </p:val>
                                        </p:tav>
                                        <p:tav tm="100000">
                                          <p:val>
                                            <p:strVal val="#ppt_x"/>
                                          </p:val>
                                        </p:tav>
                                      </p:tavLst>
                                    </p:anim>
                                    <p:anim calcmode="lin" valueType="num">
                                      <p:cBhvr additive="base">
                                        <p:cTn id="8" dur="500" fill="hold"/>
                                        <p:tgtEl>
                                          <p:spTgt spid="1689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68964"/>
                                        </p:tgtEl>
                                        <p:attrNameLst>
                                          <p:attrName>style.visibility</p:attrName>
                                        </p:attrNameLst>
                                      </p:cBhvr>
                                      <p:to>
                                        <p:strVal val="visible"/>
                                      </p:to>
                                    </p:set>
                                    <p:anim calcmode="lin" valueType="num">
                                      <p:cBhvr additive="base">
                                        <p:cTn id="13" dur="500" fill="hold"/>
                                        <p:tgtEl>
                                          <p:spTgt spid="168964"/>
                                        </p:tgtEl>
                                        <p:attrNameLst>
                                          <p:attrName>ppt_x</p:attrName>
                                        </p:attrNameLst>
                                      </p:cBhvr>
                                      <p:tavLst>
                                        <p:tav tm="0">
                                          <p:val>
                                            <p:strVal val="#ppt_x"/>
                                          </p:val>
                                        </p:tav>
                                        <p:tav tm="100000">
                                          <p:val>
                                            <p:strVal val="#ppt_x"/>
                                          </p:val>
                                        </p:tav>
                                      </p:tavLst>
                                    </p:anim>
                                    <p:anim calcmode="lin" valueType="num">
                                      <p:cBhvr additive="base">
                                        <p:cTn id="14" dur="500" fill="hold"/>
                                        <p:tgtEl>
                                          <p:spTgt spid="16896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68965"/>
                                        </p:tgtEl>
                                        <p:attrNameLst>
                                          <p:attrName>style.visibility</p:attrName>
                                        </p:attrNameLst>
                                      </p:cBhvr>
                                      <p:to>
                                        <p:strVal val="visible"/>
                                      </p:to>
                                    </p:set>
                                    <p:anim calcmode="lin" valueType="num">
                                      <p:cBhvr additive="base">
                                        <p:cTn id="19" dur="500" fill="hold"/>
                                        <p:tgtEl>
                                          <p:spTgt spid="168965"/>
                                        </p:tgtEl>
                                        <p:attrNameLst>
                                          <p:attrName>ppt_x</p:attrName>
                                        </p:attrNameLst>
                                      </p:cBhvr>
                                      <p:tavLst>
                                        <p:tav tm="0">
                                          <p:val>
                                            <p:strVal val="#ppt_x"/>
                                          </p:val>
                                        </p:tav>
                                        <p:tav tm="100000">
                                          <p:val>
                                            <p:strVal val="#ppt_x"/>
                                          </p:val>
                                        </p:tav>
                                      </p:tavLst>
                                    </p:anim>
                                    <p:anim calcmode="lin" valueType="num">
                                      <p:cBhvr additive="base">
                                        <p:cTn id="20" dur="500" fill="hold"/>
                                        <p:tgtEl>
                                          <p:spTgt spid="1689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_ap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
            <a:ext cx="10363200"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011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Kép 1" descr="Richardsmalle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1950" y="0"/>
            <a:ext cx="3027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zövegdoboz 2"/>
          <p:cNvSpPr txBox="1">
            <a:spLocks noChangeArrowheads="1"/>
          </p:cNvSpPr>
          <p:nvPr/>
        </p:nvSpPr>
        <p:spPr bwMode="auto">
          <a:xfrm>
            <a:off x="2214563" y="5143500"/>
            <a:ext cx="4929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Richard E. Smalley (1943 – 2005)</a:t>
            </a:r>
          </a:p>
        </p:txBody>
      </p:sp>
    </p:spTree>
    <p:extLst>
      <p:ext uri="{BB962C8B-B14F-4D97-AF65-F5344CB8AC3E}">
        <p14:creationId xmlns:p14="http://schemas.microsoft.com/office/powerpoint/2010/main" val="2042484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no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1050"/>
            <a:ext cx="93726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556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malleyclu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475913"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471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ox_mass_sp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95600"/>
            <a:ext cx="42672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4953000" y="6583363"/>
            <a:ext cx="434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E.A.Rohlfing, D.M.Cox, A.Kaldor, J.Chem.Phys. 81, 3322 (1984)</a:t>
            </a:r>
          </a:p>
        </p:txBody>
      </p:sp>
      <p:sp>
        <p:nvSpPr>
          <p:cNvPr id="25604" name="Oval 7"/>
          <p:cNvSpPr>
            <a:spLocks noChangeArrowheads="1"/>
          </p:cNvSpPr>
          <p:nvPr/>
        </p:nvSpPr>
        <p:spPr bwMode="auto">
          <a:xfrm>
            <a:off x="7596188" y="3357563"/>
            <a:ext cx="288925" cy="215900"/>
          </a:xfrm>
          <a:prstGeom prst="ellipse">
            <a:avLst/>
          </a:prstGeom>
          <a:noFill/>
          <a:ln w="9525">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94453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57346" name="Picture 2" descr="Scan 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62013"/>
            <a:ext cx="9144000"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250825" y="544512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hu-HU" altLang="hu-HU" sz="2400">
                <a:solidFill>
                  <a:srgbClr val="000000"/>
                </a:solidFill>
              </a:rPr>
              <a:t>		diamond   </a:t>
            </a:r>
            <a:r>
              <a:rPr lang="hu-HU" altLang="hu-HU" sz="2400">
                <a:solidFill>
                  <a:srgbClr val="FF3300"/>
                </a:solidFill>
              </a:rPr>
              <a:t>sp</a:t>
            </a:r>
            <a:r>
              <a:rPr lang="hu-HU" altLang="hu-HU" sz="2400" baseline="30000">
                <a:solidFill>
                  <a:srgbClr val="FF3300"/>
                </a:solidFill>
              </a:rPr>
              <a:t>3 </a:t>
            </a:r>
            <a:r>
              <a:rPr lang="hu-HU" altLang="hu-HU" sz="2400">
                <a:solidFill>
                  <a:srgbClr val="000000"/>
                </a:solidFill>
              </a:rPr>
              <a:t>		       graphite    </a:t>
            </a:r>
            <a:r>
              <a:rPr lang="hu-HU" altLang="hu-HU" sz="2400">
                <a:solidFill>
                  <a:srgbClr val="FF3300"/>
                </a:solidFill>
              </a:rPr>
              <a:t>sp</a:t>
            </a:r>
            <a:r>
              <a:rPr lang="hu-HU" altLang="hu-HU" sz="2400" baseline="30000">
                <a:solidFill>
                  <a:srgbClr val="FF3300"/>
                </a:solidFill>
              </a:rPr>
              <a:t>2</a:t>
            </a:r>
            <a:endParaRPr lang="hu-HU" altLang="hu-HU" sz="2400">
              <a:solidFill>
                <a:srgbClr val="000000"/>
              </a:solidFill>
            </a:endParaRPr>
          </a:p>
        </p:txBody>
      </p:sp>
      <p:sp>
        <p:nvSpPr>
          <p:cNvPr id="57348" name="Line 4"/>
          <p:cNvSpPr>
            <a:spLocks noChangeShapeType="1"/>
          </p:cNvSpPr>
          <p:nvPr/>
        </p:nvSpPr>
        <p:spPr bwMode="auto">
          <a:xfrm>
            <a:off x="3132138" y="2781300"/>
            <a:ext cx="0" cy="1295400"/>
          </a:xfrm>
          <a:prstGeom prst="line">
            <a:avLst/>
          </a:prstGeom>
          <a:noFill/>
          <a:ln w="28575">
            <a:solidFill>
              <a:srgbClr val="00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7349" name="Line 5"/>
          <p:cNvSpPr>
            <a:spLocks noChangeShapeType="1"/>
          </p:cNvSpPr>
          <p:nvPr/>
        </p:nvSpPr>
        <p:spPr bwMode="auto">
          <a:xfrm>
            <a:off x="3924300" y="4221163"/>
            <a:ext cx="0" cy="574675"/>
          </a:xfrm>
          <a:prstGeom prst="line">
            <a:avLst/>
          </a:prstGeom>
          <a:noFill/>
          <a:ln w="28575">
            <a:solidFill>
              <a:srgbClr val="00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7350" name="Text Box 6"/>
          <p:cNvSpPr txBox="1">
            <a:spLocks noChangeArrowheads="1"/>
          </p:cNvSpPr>
          <p:nvPr/>
        </p:nvSpPr>
        <p:spPr bwMode="auto">
          <a:xfrm>
            <a:off x="3348038" y="3429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hu-HU" altLang="hu-HU" sz="2400">
                <a:solidFill>
                  <a:srgbClr val="000000"/>
                </a:solidFill>
                <a:sym typeface="Symbol" panose="05050102010706020507" pitchFamily="18" charset="2"/>
              </a:rPr>
              <a:t>5.4 eV</a:t>
            </a:r>
          </a:p>
        </p:txBody>
      </p:sp>
      <p:sp>
        <p:nvSpPr>
          <p:cNvPr id="57351" name="Text Box 7"/>
          <p:cNvSpPr txBox="1">
            <a:spLocks noChangeArrowheads="1"/>
          </p:cNvSpPr>
          <p:nvPr/>
        </p:nvSpPr>
        <p:spPr bwMode="auto">
          <a:xfrm>
            <a:off x="3924300" y="419576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hu-HU" altLang="hu-HU" sz="2400">
                <a:solidFill>
                  <a:srgbClr val="000000"/>
                </a:solidFill>
                <a:sym typeface="Symbol" panose="05050102010706020507" pitchFamily="18" charset="2"/>
              </a:rPr>
              <a:t>1.7 eV</a:t>
            </a:r>
          </a:p>
        </p:txBody>
      </p:sp>
      <p:pic>
        <p:nvPicPr>
          <p:cNvPr id="57352" name="Picture 8" descr="diam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5408613"/>
            <a:ext cx="1571626"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 Box 9"/>
          <p:cNvSpPr txBox="1">
            <a:spLocks noChangeArrowheads="1"/>
          </p:cNvSpPr>
          <p:nvPr/>
        </p:nvSpPr>
        <p:spPr bwMode="auto">
          <a:xfrm>
            <a:off x="1692275" y="6092825"/>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hu-HU" altLang="hu-HU" sz="2400">
                <a:solidFill>
                  <a:srgbClr val="000000"/>
                </a:solidFill>
              </a:rPr>
              <a:t>d</a:t>
            </a:r>
            <a:r>
              <a:rPr lang="hu-HU" altLang="hu-HU" sz="2400" baseline="-25000">
                <a:solidFill>
                  <a:srgbClr val="000000"/>
                </a:solidFill>
              </a:rPr>
              <a:t>CC</a:t>
            </a:r>
            <a:r>
              <a:rPr lang="hu-HU" altLang="hu-HU" sz="2400">
                <a:solidFill>
                  <a:srgbClr val="000000"/>
                </a:solidFill>
              </a:rPr>
              <a:t> </a:t>
            </a:r>
            <a:r>
              <a:rPr lang="hu-HU" altLang="hu-HU" sz="2400">
                <a:solidFill>
                  <a:srgbClr val="000000"/>
                </a:solidFill>
                <a:sym typeface="Symbol" panose="05050102010706020507" pitchFamily="18" charset="2"/>
              </a:rPr>
              <a:t> 0,154 nm</a:t>
            </a:r>
          </a:p>
        </p:txBody>
      </p:sp>
      <p:pic>
        <p:nvPicPr>
          <p:cNvPr id="57354" name="Picture 10" descr="grap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5381625"/>
            <a:ext cx="1714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 Box 11"/>
          <p:cNvSpPr txBox="1">
            <a:spLocks noChangeArrowheads="1"/>
          </p:cNvSpPr>
          <p:nvPr/>
        </p:nvSpPr>
        <p:spPr bwMode="auto">
          <a:xfrm>
            <a:off x="5364163" y="6092825"/>
            <a:ext cx="237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hu-HU" altLang="hu-HU" sz="2400">
                <a:solidFill>
                  <a:srgbClr val="000000"/>
                </a:solidFill>
              </a:rPr>
              <a:t>d</a:t>
            </a:r>
            <a:r>
              <a:rPr lang="hu-HU" altLang="hu-HU" sz="2400" baseline="-25000">
                <a:solidFill>
                  <a:srgbClr val="000000"/>
                </a:solidFill>
              </a:rPr>
              <a:t>CC</a:t>
            </a:r>
            <a:r>
              <a:rPr lang="hu-HU" altLang="hu-HU" sz="2400">
                <a:solidFill>
                  <a:srgbClr val="000000"/>
                </a:solidFill>
              </a:rPr>
              <a:t> </a:t>
            </a:r>
            <a:r>
              <a:rPr lang="hu-HU" altLang="hu-HU" sz="2400">
                <a:solidFill>
                  <a:srgbClr val="000000"/>
                </a:solidFill>
                <a:sym typeface="Symbol" panose="05050102010706020507" pitchFamily="18" charset="2"/>
              </a:rPr>
              <a:t> 0,142 nm</a:t>
            </a:r>
          </a:p>
        </p:txBody>
      </p:sp>
      <p:sp>
        <p:nvSpPr>
          <p:cNvPr id="424972" name="Text Box 12"/>
          <p:cNvSpPr txBox="1">
            <a:spLocks noChangeArrowheads="1"/>
          </p:cNvSpPr>
          <p:nvPr/>
        </p:nvSpPr>
        <p:spPr bwMode="auto">
          <a:xfrm>
            <a:off x="6877050" y="1125538"/>
            <a:ext cx="2266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hu-HU" altLang="hu-HU" sz="1600">
                <a:solidFill>
                  <a:srgbClr val="00CC99"/>
                </a:solidFill>
              </a:rPr>
              <a:t>-16 meV / carbon atom</a:t>
            </a:r>
          </a:p>
        </p:txBody>
      </p:sp>
      <p:sp>
        <p:nvSpPr>
          <p:cNvPr id="57357" name="Szövegdoboz 13"/>
          <p:cNvSpPr txBox="1">
            <a:spLocks noChangeArrowheads="1"/>
          </p:cNvSpPr>
          <p:nvPr/>
        </p:nvSpPr>
        <p:spPr bwMode="auto">
          <a:xfrm>
            <a:off x="0" y="3333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b="1">
                <a:solidFill>
                  <a:srgbClr val="000000"/>
                </a:solidFill>
              </a:rPr>
              <a:t>BAND 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4972"/>
                                        </p:tgtEl>
                                        <p:attrNameLst>
                                          <p:attrName>style.visibility</p:attrName>
                                        </p:attrNameLst>
                                      </p:cBhvr>
                                      <p:to>
                                        <p:strVal val="visible"/>
                                      </p:to>
                                    </p:set>
                                    <p:anim calcmode="lin" valueType="num">
                                      <p:cBhvr additive="base">
                                        <p:cTn id="7" dur="500" fill="hold"/>
                                        <p:tgtEl>
                                          <p:spTgt spid="424972"/>
                                        </p:tgtEl>
                                        <p:attrNameLst>
                                          <p:attrName>ppt_x</p:attrName>
                                        </p:attrNameLst>
                                      </p:cBhvr>
                                      <p:tavLst>
                                        <p:tav tm="0">
                                          <p:val>
                                            <p:strVal val="1+#ppt_w/2"/>
                                          </p:val>
                                        </p:tav>
                                        <p:tav tm="100000">
                                          <p:val>
                                            <p:strVal val="#ppt_x"/>
                                          </p:val>
                                        </p:tav>
                                      </p:tavLst>
                                    </p:anim>
                                    <p:anim calcmode="lin" valueType="num">
                                      <p:cBhvr additive="base">
                                        <p:cTn id="8" dur="500" fill="hold"/>
                                        <p:tgtEl>
                                          <p:spTgt spid="4249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pectro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71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cox_mass_sp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95600"/>
            <a:ext cx="42672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4953000" y="6583363"/>
            <a:ext cx="434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E.A.Rohlfing, D.M.Cox, A.Kaldor, J.Chem.Phys. 81, 3322 (1984)</a:t>
            </a:r>
          </a:p>
        </p:txBody>
      </p:sp>
      <p:sp>
        <p:nvSpPr>
          <p:cNvPr id="26629" name="Text Box 5"/>
          <p:cNvSpPr txBox="1">
            <a:spLocks noChangeArrowheads="1"/>
          </p:cNvSpPr>
          <p:nvPr/>
        </p:nvSpPr>
        <p:spPr bwMode="auto">
          <a:xfrm>
            <a:off x="4343400" y="228600"/>
            <a:ext cx="4800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H.W.Kroto, J.R.Heath, S.C.O’Brien, R.F.Curl, R.E.Smalley,</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r>
              <a:rPr kumimoji="0" lang="hu-HU" altLang="hu-HU" sz="14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60</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Buckminsterfullerene”, Nature 318, 162 (14 Nov. </a:t>
            </a:r>
            <a:r>
              <a:rPr kumimoji="0" lang="hu-HU" altLang="hu-HU"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1985</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26630" name="Oval 6"/>
          <p:cNvSpPr>
            <a:spLocks noChangeArrowheads="1"/>
          </p:cNvSpPr>
          <p:nvPr/>
        </p:nvSpPr>
        <p:spPr bwMode="auto">
          <a:xfrm>
            <a:off x="7596188" y="3357563"/>
            <a:ext cx="288925" cy="215900"/>
          </a:xfrm>
          <a:prstGeom prst="ellipse">
            <a:avLst/>
          </a:prstGeom>
          <a:noFill/>
          <a:ln w="9525">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24305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pectro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71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343400" y="228600"/>
            <a:ext cx="4800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H.W.Kroto</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J.R.Heath, S.C.O’Brien, </a:t>
            </a:r>
            <a:r>
              <a:rPr kumimoji="0" lang="hu-HU" altLang="hu-HU"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R.F.Curl</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hu-HU" altLang="hu-HU"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R.E.Smalley</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r>
              <a:rPr kumimoji="0" lang="hu-HU" altLang="hu-HU" sz="14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60</a:t>
            </a: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Buckminsterfullerene”, Nature 318, 162 (14 Nov. 1985)</a:t>
            </a:r>
          </a:p>
        </p:txBody>
      </p:sp>
      <p:pic>
        <p:nvPicPr>
          <p:cNvPr id="108548" name="Picture 4" descr="buckyball_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895350"/>
            <a:ext cx="496887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5"/>
          <p:cNvSpPr txBox="1">
            <a:spLocks noChangeArrowheads="1"/>
          </p:cNvSpPr>
          <p:nvPr/>
        </p:nvSpPr>
        <p:spPr bwMode="auto">
          <a:xfrm>
            <a:off x="6659563" y="2155825"/>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Curl</a:t>
            </a:r>
            <a:endParaRPr kumimoji="0" lang="hu-HU" altLang="hu-HU" sz="1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8550" name="Text Box 6"/>
          <p:cNvSpPr txBox="1">
            <a:spLocks noChangeArrowheads="1"/>
          </p:cNvSpPr>
          <p:nvPr/>
        </p:nvSpPr>
        <p:spPr bwMode="auto">
          <a:xfrm>
            <a:off x="8027988" y="2947988"/>
            <a:ext cx="700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Heath</a:t>
            </a:r>
            <a:endParaRPr kumimoji="0" lang="hu-HU" altLang="hu-HU" sz="1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8551" name="Text Box 7"/>
          <p:cNvSpPr txBox="1">
            <a:spLocks noChangeArrowheads="1"/>
          </p:cNvSpPr>
          <p:nvPr/>
        </p:nvSpPr>
        <p:spPr bwMode="auto">
          <a:xfrm>
            <a:off x="4505325" y="304323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O’Brien</a:t>
            </a:r>
            <a:endParaRPr kumimoji="0" lang="hu-HU" altLang="hu-H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552" name="Text Box 8"/>
          <p:cNvSpPr txBox="1">
            <a:spLocks noChangeArrowheads="1"/>
          </p:cNvSpPr>
          <p:nvPr/>
        </p:nvSpPr>
        <p:spPr bwMode="auto">
          <a:xfrm>
            <a:off x="5940425" y="38846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Smalley     Kroto</a:t>
            </a:r>
          </a:p>
        </p:txBody>
      </p:sp>
      <p:pic>
        <p:nvPicPr>
          <p:cNvPr id="108553" name="Picture 9" descr="mbrown-anim-socc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175125"/>
            <a:ext cx="4968875"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919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1000" fill="hold"/>
                                        <p:tgtEl>
                                          <p:spTgt spid="108548"/>
                                        </p:tgtEl>
                                        <p:attrNameLst>
                                          <p:attrName>ppt_w</p:attrName>
                                        </p:attrNameLst>
                                      </p:cBhvr>
                                      <p:tavLst>
                                        <p:tav tm="0">
                                          <p:val>
                                            <p:strVal val="#ppt_w*0.70"/>
                                          </p:val>
                                        </p:tav>
                                        <p:tav tm="100000">
                                          <p:val>
                                            <p:strVal val="#ppt_w"/>
                                          </p:val>
                                        </p:tav>
                                      </p:tavLst>
                                    </p:anim>
                                    <p:anim calcmode="lin" valueType="num">
                                      <p:cBhvr>
                                        <p:cTn id="8" dur="1000" fill="hold"/>
                                        <p:tgtEl>
                                          <p:spTgt spid="108548"/>
                                        </p:tgtEl>
                                        <p:attrNameLst>
                                          <p:attrName>ppt_h</p:attrName>
                                        </p:attrNameLst>
                                      </p:cBhvr>
                                      <p:tavLst>
                                        <p:tav tm="0">
                                          <p:val>
                                            <p:strVal val="#ppt_h"/>
                                          </p:val>
                                        </p:tav>
                                        <p:tav tm="100000">
                                          <p:val>
                                            <p:strVal val="#ppt_h"/>
                                          </p:val>
                                        </p:tav>
                                      </p:tavLst>
                                    </p:anim>
                                    <p:animEffect transition="in" filter="fade">
                                      <p:cBhvr>
                                        <p:cTn id="9" dur="1000"/>
                                        <p:tgtEl>
                                          <p:spTgt spid="108548"/>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085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5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108553"/>
                                        </p:tgtEl>
                                        <p:attrNameLst>
                                          <p:attrName>style.visibility</p:attrName>
                                        </p:attrNameLst>
                                      </p:cBhvr>
                                      <p:to>
                                        <p:strVal val="visible"/>
                                      </p:to>
                                    </p:set>
                                    <p:anim calcmode="lin" valueType="num">
                                      <p:cBhvr>
                                        <p:cTn id="23" dur="1000" fill="hold"/>
                                        <p:tgtEl>
                                          <p:spTgt spid="108553"/>
                                        </p:tgtEl>
                                        <p:attrNameLst>
                                          <p:attrName>ppt_w</p:attrName>
                                        </p:attrNameLst>
                                      </p:cBhvr>
                                      <p:tavLst>
                                        <p:tav tm="0">
                                          <p:val>
                                            <p:strVal val="#ppt_w*0.70"/>
                                          </p:val>
                                        </p:tav>
                                        <p:tav tm="100000">
                                          <p:val>
                                            <p:strVal val="#ppt_w"/>
                                          </p:val>
                                        </p:tav>
                                      </p:tavLst>
                                    </p:anim>
                                    <p:anim calcmode="lin" valueType="num">
                                      <p:cBhvr>
                                        <p:cTn id="24" dur="1000" fill="hold"/>
                                        <p:tgtEl>
                                          <p:spTgt spid="108553"/>
                                        </p:tgtEl>
                                        <p:attrNameLst>
                                          <p:attrName>ppt_h</p:attrName>
                                        </p:attrNameLst>
                                      </p:cBhvr>
                                      <p:tavLst>
                                        <p:tav tm="0">
                                          <p:val>
                                            <p:strVal val="#ppt_h"/>
                                          </p:val>
                                        </p:tav>
                                        <p:tav tm="100000">
                                          <p:val>
                                            <p:strVal val="#ppt_h"/>
                                          </p:val>
                                        </p:tav>
                                      </p:tavLst>
                                    </p:anim>
                                    <p:animEffect transition="in" filter="fade">
                                      <p:cBhvr>
                                        <p:cTn id="25" dur="1000"/>
                                        <p:tgtEl>
                                          <p:spTgt spid="108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P spid="108550" grpId="0"/>
      <p:bldP spid="108551" grpId="0"/>
      <p:bldP spid="1085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8674" name="Picture 2" descr="eurofoo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6988"/>
            <a:ext cx="2713037"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icosahed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6838"/>
            <a:ext cx="4027488"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trunc-icosahedr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7925" y="2636838"/>
            <a:ext cx="41560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6084888" y="2205038"/>
            <a:ext cx="3059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Truncated Icosahedron</a:t>
            </a:r>
          </a:p>
        </p:txBody>
      </p:sp>
      <p:sp>
        <p:nvSpPr>
          <p:cNvPr id="28678" name="Text Box 6"/>
          <p:cNvSpPr txBox="1">
            <a:spLocks noChangeArrowheads="1"/>
          </p:cNvSpPr>
          <p:nvPr/>
        </p:nvSpPr>
        <p:spPr bwMode="auto">
          <a:xfrm>
            <a:off x="539750" y="220503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Icosahedron</a:t>
            </a:r>
          </a:p>
        </p:txBody>
      </p:sp>
    </p:spTree>
    <p:extLst>
      <p:ext uri="{BB962C8B-B14F-4D97-AF65-F5344CB8AC3E}">
        <p14:creationId xmlns:p14="http://schemas.microsoft.com/office/powerpoint/2010/main" val="3173035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iche_figur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0"/>
            <a:ext cx="485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028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6163"/>
            <a:ext cx="9144000"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0" y="609600"/>
            <a:ext cx="678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 Buckminster Fuller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American architect (1895-1983)</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e.g.</a:t>
            </a: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„geodesic dome” Montreal world exposition 1967</a:t>
            </a:r>
          </a:p>
        </p:txBody>
      </p:sp>
      <p:sp>
        <p:nvSpPr>
          <p:cNvPr id="155652" name="Oval 4"/>
          <p:cNvSpPr>
            <a:spLocks noChangeArrowheads="1"/>
          </p:cNvSpPr>
          <p:nvPr/>
        </p:nvSpPr>
        <p:spPr bwMode="auto">
          <a:xfrm>
            <a:off x="5219700" y="5589588"/>
            <a:ext cx="144463" cy="144462"/>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0725" name="Picture 5" descr="BF_0425-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6988"/>
            <a:ext cx="25923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buck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3" y="-26988"/>
            <a:ext cx="1752601"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780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5652"/>
                                        </p:tgtEl>
                                        <p:attrNameLst>
                                          <p:attrName>style.visibility</p:attrName>
                                        </p:attrNameLst>
                                      </p:cBhvr>
                                      <p:to>
                                        <p:strVal val="visible"/>
                                      </p:to>
                                    </p:set>
                                    <p:anim calcmode="lin" valueType="num">
                                      <p:cBhvr>
                                        <p:cTn id="7" dur="1000" fill="hold"/>
                                        <p:tgtEl>
                                          <p:spTgt spid="155652"/>
                                        </p:tgtEl>
                                        <p:attrNameLst>
                                          <p:attrName>ppt_w</p:attrName>
                                        </p:attrNameLst>
                                      </p:cBhvr>
                                      <p:tavLst>
                                        <p:tav tm="0">
                                          <p:val>
                                            <p:strVal val="#ppt_w*0.70"/>
                                          </p:val>
                                        </p:tav>
                                        <p:tav tm="100000">
                                          <p:val>
                                            <p:strVal val="#ppt_w"/>
                                          </p:val>
                                        </p:tav>
                                      </p:tavLst>
                                    </p:anim>
                                    <p:anim calcmode="lin" valueType="num">
                                      <p:cBhvr>
                                        <p:cTn id="8" dur="1000" fill="hold"/>
                                        <p:tgtEl>
                                          <p:spTgt spid="155652"/>
                                        </p:tgtEl>
                                        <p:attrNameLst>
                                          <p:attrName>ppt_h</p:attrName>
                                        </p:attrNameLst>
                                      </p:cBhvr>
                                      <p:tavLst>
                                        <p:tav tm="0">
                                          <p:val>
                                            <p:strVal val="#ppt_h"/>
                                          </p:val>
                                        </p:tav>
                                        <p:tav tm="100000">
                                          <p:val>
                                            <p:strVal val="#ppt_h"/>
                                          </p:val>
                                        </p:tav>
                                      </p:tavLst>
                                    </p:anim>
                                    <p:animEffect transition="in" filter="fade">
                                      <p:cBhvr>
                                        <p:cTn id="9" dur="10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Jenőnek_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747713"/>
            <a:ext cx="9123363" cy="1440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94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descr="aulonia_hexagona_img5bd23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360363"/>
            <a:ext cx="49720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0" y="573405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Si-containing skeleton of  the radiolarian Aulonia hexagona</a:t>
            </a:r>
          </a:p>
        </p:txBody>
      </p:sp>
    </p:spTree>
    <p:extLst>
      <p:ext uri="{BB962C8B-B14F-4D97-AF65-F5344CB8AC3E}">
        <p14:creationId xmlns:p14="http://schemas.microsoft.com/office/powerpoint/2010/main" val="176769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769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2" descr="C60m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5943600" y="533400"/>
            <a:ext cx="3200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buckminster</a:t>
            </a:r>
            <a:r>
              <a:rPr kumimoji="0" lang="hu-HU" altLang="hu-HU"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fullerene</a:t>
            </a: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buckyball</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ballene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spherene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soccerene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carbosoccer ...</a:t>
            </a: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20" name="Text Box 4"/>
          <p:cNvSpPr txBox="1">
            <a:spLocks noChangeArrowheads="1"/>
          </p:cNvSpPr>
          <p:nvPr/>
        </p:nvSpPr>
        <p:spPr bwMode="auto">
          <a:xfrm>
            <a:off x="304800" y="381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a:t>
            </a:r>
            <a:r>
              <a:rPr kumimoji="0" lang="hu-HU" altLang="hu-HU" sz="2400" b="0" i="0"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60</a:t>
            </a: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21" name="Text Box 5"/>
          <p:cNvSpPr txBox="1">
            <a:spLocks noChangeArrowheads="1"/>
          </p:cNvSpPr>
          <p:nvPr/>
        </p:nvSpPr>
        <p:spPr bwMode="auto">
          <a:xfrm>
            <a:off x="2286000" y="6172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 </a:t>
            </a: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0,7 nm</a:t>
            </a: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4546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50825" y="260350"/>
            <a:ext cx="864235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PRELUDE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PREHISTORY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ANTIQUE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Babylon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Greek</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Platon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5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regular</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solids</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including</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icosahedron</a:t>
            </a: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Archimedes</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13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archimedean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solids</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among</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which</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truncated</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icosahedron</a:t>
            </a: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5843" name="Text Box 3"/>
          <p:cNvSpPr txBox="1">
            <a:spLocks noChangeArrowheads="1"/>
          </p:cNvSpPr>
          <p:nvPr/>
        </p:nvSpPr>
        <p:spPr bwMode="auto">
          <a:xfrm>
            <a:off x="179388" y="3382963"/>
            <a:ext cx="89646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Archimedes (287(?) - 212 B.C.)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Archimedes is believed to have conceived the thirteen "Archimedean solids", among which the </a:t>
            </a: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3"/>
              </a:rPr>
              <a:t>truncated icosahedron</a:t>
            </a: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is found.</a:t>
            </a:r>
            <a:endParaRPr kumimoji="0" lang="hu-HU" altLang="hu-HU"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477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184467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6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a:t>
            </a:r>
          </a:p>
        </p:txBody>
      </p:sp>
      <p:sp>
        <p:nvSpPr>
          <p:cNvPr id="59395" name="Szövegdoboz 3"/>
          <p:cNvSpPr txBox="1">
            <a:spLocks noChangeArrowheads="1"/>
          </p:cNvSpPr>
          <p:nvPr/>
        </p:nvSpPr>
        <p:spPr bwMode="auto">
          <a:xfrm>
            <a:off x="323850" y="479742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396" name="Szövegdoboz 4"/>
          <p:cNvSpPr txBox="1">
            <a:spLocks noChangeArrowheads="1"/>
          </p:cNvSpPr>
          <p:nvPr/>
        </p:nvSpPr>
        <p:spPr bwMode="auto">
          <a:xfrm>
            <a:off x="0" y="1484313"/>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a:t>
            </a:r>
            <a:r>
              <a:rPr kumimoji="0" lang="hu-HU" altLang="hu-HU"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mn-ea"/>
                <a:cs typeface="+mn-cs"/>
              </a:rPr>
              <a:t>graphite</a:t>
            </a: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&lt;  </a:t>
            </a:r>
            <a:r>
              <a:rPr kumimoji="0" lang="hu-HU" altLang="hu-HU"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a:t>
            </a:r>
            <a:r>
              <a:rPr kumimoji="0" lang="hu-HU" altLang="hu-HU"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mn-ea"/>
                <a:cs typeface="+mn-cs"/>
              </a:rPr>
              <a:t>diamond</a:t>
            </a:r>
            <a:r>
              <a:rPr kumimoji="0" lang="hu-HU" altLang="hu-HU" sz="1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 </a:t>
            </a: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hu-HU" altLang="hu-HU"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76563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0825" y="476250"/>
            <a:ext cx="86423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MIDDLE AGES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1480,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Piero</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della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Francesca</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first</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known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art of a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truncated</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icosahedron</a:t>
            </a: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1498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or</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1509,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drawing</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from</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Leonardo da Vinci of a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truncated</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icosahedron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 Luca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Paciolis</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book</a:t>
            </a: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1500, art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from</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Albrecht Dürer of an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outstreched</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truncated</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icosahedron</a:t>
            </a: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XVI. c.,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truncated</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icosahedron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renaissance</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paintings</a:t>
            </a: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China</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Ming</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dynasty</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(1368-1644),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lions</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sculpt</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with</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his</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paw</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truncated</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icosahedron</a:t>
            </a: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Topkapi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Sarayi</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part of a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truncated</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icosahedron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above</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gate</a:t>
            </a: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Japán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kagome</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triangle-hexagon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structures</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with</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pentagon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heptagon</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substitution</a:t>
            </a:r>
            <a:endPar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fairy-lamp</a:t>
            </a:r>
            <a:r>
              <a:rPr kumimoji="0" lang="hu-HU" altLang="hu-H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36867" name="Akciógomb: Tovább vagy Következő 9">
            <a:hlinkClick r:id="rId3" action="ppaction://hlinksldjump" highlightClick="1"/>
          </p:cNvPr>
          <p:cNvSpPr>
            <a:spLocks noChangeArrowheads="1"/>
          </p:cNvSpPr>
          <p:nvPr/>
        </p:nvSpPr>
        <p:spPr bwMode="auto">
          <a:xfrm>
            <a:off x="7189774" y="1071563"/>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8" name="Akciógomb: Tovább vagy Következő 9">
            <a:hlinkClick r:id="rId4" action="ppaction://hlinksldjump" highlightClick="1"/>
          </p:cNvPr>
          <p:cNvSpPr>
            <a:spLocks noChangeArrowheads="1"/>
          </p:cNvSpPr>
          <p:nvPr/>
        </p:nvSpPr>
        <p:spPr bwMode="auto">
          <a:xfrm>
            <a:off x="1835696" y="1666876"/>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9" name="Akciógomb: Tovább vagy Következő 9">
            <a:hlinkClick r:id="rId5" action="ppaction://hlinksldjump" highlightClick="1"/>
          </p:cNvPr>
          <p:cNvSpPr>
            <a:spLocks noChangeArrowheads="1"/>
          </p:cNvSpPr>
          <p:nvPr/>
        </p:nvSpPr>
        <p:spPr bwMode="auto">
          <a:xfrm>
            <a:off x="7321697" y="1938754"/>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70" name="Akciógomb: Tovább vagy Következő 9">
            <a:hlinkClick r:id="rId6" action="ppaction://hlinksldjump" highlightClick="1"/>
          </p:cNvPr>
          <p:cNvSpPr>
            <a:spLocks noChangeArrowheads="1"/>
          </p:cNvSpPr>
          <p:nvPr/>
        </p:nvSpPr>
        <p:spPr bwMode="auto">
          <a:xfrm>
            <a:off x="5723738" y="2204864"/>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71" name="Akciógomb: Tovább vagy Következő 9">
            <a:hlinkClick r:id="rId7" action="ppaction://hlinksldjump" highlightClick="1"/>
          </p:cNvPr>
          <p:cNvSpPr>
            <a:spLocks noChangeArrowheads="1"/>
          </p:cNvSpPr>
          <p:nvPr/>
        </p:nvSpPr>
        <p:spPr bwMode="auto">
          <a:xfrm>
            <a:off x="6228184" y="2780928"/>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72" name="Akciógomb: Tovább vagy Következő 9">
            <a:hlinkClick r:id="rId8" action="ppaction://hlinksldjump" highlightClick="1"/>
          </p:cNvPr>
          <p:cNvSpPr>
            <a:spLocks noChangeArrowheads="1"/>
          </p:cNvSpPr>
          <p:nvPr/>
        </p:nvSpPr>
        <p:spPr bwMode="auto">
          <a:xfrm>
            <a:off x="1835696" y="3284984"/>
            <a:ext cx="357188" cy="214313"/>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Akciógomb: Tovább vagy Következő 9">
            <a:hlinkClick r:id="rId9" action="ppaction://hlinksldjump" highlightClick="1"/>
          </p:cNvPr>
          <p:cNvSpPr>
            <a:spLocks noChangeArrowheads="1"/>
          </p:cNvSpPr>
          <p:nvPr/>
        </p:nvSpPr>
        <p:spPr bwMode="auto">
          <a:xfrm>
            <a:off x="8714581" y="2492896"/>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71008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0825" y="476250"/>
            <a:ext cx="86423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MIDDLE AGES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1480, Piero della Francesca – az első ismert rajz a csonkolt ikozaéderről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1498 vagy 1509, Leonardo da Vinci rajza csonkolt ikozaéderről Luca Pacioli könyvében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1500, Albrecht Dürer rajza egy kiterített csonkolt ikozaéderről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XVI. sz., reneszánsz festményeken csonkolt ikozaéder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Kína, Ming dinasztia (1368-1644), oroszlánszobor, mancsával csonkolt ikozaéderen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Topkapi Sarayi, csonkolt ikozaéder részlet egy kapu fölött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Japán „kagome” (háromszög-hatszög) szerkezetek ötszög (hétszög) helyettesítéssel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(lampion)</a:t>
            </a:r>
          </a:p>
        </p:txBody>
      </p:sp>
      <p:sp>
        <p:nvSpPr>
          <p:cNvPr id="36867" name="Akciógomb: Tovább vagy Következő 9">
            <a:hlinkClick r:id="rId3" action="ppaction://hlinksldjump" highlightClick="1"/>
          </p:cNvPr>
          <p:cNvSpPr>
            <a:spLocks noChangeArrowheads="1"/>
          </p:cNvSpPr>
          <p:nvPr/>
        </p:nvSpPr>
        <p:spPr bwMode="auto">
          <a:xfrm>
            <a:off x="7715250" y="1071563"/>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8" name="Akciógomb: Tovább vagy Következő 9">
            <a:hlinkClick r:id="rId4" action="ppaction://hlinksldjump" highlightClick="1"/>
          </p:cNvPr>
          <p:cNvSpPr>
            <a:spLocks noChangeArrowheads="1"/>
          </p:cNvSpPr>
          <p:nvPr/>
        </p:nvSpPr>
        <p:spPr bwMode="auto">
          <a:xfrm>
            <a:off x="8715375" y="1357313"/>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9" name="Akciógomb: Tovább vagy Következő 9">
            <a:hlinkClick r:id="rId5" action="ppaction://hlinksldjump" highlightClick="1"/>
          </p:cNvPr>
          <p:cNvSpPr>
            <a:spLocks noChangeArrowheads="1"/>
          </p:cNvSpPr>
          <p:nvPr/>
        </p:nvSpPr>
        <p:spPr bwMode="auto">
          <a:xfrm>
            <a:off x="6643688" y="1643063"/>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70" name="Akciógomb: Tovább vagy Következő 9">
            <a:hlinkClick r:id="rId6" action="ppaction://hlinksldjump" highlightClick="1"/>
          </p:cNvPr>
          <p:cNvSpPr>
            <a:spLocks noChangeArrowheads="1"/>
          </p:cNvSpPr>
          <p:nvPr/>
        </p:nvSpPr>
        <p:spPr bwMode="auto">
          <a:xfrm>
            <a:off x="5715000" y="1928813"/>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71" name="Akciógomb: Tovább vagy Következő 9">
            <a:hlinkClick r:id="rId7" action="ppaction://hlinksldjump" highlightClick="1"/>
          </p:cNvPr>
          <p:cNvSpPr>
            <a:spLocks noChangeArrowheads="1"/>
          </p:cNvSpPr>
          <p:nvPr/>
        </p:nvSpPr>
        <p:spPr bwMode="auto">
          <a:xfrm>
            <a:off x="6072188" y="2500313"/>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72" name="Akciógomb: Tovább vagy Következő 9">
            <a:hlinkClick r:id="rId8" action="ppaction://hlinksldjump" highlightClick="1"/>
          </p:cNvPr>
          <p:cNvSpPr>
            <a:spLocks noChangeArrowheads="1"/>
          </p:cNvSpPr>
          <p:nvPr/>
        </p:nvSpPr>
        <p:spPr bwMode="auto">
          <a:xfrm>
            <a:off x="8286750" y="2714625"/>
            <a:ext cx="357188" cy="214313"/>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80585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4088"/>
            <a:ext cx="57308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0" y="260350"/>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Piero della Francesca (1420-1492)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 is oldest known picture of a truncated icosahedron (the shape of C60. It is from the book </a:t>
            </a:r>
            <a:r>
              <a:rPr kumimoji="0" lang="hu-HU" altLang="hu-HU"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Libellus de quinque corpibus regularibus</a:t>
            </a: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("On the Five Regular Bodies"), by the Italian renaissance painter and mathematician Piero della Francesca.</a:t>
            </a:r>
          </a:p>
        </p:txBody>
      </p:sp>
      <p:sp>
        <p:nvSpPr>
          <p:cNvPr id="37892"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10667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38914" name="Picture 2" descr="Jenőn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458788"/>
            <a:ext cx="8904288" cy="1224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290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9388" y="404813"/>
            <a:ext cx="896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3"/>
          <p:cNvSpPr>
            <a:spLocks noChangeArrowheads="1"/>
          </p:cNvSpPr>
          <p:nvPr/>
        </p:nvSpPr>
        <p:spPr bwMode="auto">
          <a:xfrm>
            <a:off x="0" y="41275"/>
            <a:ext cx="8769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Leonardo da Vinci (1452-1519)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 rendition of the truncated icosahedron is from the book </a:t>
            </a:r>
            <a:r>
              <a:rPr kumimoji="0" lang="hu-HU" altLang="hu-HU"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 Divina Proportione</a:t>
            </a: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 Divine Proportion") by Fra' Luca Pacioli, published around 1498.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drawing is ascribed to Leonardo da Vinci.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 seems to have invented this type of "skeleton model",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which lets us view both the outside and the inside of the polyhedron.</a:t>
            </a: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276475"/>
            <a:ext cx="30956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0" y="6035675"/>
            <a:ext cx="8893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Johannes Kepler (1571-1630)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concept of truncating a polyhedron was introduced by Johannes Kepler. Polyhedra were actually quite central to his research. In his work </a:t>
            </a:r>
            <a:r>
              <a:rPr kumimoji="0" lang="hu-HU" altLang="hu-HU" sz="1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Prodromus Dissertationum Mathematicarum Continens Mysterium Cosmographicum</a:t>
            </a:r>
            <a:r>
              <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("The Cosmographic Mystery") he argued that the distances of the planets from the sun were determined by the Platonic solids. </a:t>
            </a:r>
          </a:p>
        </p:txBody>
      </p:sp>
      <p:sp>
        <p:nvSpPr>
          <p:cNvPr id="39942" name="Akciógomb: Visszatérés 6">
            <a:hlinkClick r:id="rId4" action="ppaction://hlinksldjump" highlightClick="1"/>
          </p:cNvPr>
          <p:cNvSpPr>
            <a:spLocks noChangeArrowheads="1"/>
          </p:cNvSpPr>
          <p:nvPr/>
        </p:nvSpPr>
        <p:spPr bwMode="auto">
          <a:xfrm>
            <a:off x="8429625" y="542925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6240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40962" name="Picture 2" descr="Jenőn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5" y="-4924425"/>
            <a:ext cx="8570913" cy="1178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35789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260350"/>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4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Fine Arts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 example of the appearance of the truncated icosahedron in art is shown in this picture from an Italian cathedral. At the top we see an icosahedron. It is bounded by twenty equilateral triangles. At each of the 12 vertices of the icosahedron, five of the triangles meet. Cutting off ('truncating') these vertices thus replaces each of them by a pentagonal face; it also converts each of the twenty former triangular faces into a hexagon. We can see the resulting truncated icosahedron at the bottom of the picture. This is the shape of the C60 molecule.</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2174875"/>
            <a:ext cx="5148262"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59190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43011" name="Akciógomb: Visszatérés 6">
            <a:hlinkClick r:id="rId3"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21393"/>
            <a:ext cx="3888432" cy="6900785"/>
          </a:xfrm>
          <a:prstGeom prst="rect">
            <a:avLst/>
          </a:prstGeom>
        </p:spPr>
      </p:pic>
    </p:spTree>
    <p:extLst>
      <p:ext uri="{BB962C8B-B14F-4D97-AF65-F5344CB8AC3E}">
        <p14:creationId xmlns:p14="http://schemas.microsoft.com/office/powerpoint/2010/main" val="1657664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43010" name="Picture 2" descr="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0"/>
            <a:ext cx="5019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10761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44034" name="Picture 2" descr="Jenőnek_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603250"/>
            <a:ext cx="8166100" cy="1231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289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184467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6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 – </a:t>
            </a:r>
            <a:r>
              <a:rPr kumimoji="0" lang="hu-HU" altLang="hu-HU" sz="6000" b="0" i="0" u="none" strike="noStrike" kern="1200" cap="none" spc="0" normalizeH="0" baseline="0" noProof="0">
                <a:ln>
                  <a:noFill/>
                </a:ln>
                <a:solidFill>
                  <a:srgbClr val="00B0F0"/>
                </a:solidFill>
                <a:effectLst/>
                <a:uLnTx/>
                <a:uFillTx/>
                <a:latin typeface="Times New Roman" panose="02020603050405020304" pitchFamily="18" charset="0"/>
                <a:ea typeface="+mn-ea"/>
                <a:cs typeface="+mn-cs"/>
              </a:rPr>
              <a:t>TS</a:t>
            </a:r>
          </a:p>
        </p:txBody>
      </p:sp>
      <p:sp>
        <p:nvSpPr>
          <p:cNvPr id="61443" name="Szövegdoboz 3"/>
          <p:cNvSpPr txBox="1">
            <a:spLocks noChangeArrowheads="1"/>
          </p:cNvSpPr>
          <p:nvPr/>
        </p:nvSpPr>
        <p:spPr bwMode="auto">
          <a:xfrm>
            <a:off x="323850" y="479742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4" name="Szövegdoboz 4"/>
          <p:cNvSpPr txBox="1">
            <a:spLocks noChangeArrowheads="1"/>
          </p:cNvSpPr>
          <p:nvPr/>
        </p:nvSpPr>
        <p:spPr bwMode="auto">
          <a:xfrm>
            <a:off x="0" y="1484313"/>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a:t>
            </a:r>
            <a:r>
              <a:rPr kumimoji="0" lang="hu-HU" altLang="hu-HU"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mn-ea"/>
                <a:cs typeface="+mn-cs"/>
              </a:rPr>
              <a:t>graphite</a:t>
            </a: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&lt;  </a:t>
            </a:r>
            <a:r>
              <a:rPr kumimoji="0" lang="hu-HU" altLang="hu-HU"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a:t>
            </a:r>
            <a:r>
              <a:rPr kumimoji="0" lang="hu-HU" altLang="hu-HU"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mn-ea"/>
                <a:cs typeface="+mn-cs"/>
              </a:rPr>
              <a:t>diamond</a:t>
            </a:r>
            <a:r>
              <a:rPr kumimoji="0" lang="hu-HU" altLang="hu-HU" sz="1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 </a:t>
            </a: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6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S</a:t>
            </a:r>
            <a:r>
              <a:rPr kumimoji="0" lang="hu-HU" altLang="hu-HU" sz="1600" b="0" i="0" u="none" strike="noStrike" kern="1200" cap="none" spc="0" normalizeH="0" baseline="-25000" noProof="0" dirty="0" err="1">
                <a:ln>
                  <a:noFill/>
                </a:ln>
                <a:solidFill>
                  <a:srgbClr val="00B0F0"/>
                </a:solidFill>
                <a:effectLst/>
                <a:uLnTx/>
                <a:uFillTx/>
                <a:latin typeface="Times New Roman" panose="02020603050405020304" pitchFamily="18" charset="0"/>
                <a:ea typeface="+mn-ea"/>
                <a:cs typeface="+mn-cs"/>
              </a:rPr>
              <a:t>graphite</a:t>
            </a:r>
            <a:r>
              <a:rPr kumimoji="0" lang="hu-HU" altLang="hu-HU" sz="1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&gt;  </a:t>
            </a:r>
            <a:r>
              <a:rPr kumimoji="0" lang="hu-HU" altLang="hu-HU" sz="16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S</a:t>
            </a:r>
            <a:r>
              <a:rPr kumimoji="0" lang="hu-HU" altLang="hu-HU" sz="1600" b="0" i="0" u="none" strike="noStrike" kern="1200" cap="none" spc="0" normalizeH="0" baseline="-25000" noProof="0" dirty="0" err="1">
                <a:ln>
                  <a:noFill/>
                </a:ln>
                <a:solidFill>
                  <a:srgbClr val="00B0F0"/>
                </a:solidFill>
                <a:effectLst/>
                <a:uLnTx/>
                <a:uFillTx/>
                <a:latin typeface="Times New Roman" panose="02020603050405020304" pitchFamily="18" charset="0"/>
                <a:ea typeface="+mn-ea"/>
                <a:cs typeface="+mn-cs"/>
              </a:rPr>
              <a:t>diamond</a:t>
            </a:r>
            <a:endParaRPr kumimoji="0" lang="hu-HU" altLang="hu-HU" sz="24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62274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404813"/>
            <a:ext cx="9144000" cy="594008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XX.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century</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1933, László Tisza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icosahedral</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point</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group</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1942, D.W. Thompson: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age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of 12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pentagons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any</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number</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of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hexagons</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1965, Schultz,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from</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geometrical</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considerations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truncated</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icosahedron</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1966, David Jones („Daedalus”), in New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Scientist</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football</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shaped</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molecule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from</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hexa</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gons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intermediate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density</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Buckminster</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Fuller</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(1895-1983),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geodesic</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buildings</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1970,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Eiji</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Osawa</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Kagaku-ban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Yoshida</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possibility</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of 3D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aromatic</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structures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sym typeface="Symbol" pitchFamily="18" charset="2"/>
              </a:rPr>
              <a:t></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1971, W.E.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Barth</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és R.O.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Lawton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synthesis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of c</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orannulene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1973, D.A.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Boc’var</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and G.E.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Gal’pern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generalizatoin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of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ferrocene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structure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sym typeface="Symbol" pitchFamily="18" charset="2"/>
              </a:rPr>
              <a:t></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20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suggestion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of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Stankevic</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1980, S.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Iijima</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with</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electron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microscope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spherical</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particles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from</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evaporated</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vacuum</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1981, R.A. Davidson,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Hückel</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calculations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clusters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also</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1983, L.A.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Paquette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20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20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synthesis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dodecahedron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1981-85, O.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Chapman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tried</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to</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synthesize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without</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success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1985 </a:t>
            </a:r>
            <a:r>
              <a:rPr kumimoji="0" lang="hu-HU"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september</a:t>
            </a:r>
            <a:r>
              <a:rPr kumimoji="0" lang="hu-HU"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Kroto</a:t>
            </a:r>
            <a:r>
              <a:rPr kumimoji="0" lang="hu-HU"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Smalley</a:t>
            </a:r>
            <a:r>
              <a:rPr kumimoji="0" lang="hu-HU"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Curl</a:t>
            </a:r>
            <a:r>
              <a:rPr kumimoji="0" lang="hu-HU"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1985 október 9., A.D.J.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Haymet</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Hückel</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calculations</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
        <p:nvSpPr>
          <p:cNvPr id="45059" name="Akciógomb: Tovább vagy Következő 9">
            <a:hlinkClick r:id="rId3" action="ppaction://hlinksldjump" highlightClick="1"/>
          </p:cNvPr>
          <p:cNvSpPr>
            <a:spLocks noChangeArrowheads="1"/>
          </p:cNvSpPr>
          <p:nvPr/>
        </p:nvSpPr>
        <p:spPr bwMode="auto">
          <a:xfrm>
            <a:off x="6660232" y="3266907"/>
            <a:ext cx="357188" cy="215900"/>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56641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103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2701925"/>
            <a:ext cx="20796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5"/>
          <p:cNvSpPr txBox="1">
            <a:spLocks noChangeArrowheads="1"/>
          </p:cNvSpPr>
          <p:nvPr/>
        </p:nvSpPr>
        <p:spPr bwMode="auto">
          <a:xfrm>
            <a:off x="3635375" y="205422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corannulene</a:t>
            </a:r>
          </a:p>
        </p:txBody>
      </p:sp>
      <p:sp>
        <p:nvSpPr>
          <p:cNvPr id="60420"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16006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184467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6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 – </a:t>
            </a:r>
            <a:r>
              <a:rPr kumimoji="0" lang="hu-HU" altLang="hu-HU" sz="6000" b="0" i="0" u="none" strike="noStrike" kern="1200" cap="none" spc="0" normalizeH="0" baseline="0" noProof="0">
                <a:ln>
                  <a:noFill/>
                </a:ln>
                <a:solidFill>
                  <a:srgbClr val="00B0F0"/>
                </a:solidFill>
                <a:effectLst/>
                <a:uLnTx/>
                <a:uFillTx/>
                <a:latin typeface="Times New Roman" panose="02020603050405020304" pitchFamily="18" charset="0"/>
                <a:ea typeface="+mn-ea"/>
                <a:cs typeface="+mn-cs"/>
              </a:rPr>
              <a:t>TS</a:t>
            </a:r>
            <a:r>
              <a:rPr kumimoji="0" lang="hu-HU" altLang="hu-HU" sz="6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a:t>
            </a:r>
            <a:r>
              <a:rPr kumimoji="0" lang="hu-HU" altLang="hu-HU" sz="6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pV</a:t>
            </a:r>
          </a:p>
        </p:txBody>
      </p:sp>
      <p:sp>
        <p:nvSpPr>
          <p:cNvPr id="63491" name="Szövegdoboz 3"/>
          <p:cNvSpPr txBox="1">
            <a:spLocks noChangeArrowheads="1"/>
          </p:cNvSpPr>
          <p:nvPr/>
        </p:nvSpPr>
        <p:spPr bwMode="auto">
          <a:xfrm>
            <a:off x="323850" y="479742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2" name="Szövegdoboz 4"/>
          <p:cNvSpPr txBox="1">
            <a:spLocks noChangeArrowheads="1"/>
          </p:cNvSpPr>
          <p:nvPr/>
        </p:nvSpPr>
        <p:spPr bwMode="auto">
          <a:xfrm>
            <a:off x="0" y="1484313"/>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a:t>
            </a:r>
            <a:r>
              <a:rPr kumimoji="0" lang="hu-HU" altLang="hu-HU"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mn-ea"/>
                <a:cs typeface="+mn-cs"/>
              </a:rPr>
              <a:t>graphite</a:t>
            </a: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&lt;  </a:t>
            </a:r>
            <a:r>
              <a:rPr kumimoji="0" lang="hu-HU" altLang="hu-HU"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a:t>
            </a:r>
            <a:r>
              <a:rPr kumimoji="0" lang="hu-HU" altLang="hu-HU"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mn-ea"/>
                <a:cs typeface="+mn-cs"/>
              </a:rPr>
              <a:t>diamond</a:t>
            </a:r>
            <a:r>
              <a:rPr kumimoji="0" lang="hu-HU" altLang="hu-HU" sz="1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 </a:t>
            </a: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6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S</a:t>
            </a:r>
            <a:r>
              <a:rPr kumimoji="0" lang="hu-HU" altLang="hu-HU" sz="1600" b="0" i="0" u="none" strike="noStrike" kern="1200" cap="none" spc="0" normalizeH="0" baseline="-25000" noProof="0" dirty="0" err="1">
                <a:ln>
                  <a:noFill/>
                </a:ln>
                <a:solidFill>
                  <a:srgbClr val="00B0F0"/>
                </a:solidFill>
                <a:effectLst/>
                <a:uLnTx/>
                <a:uFillTx/>
                <a:latin typeface="Times New Roman" panose="02020603050405020304" pitchFamily="18" charset="0"/>
                <a:ea typeface="+mn-ea"/>
                <a:cs typeface="+mn-cs"/>
              </a:rPr>
              <a:t>graphite</a:t>
            </a:r>
            <a:r>
              <a:rPr kumimoji="0" lang="hu-HU" altLang="hu-HU" sz="1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&gt;  </a:t>
            </a:r>
            <a:r>
              <a:rPr kumimoji="0" lang="hu-HU" altLang="hu-HU" sz="16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S</a:t>
            </a:r>
            <a:r>
              <a:rPr kumimoji="0" lang="hu-HU" altLang="hu-HU" sz="1600" b="0" i="0" u="none" strike="noStrike" kern="1200" cap="none" spc="0" normalizeH="0" baseline="-25000" noProof="0" dirty="0" err="1">
                <a:ln>
                  <a:noFill/>
                </a:ln>
                <a:solidFill>
                  <a:srgbClr val="00B0F0"/>
                </a:solidFill>
                <a:effectLst/>
                <a:uLnTx/>
                <a:uFillTx/>
                <a:latin typeface="Times New Roman" panose="02020603050405020304" pitchFamily="18" charset="0"/>
                <a:ea typeface="+mn-ea"/>
                <a:cs typeface="+mn-cs"/>
              </a:rPr>
              <a:t>diamond</a:t>
            </a:r>
            <a:endParaRPr kumimoji="0" lang="hu-HU" altLang="hu-HU" sz="24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p:txBody>
      </p:sp>
      <p:sp>
        <p:nvSpPr>
          <p:cNvPr id="63493" name="Szövegdoboz 6"/>
          <p:cNvSpPr txBox="1">
            <a:spLocks noChangeArrowheads="1"/>
          </p:cNvSpPr>
          <p:nvPr/>
        </p:nvSpPr>
        <p:spPr bwMode="auto">
          <a:xfrm>
            <a:off x="0" y="3090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1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a:t>
            </a:r>
            <a:r>
              <a:rPr kumimoji="0" lang="hu-HU" altLang="hu-HU" sz="1600" b="0" i="0" u="none" strike="noStrike" kern="1200" cap="none" spc="0" normalizeH="0" baseline="-25000" noProof="0" dirty="0" err="1">
                <a:ln>
                  <a:noFill/>
                </a:ln>
                <a:solidFill>
                  <a:srgbClr val="FF0000"/>
                </a:solidFill>
                <a:effectLst/>
                <a:uLnTx/>
                <a:uFillTx/>
                <a:latin typeface="Times New Roman" panose="02020603050405020304" pitchFamily="18" charset="0"/>
                <a:ea typeface="+mn-ea"/>
                <a:cs typeface="+mn-cs"/>
              </a:rPr>
              <a:t>graphite</a:t>
            </a:r>
            <a:r>
              <a:rPr kumimoji="0" lang="hu-HU" altLang="hu-HU"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&gt;  </a:t>
            </a:r>
            <a:r>
              <a:rPr kumimoji="0" lang="hu-HU" altLang="hu-HU" sz="1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a:t>
            </a:r>
            <a:r>
              <a:rPr kumimoji="0" lang="hu-HU" altLang="hu-HU" sz="1600" b="0" i="0" u="none" strike="noStrike" kern="1200" cap="none" spc="0" normalizeH="0" baseline="-25000" noProof="0" dirty="0" err="1">
                <a:ln>
                  <a:noFill/>
                </a:ln>
                <a:solidFill>
                  <a:srgbClr val="FF0000"/>
                </a:solidFill>
                <a:effectLst/>
                <a:uLnTx/>
                <a:uFillTx/>
                <a:latin typeface="Times New Roman" panose="02020603050405020304" pitchFamily="18" charset="0"/>
                <a:ea typeface="+mn-ea"/>
                <a:cs typeface="+mn-cs"/>
              </a:rPr>
              <a:t>diamond</a:t>
            </a:r>
            <a:endParaRPr kumimoji="0" lang="hu-HU" altLang="hu-HU"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38473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65538" name="Picture 2" descr="Scan 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0975" y="-569913"/>
            <a:ext cx="6242050" cy="799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6" name="Kép 1" descr="Carbon-phase-diagra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549275"/>
            <a:ext cx="6780213"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4" name="Kép 1" descr="BandStructure_diamond_Vog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366838"/>
            <a:ext cx="6429375"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Szövegdoboz 9"/>
          <p:cNvSpPr txBox="1">
            <a:spLocks noChangeArrowheads="1"/>
          </p:cNvSpPr>
          <p:nvPr/>
        </p:nvSpPr>
        <p:spPr bwMode="auto">
          <a:xfrm>
            <a:off x="285750" y="6596063"/>
            <a:ext cx="8858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1100">
                <a:solidFill>
                  <a:srgbClr val="000000"/>
                </a:solidFill>
              </a:rPr>
              <a:t>Downloaded from the internet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2" name="Kép 1" descr="gyemant_DF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0163"/>
            <a:ext cx="3673475"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Szövegdoboz 2"/>
          <p:cNvSpPr txBox="1">
            <a:spLocks noChangeArrowheads="1"/>
          </p:cNvSpPr>
          <p:nvPr/>
        </p:nvSpPr>
        <p:spPr bwMode="auto">
          <a:xfrm>
            <a:off x="0" y="63817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400" b="1">
                <a:solidFill>
                  <a:srgbClr val="FF0000"/>
                </a:solidFill>
              </a:rPr>
              <a:t>DFT band structure of diamond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lapértelmezett terv">
  <a:themeElements>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Alapértelmezett terv">
  <a:themeElements>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Alapértelmezett terv">
  <a:themeElements>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lapértelmezett terv">
  <a:themeElements>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1757</TotalTime>
  <Words>1004</Words>
  <Application>Microsoft Office PowerPoint</Application>
  <PresentationFormat>Diavetítés a képernyőre (4:3 oldalarány)</PresentationFormat>
  <Paragraphs>160</Paragraphs>
  <Slides>42</Slides>
  <Notes>41</Notes>
  <HiddenSlides>0</HiddenSlides>
  <MMClips>0</MMClips>
  <ScaleCrop>false</ScaleCrop>
  <HeadingPairs>
    <vt:vector size="6" baseType="variant">
      <vt:variant>
        <vt:lpstr>Használt betűtípusok</vt:lpstr>
      </vt:variant>
      <vt:variant>
        <vt:i4>2</vt:i4>
      </vt:variant>
      <vt:variant>
        <vt:lpstr>Téma</vt:lpstr>
      </vt:variant>
      <vt:variant>
        <vt:i4>6</vt:i4>
      </vt:variant>
      <vt:variant>
        <vt:lpstr>Diacímek</vt:lpstr>
      </vt:variant>
      <vt:variant>
        <vt:i4>42</vt:i4>
      </vt:variant>
    </vt:vector>
  </HeadingPairs>
  <TitlesOfParts>
    <vt:vector size="50" baseType="lpstr">
      <vt:lpstr>Symbol</vt:lpstr>
      <vt:lpstr>Times New Roman</vt:lpstr>
      <vt:lpstr>Alapértelmezett terv</vt:lpstr>
      <vt:lpstr>2_Alapértelmezett terv</vt:lpstr>
      <vt:lpstr>7_Alapértelmezett terv</vt:lpstr>
      <vt:lpstr>9_Alapértelmezett terv</vt:lpstr>
      <vt:lpstr>1_Alapértelmezett terv</vt:lpstr>
      <vt:lpstr>3_Alapértelmezett terv</vt:lpstr>
      <vt:lpstr> CARBON NANOSTRUCTURES (FULLERENES, CARBON NANOTUBES, GRAPHENE)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ELTE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SZÉN NANOCSÖVEK</dc:title>
  <dc:creator>Kürti Jenő</dc:creator>
  <cp:lastModifiedBy>Kürti Jenő</cp:lastModifiedBy>
  <cp:revision>179</cp:revision>
  <dcterms:created xsi:type="dcterms:W3CDTF">2002-03-15T16:04:38Z</dcterms:created>
  <dcterms:modified xsi:type="dcterms:W3CDTF">2020-02-22T20:49:02Z</dcterms:modified>
</cp:coreProperties>
</file>