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4315" r:id="rId2"/>
    <p:sldMasterId id="2147484327" r:id="rId3"/>
  </p:sldMasterIdLst>
  <p:notesMasterIdLst>
    <p:notesMasterId r:id="rId34"/>
  </p:notesMasterIdLst>
  <p:sldIdLst>
    <p:sldId id="305" r:id="rId4"/>
    <p:sldId id="430" r:id="rId5"/>
    <p:sldId id="431" r:id="rId6"/>
    <p:sldId id="432" r:id="rId7"/>
    <p:sldId id="433" r:id="rId8"/>
    <p:sldId id="434" r:id="rId9"/>
    <p:sldId id="435" r:id="rId10"/>
    <p:sldId id="436" r:id="rId11"/>
    <p:sldId id="440" r:id="rId12"/>
    <p:sldId id="437" r:id="rId13"/>
    <p:sldId id="438" r:id="rId14"/>
    <p:sldId id="439" r:id="rId15"/>
    <p:sldId id="500" r:id="rId16"/>
    <p:sldId id="442" r:id="rId17"/>
    <p:sldId id="443" r:id="rId18"/>
    <p:sldId id="444" r:id="rId19"/>
    <p:sldId id="445" r:id="rId20"/>
    <p:sldId id="446" r:id="rId21"/>
    <p:sldId id="447" r:id="rId22"/>
    <p:sldId id="448" r:id="rId23"/>
    <p:sldId id="449" r:id="rId24"/>
    <p:sldId id="450" r:id="rId25"/>
    <p:sldId id="451" r:id="rId26"/>
    <p:sldId id="452" r:id="rId27"/>
    <p:sldId id="453" r:id="rId28"/>
    <p:sldId id="454" r:id="rId29"/>
    <p:sldId id="455" r:id="rId30"/>
    <p:sldId id="456" r:id="rId31"/>
    <p:sldId id="457" r:id="rId32"/>
    <p:sldId id="458" r:id="rId33"/>
  </p:sldIdLst>
  <p:sldSz cx="9144000" cy="6858000" type="screen4x3"/>
  <p:notesSz cx="6858000" cy="9144000"/>
  <p:defaultTextStyle>
    <a:defPPr>
      <a:defRPr lang="hu-HU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nő" initials="KJ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  <a:srgbClr val="FFFF00"/>
    <a:srgbClr val="993300"/>
    <a:srgbClr val="00CC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82" autoAdjust="0"/>
    <p:restoredTop sz="94667" autoAdjust="0"/>
  </p:normalViewPr>
  <p:slideViewPr>
    <p:cSldViewPr>
      <p:cViewPr varScale="1">
        <p:scale>
          <a:sx n="83" d="100"/>
          <a:sy n="83" d="100"/>
        </p:scale>
        <p:origin x="1454" y="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1770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commentAuthors" Target="commentAuthor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noProof="0"/>
              <a:t>Mintaszöveg szerkesztése </a:t>
            </a:r>
          </a:p>
          <a:p>
            <a:pPr lvl="1"/>
            <a:r>
              <a:rPr lang="hu-HU" noProof="0"/>
              <a:t>Második szint</a:t>
            </a:r>
          </a:p>
          <a:p>
            <a:pPr lvl="2"/>
            <a:r>
              <a:rPr lang="hu-HU" noProof="0"/>
              <a:t>Harmadik szint</a:t>
            </a:r>
          </a:p>
          <a:p>
            <a:pPr lvl="3"/>
            <a:r>
              <a:rPr lang="hu-HU" noProof="0"/>
              <a:t>Negyedik szint</a:t>
            </a:r>
          </a:p>
          <a:p>
            <a:pPr lvl="4"/>
            <a:r>
              <a:rPr lang="hu-HU" noProof="0"/>
              <a:t>Ötödik szint</a:t>
            </a: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FF7BDE69-FC34-4105-A228-6DF906429691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0EBD120-9837-4D36-A535-97C2049A6885}" type="slidenum">
              <a:rPr lang="hu-HU" altLang="hu-HU" sz="1200"/>
              <a:pPr/>
              <a:t>1</a:t>
            </a:fld>
            <a:endParaRPr lang="hu-HU" altLang="hu-HU" sz="120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hu-H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B6E1CB-9963-4604-AB0D-F262E73B7372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3407641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153703-61F1-46E0-88A6-F953A6BA0C21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2378909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FCDBF3-2F4A-4F80-A000-8DEB73E0E125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709049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E2BB71-29CB-4627-9BE3-5E87378D1764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8572460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088374-EA26-4CEE-98D4-09B39904A72A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769944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D1BF09-56B0-4132-8BE0-1C97DABC889B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2043601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3F06ED-6D63-40C2-89A7-7F9CF3373A48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6897370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0A2455-0C6C-47BB-BE25-4A2F0FF8F26D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8286358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3142A2-7226-4616-B697-07AD72E0392E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0009298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3BE4BD-40CB-4DDB-9F0F-BF521BF8A29F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491444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28CD94-7776-42E4-91DB-3DB47B42C00E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4163199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565FEC-AE38-4CB1-B9BB-EB4BB335787F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hu-HU" altLang="hu-HU"/>
              <a:t>C60: bíborvörös, C70: vörös</a:t>
            </a:r>
          </a:p>
        </p:txBody>
      </p:sp>
    </p:spTree>
    <p:extLst>
      <p:ext uri="{BB962C8B-B14F-4D97-AF65-F5344CB8AC3E}">
        <p14:creationId xmlns:p14="http://schemas.microsoft.com/office/powerpoint/2010/main" val="7070288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3C2517-FE6B-442A-9729-BC964E385E33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6530223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92C5D3-26D5-46CA-B001-D6927ADF7751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8367516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F2294A-068D-41DF-A25D-11E394C4A27C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2773303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5C345E-A557-49CA-9232-B801ADB9BE48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3170751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C4A3A0-7A65-4127-92A4-654DAB8B48A5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042926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088374-EA26-4CEE-98D4-09B39904A72A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9668521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F0F79E-9600-497B-93B4-C1FDC41640F8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384427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AD33C4-3CC7-4B42-9DDD-7A853AEE7B24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5608248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FD4C9B-98A7-42B4-AF80-06D43FF8C3F7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762751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06CF1D-833C-420B-B854-F5639BEDC7AE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hu-HU" altLang="hu-HU" dirty="0" err="1" smtClean="0"/>
              <a:t>Fungus</a:t>
            </a:r>
            <a:endParaRPr lang="hu-HU" altLang="hu-HU" dirty="0" smtClean="0"/>
          </a:p>
          <a:p>
            <a:endParaRPr lang="hu-HU" altLang="hu-HU" dirty="0"/>
          </a:p>
        </p:txBody>
      </p:sp>
    </p:spTree>
    <p:extLst>
      <p:ext uri="{BB962C8B-B14F-4D97-AF65-F5344CB8AC3E}">
        <p14:creationId xmlns:p14="http://schemas.microsoft.com/office/powerpoint/2010/main" val="5672620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208BF0-3E57-42B5-B256-E0455F490FD4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dirty="0"/>
          </a:p>
        </p:txBody>
      </p:sp>
    </p:spTree>
    <p:extLst>
      <p:ext uri="{BB962C8B-B14F-4D97-AF65-F5344CB8AC3E}">
        <p14:creationId xmlns:p14="http://schemas.microsoft.com/office/powerpoint/2010/main" val="35426330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6A004A-3AE4-4806-AB8C-A300A927AFA6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6021091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E24F3C-E934-467C-8F19-ECDC05859298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839517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9965BB-51A5-4BAC-A28B-78107E029DF9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389913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1226CE-ABFE-4D34-AF9D-BF6C0316FAEA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107468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BB139E-73B4-4FCB-B4A2-CD85D9B96208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0471277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1FAC55-1FCA-4ABB-8BF9-6BC4AD2EE53E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5170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5F83B5-45CB-4A80-868E-474F87129210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94545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4CDEC6-7EE8-4AFA-8D0B-A2B216495DAC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8554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DABF36-B8DF-49F8-9461-4490375E90A4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9622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06B491-3BF3-4EC3-8C07-84F34F6E3B3E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9328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3F1CEC-15AF-4674-AF07-8501424C9C5D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65452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2F1096-AEE1-4177-9453-F8345EE89CA0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04525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2B9C94-C790-4E7F-A5F8-6CB9ED248D23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3251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13163F-BAE9-443E-A745-4CE122B9F289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6109978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19B7CF-9583-4FC7-8B4B-C162B16C1318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474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0969A6-4EB6-48FB-893F-854D7A7E9B2B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1784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3D66B3-CD9D-4443-B2A5-8014DB9E3079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9409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092DAB-6686-47A1-B5B0-7C4A92F6A623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9961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F96E7E-B629-4F70-BAF1-D61483498E69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9833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4C2C22-7178-45A7-9849-8A2229FF1DD8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4735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F16A3F-DB67-4961-8550-DA2CEE07DF40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81832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2496CB-E0C7-475F-BA1A-53C79B59925A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02945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D8EB61-FADC-4E90-BBF7-1B5DFE45F9A2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28950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3F6A3C-AB72-421D-8570-BC8DBD9F5372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0614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07A95-1469-43CB-BCCF-42F479653BF7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7959003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12145E-5251-4494-AC0A-6A9CFFA13CCA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35628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DF99CC-A2AA-48BE-BE91-8D8C592B6162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99086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DE02E5-FFCF-47C9-A339-43C373A95F53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9152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0A0987-4765-4DF9-B42F-B4FA97F25A51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3298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C9D17F-156C-4876-ABEC-6331BEC361FC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242025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7DFD0F-35B3-491D-AFB1-0BD717C59F78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997731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EDE50-722E-434A-BA82-61B884E11F1F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423186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4D2C3-3394-4B45-B386-3661D001CAFB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271744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B7B2AC-7C70-4F48-AFA9-32C9049BE12F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642729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E07837-CA52-49CF-BB41-42ACE91B4C90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882594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 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01854BBF-FC9B-43EC-8D4F-DBAA01183CA2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02" r:id="rId1"/>
    <p:sldLayoutId id="2147484203" r:id="rId2"/>
    <p:sldLayoutId id="2147484204" r:id="rId3"/>
    <p:sldLayoutId id="2147484205" r:id="rId4"/>
    <p:sldLayoutId id="2147484206" r:id="rId5"/>
    <p:sldLayoutId id="2147484207" r:id="rId6"/>
    <p:sldLayoutId id="2147484208" r:id="rId7"/>
    <p:sldLayoutId id="2147484209" r:id="rId8"/>
    <p:sldLayoutId id="2147484210" r:id="rId9"/>
    <p:sldLayoutId id="2147484211" r:id="rId10"/>
    <p:sldLayoutId id="214748421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Mintacím szerkesztése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 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BF6B49-A04E-414A-9CC0-0093BC15B9EA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573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6" r:id="rId1"/>
    <p:sldLayoutId id="2147484317" r:id="rId2"/>
    <p:sldLayoutId id="2147484318" r:id="rId3"/>
    <p:sldLayoutId id="2147484319" r:id="rId4"/>
    <p:sldLayoutId id="2147484320" r:id="rId5"/>
    <p:sldLayoutId id="2147484321" r:id="rId6"/>
    <p:sldLayoutId id="2147484322" r:id="rId7"/>
    <p:sldLayoutId id="2147484323" r:id="rId8"/>
    <p:sldLayoutId id="2147484324" r:id="rId9"/>
    <p:sldLayoutId id="2147484325" r:id="rId10"/>
    <p:sldLayoutId id="214748432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Mintacím szerkesztése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 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</a:p>
        </p:txBody>
      </p:sp>
      <p:sp>
        <p:nvSpPr>
          <p:cNvPr id="152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2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2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141EF4-AD78-4663-8DC3-0B4A1B06998E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8116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8" r:id="rId1"/>
    <p:sldLayoutId id="2147484329" r:id="rId2"/>
    <p:sldLayoutId id="2147484330" r:id="rId3"/>
    <p:sldLayoutId id="2147484331" r:id="rId4"/>
    <p:sldLayoutId id="2147484332" r:id="rId5"/>
    <p:sldLayoutId id="2147484333" r:id="rId6"/>
    <p:sldLayoutId id="2147484334" r:id="rId7"/>
    <p:sldLayoutId id="2147484335" r:id="rId8"/>
    <p:sldLayoutId id="2147484336" r:id="rId9"/>
    <p:sldLayoutId id="2147484337" r:id="rId10"/>
    <p:sldLayoutId id="214748433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050"/>
          <p:cNvSpPr>
            <a:spLocks noGrp="1" noChangeArrowheads="1"/>
          </p:cNvSpPr>
          <p:nvPr>
            <p:ph type="ctrTitle"/>
          </p:nvPr>
        </p:nvSpPr>
        <p:spPr>
          <a:xfrm>
            <a:off x="0" y="914400"/>
            <a:ext cx="9144000" cy="1143000"/>
          </a:xfrm>
        </p:spPr>
        <p:txBody>
          <a:bodyPr/>
          <a:lstStyle/>
          <a:p>
            <a:r>
              <a:rPr lang="hu-HU" altLang="hu-HU" sz="4800" b="1">
                <a:solidFill>
                  <a:srgbClr val="A50021"/>
                </a:solidFill>
              </a:rPr>
              <a:t/>
            </a:r>
            <a:br>
              <a:rPr lang="hu-HU" altLang="hu-HU" sz="4800" b="1">
                <a:solidFill>
                  <a:srgbClr val="A50021"/>
                </a:solidFill>
              </a:rPr>
            </a:br>
            <a:r>
              <a:rPr lang="hu-HU" altLang="hu-HU" sz="4800" b="1">
                <a:solidFill>
                  <a:srgbClr val="A50021"/>
                </a:solidFill>
              </a:rPr>
              <a:t>CARBON NANOSTRUCTURES</a:t>
            </a:r>
            <a:r>
              <a:rPr lang="hu-HU" altLang="hu-HU" sz="5400" b="1">
                <a:solidFill>
                  <a:srgbClr val="A50021"/>
                </a:solidFill>
              </a:rPr>
              <a:t/>
            </a:r>
            <a:br>
              <a:rPr lang="hu-HU" altLang="hu-HU" sz="5400" b="1">
                <a:solidFill>
                  <a:srgbClr val="A50021"/>
                </a:solidFill>
              </a:rPr>
            </a:br>
            <a:r>
              <a:rPr lang="hu-HU" altLang="hu-HU" sz="3200" b="1">
                <a:solidFill>
                  <a:srgbClr val="A50021"/>
                </a:solidFill>
              </a:rPr>
              <a:t>(FULLERENES, CARBON NANOTUBES, GRAPHENE)</a:t>
            </a:r>
            <a:endParaRPr lang="hu-HU" altLang="hu-HU" sz="3200"/>
          </a:p>
        </p:txBody>
      </p:sp>
      <p:sp>
        <p:nvSpPr>
          <p:cNvPr id="14339" name="Rectangle 2051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3429000"/>
            <a:ext cx="6400800" cy="1752600"/>
          </a:xfrm>
        </p:spPr>
        <p:txBody>
          <a:bodyPr/>
          <a:lstStyle/>
          <a:p>
            <a:r>
              <a:rPr lang="hu-HU" altLang="hu-HU" sz="2400" dirty="0" err="1"/>
              <a:t>lecture</a:t>
            </a:r>
            <a:r>
              <a:rPr lang="hu-HU" altLang="hu-HU" sz="2400" dirty="0"/>
              <a:t> </a:t>
            </a:r>
            <a:r>
              <a:rPr lang="hu-HU" altLang="hu-HU" sz="2400" dirty="0" err="1"/>
              <a:t>for</a:t>
            </a:r>
            <a:r>
              <a:rPr lang="hu-HU" altLang="hu-HU" sz="2400" dirty="0"/>
              <a:t> </a:t>
            </a:r>
            <a:r>
              <a:rPr lang="hu-HU" altLang="hu-HU" sz="2400" dirty="0" err="1"/>
              <a:t>physics</a:t>
            </a:r>
            <a:r>
              <a:rPr lang="hu-HU" altLang="hu-HU" sz="2400" dirty="0"/>
              <a:t> and </a:t>
            </a:r>
            <a:r>
              <a:rPr lang="hu-HU" altLang="hu-HU" sz="2400" dirty="0" err="1"/>
              <a:t>chemistry</a:t>
            </a:r>
            <a:r>
              <a:rPr lang="hu-HU" altLang="hu-HU" sz="2400" dirty="0"/>
              <a:t> </a:t>
            </a:r>
            <a:r>
              <a:rPr lang="hu-HU" altLang="hu-HU" sz="2400" dirty="0" err="1"/>
              <a:t>students</a:t>
            </a:r>
            <a:endParaRPr lang="hu-HU" altLang="hu-HU" sz="2400" dirty="0"/>
          </a:p>
          <a:p>
            <a:r>
              <a:rPr lang="hu-HU" altLang="hu-HU" sz="2400" dirty="0"/>
              <a:t>(</a:t>
            </a:r>
            <a:r>
              <a:rPr lang="hu-HU" altLang="hu-HU" sz="2400" dirty="0" smtClean="0"/>
              <a:t>2020. </a:t>
            </a:r>
            <a:r>
              <a:rPr lang="hu-HU" altLang="hu-HU" sz="2400" dirty="0" err="1"/>
              <a:t>summer</a:t>
            </a:r>
            <a:r>
              <a:rPr lang="hu-HU" altLang="hu-HU" sz="2400" dirty="0"/>
              <a:t> </a:t>
            </a:r>
            <a:r>
              <a:rPr lang="hu-HU" altLang="hu-HU" sz="2400" dirty="0" err="1"/>
              <a:t>semester</a:t>
            </a:r>
            <a:r>
              <a:rPr lang="hu-HU" altLang="hu-HU" sz="2400" dirty="0"/>
              <a:t> – </a:t>
            </a:r>
            <a:r>
              <a:rPr lang="hu-HU" altLang="hu-HU" sz="2400" dirty="0" smtClean="0"/>
              <a:t>24. </a:t>
            </a:r>
            <a:r>
              <a:rPr lang="hu-HU" altLang="hu-HU" sz="2400" dirty="0" err="1"/>
              <a:t>February</a:t>
            </a:r>
            <a:r>
              <a:rPr lang="hu-HU" altLang="hu-HU" sz="2400" dirty="0"/>
              <a:t>)</a:t>
            </a:r>
          </a:p>
          <a:p>
            <a:endParaRPr lang="hu-HU" altLang="hu-HU" sz="2400" dirty="0"/>
          </a:p>
          <a:p>
            <a:r>
              <a:rPr lang="hu-HU" altLang="hu-HU" sz="2400" b="1" dirty="0"/>
              <a:t>Prof. Jenő Kürti</a:t>
            </a:r>
            <a:endParaRPr lang="hu-HU" altLang="hu-HU" sz="2400" dirty="0"/>
          </a:p>
          <a:p>
            <a:r>
              <a:rPr lang="hu-HU" altLang="hu-HU" sz="2400" dirty="0"/>
              <a:t>ELTE </a:t>
            </a:r>
            <a:r>
              <a:rPr lang="hu-HU" altLang="hu-HU" sz="2400" dirty="0" err="1"/>
              <a:t>Department</a:t>
            </a:r>
            <a:r>
              <a:rPr lang="hu-HU" altLang="hu-HU" sz="2400" dirty="0"/>
              <a:t> of </a:t>
            </a:r>
            <a:r>
              <a:rPr lang="hu-HU" altLang="hu-HU" sz="2400" dirty="0" err="1"/>
              <a:t>Biological</a:t>
            </a:r>
            <a:r>
              <a:rPr lang="hu-HU" altLang="hu-HU" sz="2400" dirty="0"/>
              <a:t> </a:t>
            </a:r>
            <a:r>
              <a:rPr lang="hu-HU" altLang="hu-HU" sz="2400" dirty="0" err="1"/>
              <a:t>Physics</a:t>
            </a:r>
            <a:endParaRPr lang="hu-HU" altLang="hu-HU" sz="2400" dirty="0"/>
          </a:p>
          <a:p>
            <a:endParaRPr lang="hu-HU" altLang="hu-HU" sz="2400" dirty="0"/>
          </a:p>
          <a:p>
            <a:r>
              <a:rPr lang="hu-HU" altLang="hu-HU" sz="1600" dirty="0"/>
              <a:t>e-mail: kurti@virag.elte.hu		</a:t>
            </a:r>
            <a:r>
              <a:rPr lang="hu-HU" altLang="hu-HU" sz="1600" dirty="0" err="1"/>
              <a:t>www</a:t>
            </a:r>
            <a:r>
              <a:rPr lang="hu-HU" altLang="hu-HU" sz="1600" dirty="0"/>
              <a:t>: regivirag.elte.hu/</a:t>
            </a:r>
            <a:r>
              <a:rPr lang="hu-HU" altLang="hu-HU" sz="1600" dirty="0" err="1"/>
              <a:t>kurti</a:t>
            </a:r>
            <a:endParaRPr lang="hu-HU" alt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-103188"/>
            <a:ext cx="7489825" cy="7108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04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endohedral_yellowb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066800"/>
            <a:ext cx="554355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152400" y="228600"/>
            <a:ext cx="8763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Endohedral fullerenes,     e.g.     N @ C</a:t>
            </a:r>
            <a:r>
              <a:rPr kumimoji="0" lang="hu-HU" altLang="hu-HU" sz="40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60</a:t>
            </a:r>
            <a:endParaRPr kumimoji="0" lang="hu-HU" altLang="hu-HU" sz="4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62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scc82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1789113"/>
            <a:ext cx="4953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1476375" y="1125538"/>
            <a:ext cx="2133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Sc @ C</a:t>
            </a:r>
            <a:r>
              <a:rPr kumimoji="0" lang="hu-HU" altLang="hu-HU" sz="40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82</a:t>
            </a:r>
            <a:endParaRPr kumimoji="0" lang="hu-HU" alt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54276" name="Picture 2" descr="http://pubs.rsc.org/services/images/RSCpubs.ePlatform.Service.FreeContent.ImageService.svc/ImageService/Articleimage/2010/CP/c0cp00325e/c0cp00325e-f1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213" y="2420938"/>
            <a:ext cx="3414712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Text Box 3"/>
          <p:cNvSpPr txBox="1">
            <a:spLocks noChangeArrowheads="1"/>
          </p:cNvSpPr>
          <p:nvPr/>
        </p:nvSpPr>
        <p:spPr bwMode="auto">
          <a:xfrm>
            <a:off x="6156325" y="1125538"/>
            <a:ext cx="2663825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Er</a:t>
            </a:r>
            <a:r>
              <a:rPr kumimoji="0" lang="hu-HU" altLang="hu-HU" sz="40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</a:t>
            </a:r>
            <a:r>
              <a:rPr kumimoji="0" lang="hu-HU" altLang="hu-HU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 @ C</a:t>
            </a:r>
            <a:r>
              <a:rPr kumimoji="0" lang="hu-HU" altLang="hu-HU" sz="40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80</a:t>
            </a:r>
            <a:endParaRPr kumimoji="0" lang="hu-HU" alt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265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1"/>
          <p:cNvSpPr txBox="1">
            <a:spLocks noChangeArrowheads="1"/>
          </p:cNvSpPr>
          <p:nvPr/>
        </p:nvSpPr>
        <p:spPr bwMode="auto">
          <a:xfrm>
            <a:off x="0" y="500063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Euler’s</a:t>
            </a:r>
            <a:r>
              <a:rPr kumimoji="0" lang="hu-HU" alt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hu-HU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rule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 n</a:t>
            </a:r>
            <a:r>
              <a:rPr kumimoji="0" lang="hu-HU" altLang="hu-HU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5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 = 12   és   n</a:t>
            </a:r>
            <a:r>
              <a:rPr kumimoji="0" lang="hu-HU" altLang="hu-HU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6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 = </a:t>
            </a:r>
            <a:r>
              <a:rPr kumimoji="0" lang="hu-HU" altLang="hu-H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arbitrary</a:t>
            </a:r>
            <a:r>
              <a:rPr lang="hu-HU" altLang="hu-HU" dirty="0">
                <a:solidFill>
                  <a:srgbClr val="000000"/>
                </a:solidFill>
                <a:sym typeface="Symbol" panose="05050102010706020507" pitchFamily="18" charset="2"/>
              </a:rPr>
              <a:t> </a:t>
            </a:r>
            <a:endParaRPr lang="hu-HU" altLang="hu-HU" dirty="0" smtClean="0">
              <a:solidFill>
                <a:srgbClr val="000000"/>
              </a:solidFill>
              <a:sym typeface="Symbol" panose="05050102010706020507" pitchFamily="18" charset="2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… 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!</a:t>
            </a:r>
            <a:endParaRPr kumimoji="0" lang="hu-HU" altLang="hu-H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2005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0000">
            <a:off x="0" y="2257425"/>
            <a:ext cx="4429125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40000">
            <a:off x="5429250" y="3211513"/>
            <a:ext cx="3714750" cy="364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Szövegdoboz 1"/>
          <p:cNvSpPr txBox="1">
            <a:spLocks noChangeArrowheads="1"/>
          </p:cNvSpPr>
          <p:nvPr/>
        </p:nvSpPr>
        <p:spPr bwMode="auto">
          <a:xfrm>
            <a:off x="0" y="500063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Euler’s</a:t>
            </a:r>
            <a:r>
              <a:rPr kumimoji="0" lang="hu-HU" alt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hu-HU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rule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 n</a:t>
            </a:r>
            <a:r>
              <a:rPr kumimoji="0" lang="hu-HU" altLang="hu-HU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5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 = 12   és   n</a:t>
            </a:r>
            <a:r>
              <a:rPr kumimoji="0" lang="hu-HU" altLang="hu-HU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6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 = </a:t>
            </a:r>
            <a:r>
              <a:rPr kumimoji="0" lang="hu-HU" altLang="hu-H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arbitrary</a:t>
            </a:r>
            <a:r>
              <a:rPr lang="hu-HU" altLang="hu-HU" dirty="0">
                <a:solidFill>
                  <a:srgbClr val="000000"/>
                </a:solidFill>
                <a:sym typeface="Symbol" panose="05050102010706020507" pitchFamily="18" charset="2"/>
              </a:rPr>
              <a:t> </a:t>
            </a:r>
            <a:endParaRPr lang="hu-HU" altLang="hu-HU" dirty="0" smtClean="0">
              <a:solidFill>
                <a:srgbClr val="000000"/>
              </a:solidFill>
              <a:sym typeface="Symbol" panose="05050102010706020507" pitchFamily="18" charset="2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… 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!</a:t>
            </a:r>
            <a:endParaRPr kumimoji="0" lang="hu-HU" altLang="hu-H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776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20atom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908050"/>
            <a:ext cx="5113338" cy="511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3924300" y="333375"/>
            <a:ext cx="1081088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</a:t>
            </a:r>
            <a:r>
              <a:rPr kumimoji="0" lang="hu-HU" altLang="hu-HU" sz="4800" b="0" i="0" u="none" strike="noStrike" kern="1200" cap="none" spc="0" normalizeH="0" baseline="-25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20</a:t>
            </a:r>
          </a:p>
        </p:txBody>
      </p:sp>
      <p:pic>
        <p:nvPicPr>
          <p:cNvPr id="56324" name="Kép 3" descr="sajat_C20f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152400"/>
            <a:ext cx="2627312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043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7" descr="https://upload.wikimedia.org/wikipedia/commons/thumb/7/7e/Graph_of_20-fullerene_w-nodes.svg/200px-Graph_of_20-fullerene_w-nodes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916113"/>
            <a:ext cx="28575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9" descr="https://upload.wikimedia.org/wikipedia/commons/thumb/2/24/Graph_of_60-fullerene_w-nodes.svg/200px-Graph_of_60-fullerene_w-nodes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916113"/>
            <a:ext cx="28575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Szövegdoboz 6"/>
          <p:cNvSpPr txBox="1">
            <a:spLocks noChangeArrowheads="1"/>
          </p:cNvSpPr>
          <p:nvPr/>
        </p:nvSpPr>
        <p:spPr bwMode="auto">
          <a:xfrm>
            <a:off x="2484438" y="5084763"/>
            <a:ext cx="52562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</a:t>
            </a:r>
            <a:r>
              <a:rPr kumimoji="0" lang="hu-HU" altLang="hu-HU" sz="24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20</a:t>
            </a:r>
            <a:r>
              <a:rPr kumimoji="0" lang="hu-HU" altLang="hu-HU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				C</a:t>
            </a:r>
            <a:r>
              <a:rPr kumimoji="0" lang="hu-HU" altLang="hu-HU" sz="24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60</a:t>
            </a:r>
            <a:endParaRPr kumimoji="0" lang="hu-HU" alt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7349" name="Szövegdoboz 7"/>
          <p:cNvSpPr txBox="1">
            <a:spLocks noChangeArrowheads="1"/>
          </p:cNvSpPr>
          <p:nvPr/>
        </p:nvSpPr>
        <p:spPr bwMode="auto">
          <a:xfrm>
            <a:off x="0" y="90805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Schlegel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hu-HU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diagrams</a:t>
            </a:r>
            <a:endParaRPr kumimoji="0" lang="hu-HU" altLang="hu-H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38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60">
            <a:hlinkClick r:id="" action="ppaction://media"/>
            <a:extLst>
              <a:ext uri="{FF2B5EF4-FFF2-40B4-BE49-F238E27FC236}">
                <a16:creationId xmlns:a16="http://schemas.microsoft.com/office/drawing/2014/main" id="{4447A748-938E-4C43-81E4-55E9963A3B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24544" y="1262"/>
            <a:ext cx="9797158" cy="685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30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99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Scan 0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425" y="0"/>
            <a:ext cx="5108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3" descr="aiche_figure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40075" cy="443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728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Scan 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31025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2" descr="spectroread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-26988"/>
            <a:ext cx="2520950" cy="4044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822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fulleren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8050"/>
            <a:ext cx="5334000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Picture 3" descr="nozz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62400" cy="189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4648200" y="1524000"/>
            <a:ext cx="44958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W.Krätschmer, L.D.Lamb, K.Fostiropoulos, D.R.Huffman, „Solid C</a:t>
            </a:r>
            <a:r>
              <a:rPr kumimoji="0" lang="hu-HU" altLang="hu-HU" sz="14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60</a:t>
            </a:r>
            <a:r>
              <a:rPr kumimoji="0" lang="hu-HU" altLang="hu-H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a new form of carbon”, Nature 347, 354 (</a:t>
            </a:r>
            <a:r>
              <a:rPr kumimoji="0" lang="hu-HU" altLang="hu-HU" sz="1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1990</a:t>
            </a:r>
            <a:r>
              <a:rPr kumimoji="0" lang="hu-HU" altLang="hu-H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)</a:t>
            </a:r>
          </a:p>
        </p:txBody>
      </p:sp>
      <p:sp>
        <p:nvSpPr>
          <p:cNvPr id="62469" name="Line 5"/>
          <p:cNvSpPr>
            <a:spLocks noChangeShapeType="1"/>
          </p:cNvSpPr>
          <p:nvPr/>
        </p:nvSpPr>
        <p:spPr bwMode="auto">
          <a:xfrm flipV="1">
            <a:off x="609600" y="-152400"/>
            <a:ext cx="2514600" cy="2133600"/>
          </a:xfrm>
          <a:prstGeom prst="line">
            <a:avLst/>
          </a:prstGeom>
          <a:noFill/>
          <a:ln w="7620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2470" name="Line 6"/>
          <p:cNvSpPr>
            <a:spLocks noChangeShapeType="1"/>
          </p:cNvSpPr>
          <p:nvPr/>
        </p:nvSpPr>
        <p:spPr bwMode="auto">
          <a:xfrm flipH="1" flipV="1">
            <a:off x="685800" y="-152400"/>
            <a:ext cx="2209800" cy="2133600"/>
          </a:xfrm>
          <a:prstGeom prst="line">
            <a:avLst/>
          </a:prstGeom>
          <a:noFill/>
          <a:ln w="7620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2471" name="Text Box 7"/>
          <p:cNvSpPr txBox="1">
            <a:spLocks noChangeArrowheads="1"/>
          </p:cNvSpPr>
          <p:nvPr/>
        </p:nvSpPr>
        <p:spPr bwMode="auto">
          <a:xfrm>
            <a:off x="5486400" y="4648200"/>
            <a:ext cx="350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</a:t>
            </a:r>
            <a:r>
              <a:rPr kumimoji="0" lang="hu-HU" altLang="hu-HU" sz="2400" b="1" i="0" u="none" strike="noStrike" kern="120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60</a:t>
            </a:r>
            <a:r>
              <a:rPr kumimoji="0" lang="hu-HU" altLang="hu-HU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in large quantities !</a:t>
            </a:r>
            <a:endParaRPr kumimoji="0" lang="hu-HU" altLang="hu-HU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2472" name="Line 8"/>
          <p:cNvSpPr>
            <a:spLocks noChangeShapeType="1"/>
          </p:cNvSpPr>
          <p:nvPr/>
        </p:nvSpPr>
        <p:spPr bwMode="auto">
          <a:xfrm>
            <a:off x="7086600" y="2819400"/>
            <a:ext cx="0" cy="1066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62473" name="Picture 2" descr="Scan 0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88913"/>
            <a:ext cx="1028700" cy="137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851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9180513" cy="6711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116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62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785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smalley1-fullerene_suspensi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50800"/>
            <a:ext cx="10287000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089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 descr="Sc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-26988"/>
            <a:ext cx="64008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615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Kép 2" descr="fullerene_price_080227_pg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45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Kép 3" descr="fullerene_price_080227_pg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950" y="0"/>
            <a:ext cx="4845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755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Scan 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490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030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0"/>
            <a:ext cx="7812087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791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Scan 0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-5643563"/>
            <a:ext cx="9139238" cy="1270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742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Scan 0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5140325"/>
            <a:ext cx="9117012" cy="1242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27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765175"/>
            <a:ext cx="41402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7890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27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27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2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Kép 1" descr="C70ani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763" y="3162300"/>
            <a:ext cx="4313237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14775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Szövegdoboz 6"/>
          <p:cNvSpPr txBox="1">
            <a:spLocks noChangeArrowheads="1"/>
          </p:cNvSpPr>
          <p:nvPr/>
        </p:nvSpPr>
        <p:spPr bwMode="auto">
          <a:xfrm>
            <a:off x="1763713" y="4437063"/>
            <a:ext cx="6477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</a:t>
            </a:r>
            <a:r>
              <a:rPr kumimoji="0" lang="hu-HU" altLang="hu-HU" sz="24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60</a:t>
            </a:r>
            <a:endParaRPr kumimoji="0" lang="hu-HU" alt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7109" name="Szövegdoboz 6"/>
          <p:cNvSpPr txBox="1">
            <a:spLocks noChangeArrowheads="1"/>
          </p:cNvSpPr>
          <p:nvPr/>
        </p:nvSpPr>
        <p:spPr bwMode="auto">
          <a:xfrm>
            <a:off x="6588125" y="2276475"/>
            <a:ext cx="647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</a:t>
            </a:r>
            <a:r>
              <a:rPr kumimoji="0" lang="hu-HU" altLang="hu-HU" sz="24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70</a:t>
            </a:r>
            <a:endParaRPr kumimoji="0" lang="hu-HU" alt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875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384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571500"/>
            <a:ext cx="5715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682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7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763"/>
            <a:ext cx="8077200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417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0" y="4797425"/>
            <a:ext cx="8964613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A C28 fullerén szerkezete 	              Ileodyction cibarium nevű gomba termőtestének váza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49155" name="Picture 3" descr="C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04813"/>
            <a:ext cx="8640763" cy="400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3659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263"/>
            <a:ext cx="7524750" cy="6972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6877050" y="0"/>
            <a:ext cx="1439863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22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0"/>
            <a:ext cx="67325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471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Szövegdoboz 1"/>
          <p:cNvSpPr txBox="1">
            <a:spLocks noChangeArrowheads="1"/>
          </p:cNvSpPr>
          <p:nvPr/>
        </p:nvSpPr>
        <p:spPr bwMode="auto">
          <a:xfrm>
            <a:off x="0" y="500063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Euler’s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hu-HU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rule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 n</a:t>
            </a:r>
            <a:r>
              <a:rPr kumimoji="0" lang="hu-HU" altLang="hu-HU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5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 = 12   és   n</a:t>
            </a:r>
            <a:r>
              <a:rPr kumimoji="0" lang="hu-HU" altLang="hu-HU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6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 = </a:t>
            </a:r>
            <a:r>
              <a:rPr kumimoji="0" lang="hu-HU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arbitrary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 … !</a:t>
            </a:r>
            <a:endParaRPr kumimoji="0" lang="hu-HU" altLang="hu-H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01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Alapértelmezett terv">
  <a:themeElements>
    <a:clrScheme name="2_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2_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1813</TotalTime>
  <Words>148</Words>
  <Application>Microsoft Office PowerPoint</Application>
  <PresentationFormat>Diavetítés a képernyőre (4:3 oldalarány)</PresentationFormat>
  <Paragraphs>52</Paragraphs>
  <Slides>30</Slides>
  <Notes>26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3</vt:i4>
      </vt:variant>
      <vt:variant>
        <vt:lpstr>Diacímek</vt:lpstr>
      </vt:variant>
      <vt:variant>
        <vt:i4>30</vt:i4>
      </vt:variant>
    </vt:vector>
  </HeadingPairs>
  <TitlesOfParts>
    <vt:vector size="35" baseType="lpstr">
      <vt:lpstr>Symbol</vt:lpstr>
      <vt:lpstr>Times New Roman</vt:lpstr>
      <vt:lpstr>Alapértelmezett terv</vt:lpstr>
      <vt:lpstr>1_Alapértelmezett terv</vt:lpstr>
      <vt:lpstr>3_Alapértelmezett terv</vt:lpstr>
      <vt:lpstr> CARBON NANOSTRUCTURES (FULLERENES, CARBON NANOTUBES, GRAPHENE)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>ELTE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SZÉN NANOCSÖVEK</dc:title>
  <dc:creator>Kürti Jenő</dc:creator>
  <cp:lastModifiedBy>Kürti Jenő</cp:lastModifiedBy>
  <cp:revision>185</cp:revision>
  <dcterms:created xsi:type="dcterms:W3CDTF">2002-03-15T16:04:38Z</dcterms:created>
  <dcterms:modified xsi:type="dcterms:W3CDTF">2020-02-25T16:43:39Z</dcterms:modified>
</cp:coreProperties>
</file>