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27" r:id="rId2"/>
  </p:sldMasterIdLst>
  <p:notesMasterIdLst>
    <p:notesMasterId r:id="rId14"/>
  </p:notesMasterIdLst>
  <p:sldIdLst>
    <p:sldId id="305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10" r:id="rId12"/>
    <p:sldId id="512" r:id="rId1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9E8ED"/>
    <a:srgbClr val="FFFF00"/>
    <a:srgbClr val="A50021"/>
    <a:srgbClr val="99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864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7144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12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282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2151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07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1158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045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17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50AF7B-238A-4CCC-8C62-2D1958DD6B8C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118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92DAB-6686-47A1-B5B0-7C4A92F6A62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96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96E7E-B629-4F70-BAF1-D61483498E6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8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C2C22-7178-45A7-9849-8A2229FF1DD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7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F16A3F-DB67-4961-8550-DA2CEE07DF4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8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2496CB-E0C7-475F-BA1A-53C79B59925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9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8EB61-FADC-4E90-BBF7-1B5DFE45F9A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895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F6A3C-AB72-421D-8570-BC8DBD9F537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614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2145E-5251-4494-AC0A-6A9CFFA13CC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6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F99CC-A2AA-48BE-BE91-8D8C592B616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90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02E5-FFCF-47C9-A339-43C373A95F5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15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A0987-4765-4DF9-B42F-B4FA97F25A5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9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141EF4-AD78-4663-8DC3-0B4A1B06998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1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hyperlink" Target="https://en.wikipedia.org/wiki/Character_theory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en.wikipedia.org/wiki/Group_representation" TargetMode="External"/><Relationship Id="rId5" Type="http://schemas.openxmlformats.org/officeDocument/2006/relationships/hyperlink" Target="https://en.wikipedia.org/wiki/Group_(mathematics)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s://www.chemtube3d.com/symferrocenestaggeredd5d/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Molecular_symmetry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emf"/><Relationship Id="rId5" Type="http://schemas.openxmlformats.org/officeDocument/2006/relationships/hyperlink" Target="https://www2.fkf.mpg.de/andersen/fullerene/symmetry.html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emf"/><Relationship Id="rId5" Type="http://schemas.openxmlformats.org/officeDocument/2006/relationships/hyperlink" Target="https://www.chemtube3d.com/c60/" TargetMode="Externa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 dirty="0">
                <a:solidFill>
                  <a:srgbClr val="A50021"/>
                </a:solidFill>
              </a:rPr>
              <a:t/>
            </a:r>
            <a:br>
              <a:rPr lang="hu-HU" altLang="hu-HU" sz="4800" b="1" dirty="0">
                <a:solidFill>
                  <a:srgbClr val="A50021"/>
                </a:solidFill>
              </a:rPr>
            </a:br>
            <a:r>
              <a:rPr lang="hu-HU" altLang="hu-HU" sz="4800" b="1" dirty="0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 dirty="0">
                <a:solidFill>
                  <a:srgbClr val="A50021"/>
                </a:solidFill>
              </a:rPr>
              <a:t/>
            </a:r>
            <a:br>
              <a:rPr lang="hu-HU" altLang="hu-HU" sz="5400" b="1" dirty="0">
                <a:solidFill>
                  <a:srgbClr val="A50021"/>
                </a:solidFill>
              </a:rPr>
            </a:br>
            <a:r>
              <a:rPr lang="hu-HU" altLang="hu-HU" sz="3200" b="1" dirty="0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 dirty="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</a:t>
            </a:r>
            <a:r>
              <a:rPr lang="hu-HU" altLang="hu-HU" sz="2400" dirty="0" smtClean="0"/>
              <a:t>2020.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– </a:t>
            </a:r>
            <a:r>
              <a:rPr lang="hu-HU" altLang="hu-HU" sz="2400" dirty="0" smtClean="0"/>
              <a:t>23. </a:t>
            </a:r>
            <a:r>
              <a:rPr lang="hu-HU" altLang="hu-HU" sz="2400" dirty="0" err="1" smtClean="0"/>
              <a:t>March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00425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Reducible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and</a:t>
            </a:r>
            <a:r>
              <a:rPr kumimoji="0" lang="hu-HU" altLang="hu-HU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irreducible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representations</a:t>
            </a:r>
            <a:endParaRPr kumimoji="0" lang="hu-HU" altLang="hu-H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/>
              <p:cNvSpPr txBox="1"/>
              <p:nvPr/>
            </p:nvSpPr>
            <p:spPr>
              <a:xfrm>
                <a:off x="0" y="2249317"/>
                <a:ext cx="9144000" cy="5284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It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would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be a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dream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when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all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matrices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in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</a:t>
                </a:r>
                <a:r>
                  <a:rPr lang="hu-HU" sz="1600" dirty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representation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>
                    <a:solidFill>
                      <a:srgbClr val="000000"/>
                    </a:solidFill>
                  </a:rPr>
                  <a:t>could</a:t>
                </a:r>
                <a:r>
                  <a:rPr lang="hu-HU" sz="1600" dirty="0">
                    <a:solidFill>
                      <a:srgbClr val="000000"/>
                    </a:solidFill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be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diagonalized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simultaneously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by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means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of an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appropriate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similarity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transformation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(i.e.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changing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basis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set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). In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general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this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is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impossible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to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fulfil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However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, it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can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happen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that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matrices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can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be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at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least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u="sng" dirty="0" err="1" smtClean="0">
                    <a:solidFill>
                      <a:srgbClr val="000000"/>
                    </a:solidFill>
                  </a:rPr>
                  <a:t>block</a:t>
                </a:r>
                <a:r>
                  <a:rPr lang="hu-HU" sz="1600" u="sng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u="sng" dirty="0" err="1" smtClean="0">
                    <a:solidFill>
                      <a:srgbClr val="000000"/>
                    </a:solidFill>
                  </a:rPr>
                  <a:t>diagonalized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simultaneously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which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is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called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u="sng" dirty="0" err="1" smtClean="0">
                    <a:solidFill>
                      <a:srgbClr val="000000"/>
                    </a:solidFill>
                  </a:rPr>
                  <a:t>reduction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. </a:t>
                </a:r>
                <a:r>
                  <a:rPr lang="hu-HU" sz="1400" dirty="0" err="1">
                    <a:solidFill>
                      <a:srgbClr val="000000"/>
                    </a:solidFill>
                  </a:rPr>
                  <a:t>Note</a:t>
                </a:r>
                <a:r>
                  <a:rPr lang="hu-HU" sz="1400" dirty="0">
                    <a:solidFill>
                      <a:srgbClr val="000000"/>
                    </a:solidFill>
                  </a:rPr>
                  <a:t>, </a:t>
                </a:r>
                <a:r>
                  <a:rPr lang="hu-HU" sz="1400" dirty="0" err="1">
                    <a:solidFill>
                      <a:srgbClr val="000000"/>
                    </a:solidFill>
                  </a:rPr>
                  <a:t>that</a:t>
                </a:r>
                <a:r>
                  <a:rPr lang="hu-HU" sz="1400" dirty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block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structure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(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size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and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position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of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blocks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) must be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same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for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all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</a:rPr>
                  <a:t>matrices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!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block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diagonal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matrix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can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be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written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as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direct</a:t>
                </a:r>
                <a:r>
                  <a:rPr kumimoji="0" lang="hu-HU" sz="16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sum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(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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) of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block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matrices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that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lie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along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the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diagonal</a:t>
                </a:r>
                <a:r>
                  <a:rPr kumimoji="0" lang="hu-HU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600" noProof="0" dirty="0" smtClean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600" b="1" i="0" u="none" strike="noStrike" kern="1200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Reducible</a:t>
                </a:r>
                <a:r>
                  <a:rPr kumimoji="0" lang="hu-HU" sz="1600" b="1" i="0" u="none" strike="noStrike" kern="1200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hu-HU" sz="1600" b="1" i="0" u="none" strike="noStrike" kern="1200" cap="none" spc="0" normalizeH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representation</a:t>
                </a:r>
                <a:r>
                  <a:rPr kumimoji="0" lang="hu-HU" sz="1600" b="0" i="0" u="none" strike="noStrike" kern="1200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 i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f the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re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exists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an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appropriate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similarity transformation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(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i="1" dirty="0" err="1" smtClean="0">
                    <a:solidFill>
                      <a:srgbClr val="000000"/>
                    </a:solidFill>
                  </a:rPr>
                  <a:t>same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for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all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matrices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!)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which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brings </a:t>
                </a:r>
                <a:r>
                  <a:rPr lang="en-US" sz="1600" dirty="0">
                    <a:solidFill>
                      <a:srgbClr val="000000"/>
                    </a:solidFill>
                  </a:rPr>
                  <a:t>all of the 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matrices </a:t>
                </a:r>
                <a:r>
                  <a:rPr lang="en-US" sz="1600" dirty="0">
                    <a:solidFill>
                      <a:srgbClr val="000000"/>
                    </a:solidFill>
                  </a:rPr>
                  <a:t>of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</a:rPr>
                  <a:t>representation into the </a:t>
                </a:r>
                <a:r>
                  <a:rPr lang="en-US" sz="1600" i="1" dirty="0">
                    <a:solidFill>
                      <a:srgbClr val="000000"/>
                    </a:solidFill>
                  </a:rPr>
                  <a:t>same block </a:t>
                </a:r>
                <a:r>
                  <a:rPr lang="en-US" sz="1600" i="1" dirty="0" smtClean="0">
                    <a:solidFill>
                      <a:srgbClr val="000000"/>
                    </a:solidFill>
                  </a:rPr>
                  <a:t>form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60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1600" b="1" dirty="0" err="1" smtClean="0">
                    <a:solidFill>
                      <a:srgbClr val="000000"/>
                    </a:solidFill>
                  </a:rPr>
                  <a:t>Irreducible</a:t>
                </a:r>
                <a:r>
                  <a:rPr lang="hu-HU" sz="16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b="1" dirty="0" err="1" smtClean="0">
                    <a:solidFill>
                      <a:srgbClr val="000000"/>
                    </a:solidFill>
                  </a:rPr>
                  <a:t>representation</a:t>
                </a:r>
                <a:r>
                  <a:rPr lang="hu-HU" sz="1600" b="1" dirty="0" smtClean="0">
                    <a:solidFill>
                      <a:srgbClr val="000000"/>
                    </a:solidFill>
                  </a:rPr>
                  <a:t> (= „</a:t>
                </a:r>
                <a:r>
                  <a:rPr lang="hu-HU" sz="1600" b="1" dirty="0" err="1" smtClean="0">
                    <a:solidFill>
                      <a:srgbClr val="000000"/>
                    </a:solidFill>
                  </a:rPr>
                  <a:t>irrep</a:t>
                </a:r>
                <a:r>
                  <a:rPr lang="hu-HU" sz="1600" b="1" dirty="0" smtClean="0">
                    <a:solidFill>
                      <a:srgbClr val="000000"/>
                    </a:solidFill>
                  </a:rPr>
                  <a:t>”)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: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if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the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matrices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can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not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be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block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diagonalized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simultaneously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600" dirty="0" smtClean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6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hu-HU" sz="1600" dirty="0" err="1" smtClean="0">
                    <a:solidFill>
                      <a:srgbClr val="000000"/>
                    </a:solidFill>
                  </a:rPr>
                  <a:t>Any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reducible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</a:rPr>
                  <a:t>representation</a:t>
                </a:r>
                <a:r>
                  <a:rPr lang="hu-HU" sz="1600" dirty="0" smtClean="0">
                    <a:solidFill>
                      <a:srgbClr val="000000"/>
                    </a:solidFill>
                  </a:rPr>
                  <a:t> (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)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can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be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decomposed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into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irreducible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representations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, i.e. it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can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be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written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as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the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direct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sum of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several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6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irreps</a:t>
                </a:r>
                <a:r>
                  <a:rPr lang="hu-HU" sz="16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: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hu-HU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hu-HU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16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hu-HU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sz="16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hu-HU" sz="16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6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 … 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hu-HU" sz="14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Note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, </a:t>
                </a:r>
                <a:r>
                  <a:rPr lang="hu-HU" sz="14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that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a </a:t>
                </a:r>
                <a:r>
                  <a:rPr lang="hu-HU" sz="14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given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irrep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may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occure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more </a:t>
                </a:r>
                <a:r>
                  <a:rPr lang="hu-HU" sz="14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than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hu-HU" sz="1400" dirty="0" err="1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once</a:t>
                </a:r>
                <a:r>
                  <a:rPr lang="hu-HU" sz="1400" dirty="0" smtClean="0">
                    <a:solidFill>
                      <a:srgbClr val="000000"/>
                    </a:solidFill>
                    <a:sym typeface="Symbol" panose="05050102010706020507" pitchFamily="18" charset="2"/>
                  </a:rPr>
                  <a:t>.)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600" dirty="0" smtClean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60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600" dirty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600" dirty="0" smtClean="0">
                  <a:solidFill>
                    <a:srgbClr val="000000"/>
                  </a:solidFill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49317"/>
                <a:ext cx="9144000" cy="5284139"/>
              </a:xfrm>
              <a:prstGeom prst="rect">
                <a:avLst/>
              </a:prstGeom>
              <a:blipFill>
                <a:blip r:embed="rId5"/>
                <a:stretch>
                  <a:fillRect l="-333" t="-346" r="-6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3608" y="11893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202865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Will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be </a:t>
            </a:r>
            <a:r>
              <a:rPr kumimoji="0" lang="hu-H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continued</a:t>
            </a: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16768" y="404664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hu-HU" sz="4000" b="1" dirty="0" smtClean="0">
                <a:solidFill>
                  <a:srgbClr val="000000"/>
                </a:solidFill>
              </a:rPr>
              <a:t>Symmetry analysis:</a:t>
            </a:r>
            <a:endParaRPr lang="hu-HU" altLang="hu-HU" sz="4000" b="1" dirty="0" smtClean="0">
              <a:solidFill>
                <a:srgbClr val="0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</a:t>
            </a:r>
            <a:r>
              <a:rPr kumimoji="0" lang="en-US" altLang="hu-HU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asics</a:t>
            </a:r>
            <a:r>
              <a:rPr kumimoji="0" lang="en-US" altLang="hu-HU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of group theory </a:t>
            </a:r>
            <a:endParaRPr kumimoji="0" lang="hu-HU" altLang="hu-HU" sz="40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and </a:t>
            </a:r>
            <a:endParaRPr kumimoji="0" lang="hu-HU" altLang="hu-HU" sz="40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representation</a:t>
            </a:r>
            <a:r>
              <a:rPr kumimoji="0" lang="hu-HU" altLang="hu-HU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hu-HU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theory </a:t>
            </a:r>
            <a:endParaRPr kumimoji="0" lang="hu-HU" altLang="hu-HU" sz="40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 finite point groups</a:t>
            </a:r>
            <a:endParaRPr kumimoji="0" lang="hu-HU" altLang="hu-HU" sz="40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sz="4000" b="1" dirty="0">
              <a:solidFill>
                <a:srgbClr val="000000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200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4581128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/>
              <a:t>There</a:t>
            </a:r>
            <a:r>
              <a:rPr lang="hu-HU" sz="1400" dirty="0" smtClean="0"/>
              <a:t> </a:t>
            </a:r>
            <a:r>
              <a:rPr lang="hu-HU" sz="1400" dirty="0" err="1" smtClean="0"/>
              <a:t>are</a:t>
            </a:r>
            <a:r>
              <a:rPr lang="hu-HU" sz="1400" dirty="0" smtClean="0"/>
              <a:t> </a:t>
            </a:r>
            <a:r>
              <a:rPr lang="hu-HU" sz="1400" dirty="0" err="1" smtClean="0"/>
              <a:t>many</a:t>
            </a:r>
            <a:r>
              <a:rPr lang="hu-HU" sz="1400" dirty="0" smtClean="0"/>
              <a:t> </a:t>
            </a:r>
            <a:r>
              <a:rPr lang="hu-HU" sz="1400" dirty="0" err="1" smtClean="0"/>
              <a:t>good</a:t>
            </a:r>
            <a:r>
              <a:rPr lang="hu-HU" sz="1400" dirty="0" smtClean="0"/>
              <a:t> </a:t>
            </a:r>
            <a:r>
              <a:rPr lang="hu-HU" sz="1400" dirty="0" err="1" smtClean="0"/>
              <a:t>books</a:t>
            </a:r>
            <a:r>
              <a:rPr lang="hu-HU" sz="1400" dirty="0" smtClean="0"/>
              <a:t>, </a:t>
            </a:r>
            <a:r>
              <a:rPr lang="hu-HU" sz="1400" dirty="0" err="1" smtClean="0"/>
              <a:t>recommended</a:t>
            </a:r>
            <a:r>
              <a:rPr lang="hu-HU" sz="1400" dirty="0" smtClean="0"/>
              <a:t> is </a:t>
            </a:r>
            <a:r>
              <a:rPr lang="hu-HU" sz="1400" dirty="0" err="1" smtClean="0"/>
              <a:t>e.g</a:t>
            </a:r>
            <a:r>
              <a:rPr lang="hu-HU" sz="1400" dirty="0" smtClean="0"/>
              <a:t>. </a:t>
            </a:r>
          </a:p>
          <a:p>
            <a:r>
              <a:rPr lang="hu-HU" sz="1400" dirty="0" smtClean="0"/>
              <a:t>G. Burns: </a:t>
            </a:r>
            <a:r>
              <a:rPr lang="hu-HU" sz="1400" dirty="0" err="1" smtClean="0"/>
              <a:t>Introduction</a:t>
            </a:r>
            <a:r>
              <a:rPr lang="hu-HU" sz="1400" dirty="0" smtClean="0"/>
              <a:t> </a:t>
            </a:r>
            <a:r>
              <a:rPr lang="hu-HU" sz="1400" dirty="0" err="1" smtClean="0"/>
              <a:t>to</a:t>
            </a:r>
            <a:r>
              <a:rPr lang="hu-HU" sz="1400" dirty="0" smtClean="0"/>
              <a:t> Group </a:t>
            </a:r>
            <a:r>
              <a:rPr lang="hu-HU" sz="1400" dirty="0" err="1" smtClean="0"/>
              <a:t>Theory</a:t>
            </a:r>
            <a:r>
              <a:rPr lang="hu-HU" sz="1400" dirty="0" smtClean="0"/>
              <a:t> </a:t>
            </a:r>
            <a:r>
              <a:rPr lang="hu-HU" sz="1400" dirty="0" err="1" smtClean="0"/>
              <a:t>with</a:t>
            </a:r>
            <a:r>
              <a:rPr lang="hu-HU" sz="1400" dirty="0" smtClean="0"/>
              <a:t> </a:t>
            </a:r>
            <a:r>
              <a:rPr lang="hu-HU" sz="1400" dirty="0" err="1" smtClean="0"/>
              <a:t>Applications</a:t>
            </a:r>
            <a:r>
              <a:rPr lang="hu-HU" sz="1400" dirty="0" smtClean="0"/>
              <a:t>, </a:t>
            </a:r>
            <a:r>
              <a:rPr lang="hu-HU" sz="1400" dirty="0" err="1" smtClean="0"/>
              <a:t>Academic</a:t>
            </a:r>
            <a:r>
              <a:rPr lang="hu-HU" sz="1400" dirty="0" smtClean="0"/>
              <a:t> Press New York San Francisco London 1977 in </a:t>
            </a:r>
            <a:r>
              <a:rPr lang="hu-HU" sz="1400" dirty="0" err="1" smtClean="0"/>
              <a:t>Materials</a:t>
            </a:r>
            <a:r>
              <a:rPr lang="hu-HU" sz="1400" dirty="0" smtClean="0"/>
              <a:t> Science Series</a:t>
            </a:r>
          </a:p>
          <a:p>
            <a:endParaRPr lang="hu-HU" sz="1400" dirty="0"/>
          </a:p>
          <a:p>
            <a:r>
              <a:rPr lang="hu-HU" sz="1400" dirty="0"/>
              <a:t>a</a:t>
            </a:r>
            <a:r>
              <a:rPr lang="hu-HU" sz="1400" dirty="0" smtClean="0"/>
              <a:t>nd </a:t>
            </a:r>
            <a:r>
              <a:rPr lang="hu-HU" sz="1400" dirty="0" err="1" smtClean="0"/>
              <a:t>also</a:t>
            </a:r>
            <a:r>
              <a:rPr lang="hu-HU" sz="1400" dirty="0" smtClean="0"/>
              <a:t> </a:t>
            </a:r>
            <a:r>
              <a:rPr lang="hu-HU" sz="1400" dirty="0" err="1" smtClean="0"/>
              <a:t>wikipedia</a:t>
            </a:r>
            <a:r>
              <a:rPr lang="hu-HU" sz="1400" dirty="0" smtClean="0"/>
              <a:t> </a:t>
            </a:r>
            <a:r>
              <a:rPr lang="hu-HU" sz="1400" dirty="0" err="1" smtClean="0"/>
              <a:t>sites</a:t>
            </a:r>
            <a:r>
              <a:rPr lang="hu-HU" sz="1400" dirty="0" smtClean="0"/>
              <a:t>:</a:t>
            </a:r>
          </a:p>
          <a:p>
            <a:r>
              <a:rPr lang="hu-HU" sz="1400" dirty="0">
                <a:hlinkClick r:id="rId5"/>
              </a:rPr>
              <a:t>https://en.wikipedia.org/wiki/Group_(mathematics</a:t>
            </a:r>
            <a:r>
              <a:rPr lang="hu-HU" sz="1400" dirty="0" smtClean="0">
                <a:hlinkClick r:id="rId5"/>
              </a:rPr>
              <a:t>)</a:t>
            </a:r>
            <a:endParaRPr lang="hu-HU" sz="1400" dirty="0" smtClean="0"/>
          </a:p>
          <a:p>
            <a:r>
              <a:rPr lang="hu-HU" sz="1400" dirty="0">
                <a:hlinkClick r:id="rId6"/>
              </a:rPr>
              <a:t>https://</a:t>
            </a:r>
            <a:r>
              <a:rPr lang="hu-HU" sz="1400" dirty="0" smtClean="0">
                <a:hlinkClick r:id="rId6"/>
              </a:rPr>
              <a:t>en.wikipedia.org/wiki/Group_representation</a:t>
            </a:r>
            <a:endParaRPr lang="hu-HU" sz="1400" dirty="0" smtClean="0"/>
          </a:p>
          <a:p>
            <a:r>
              <a:rPr lang="hu-HU" sz="1400" dirty="0">
                <a:hlinkClick r:id="rId7"/>
              </a:rPr>
              <a:t>https://</a:t>
            </a:r>
            <a:r>
              <a:rPr lang="hu-HU" sz="1400" dirty="0" smtClean="0">
                <a:hlinkClick r:id="rId7"/>
              </a:rPr>
              <a:t>en.wikipedia.org/wiki/Character_theory</a:t>
            </a:r>
            <a:endParaRPr lang="hu-HU" sz="1400" dirty="0" smtClean="0"/>
          </a:p>
          <a:p>
            <a:r>
              <a:rPr lang="hu-HU" sz="1400" dirty="0"/>
              <a:t>e</a:t>
            </a:r>
            <a:r>
              <a:rPr lang="hu-HU" sz="1400" dirty="0" smtClean="0"/>
              <a:t>tc.</a:t>
            </a:r>
          </a:p>
          <a:p>
            <a:endParaRPr lang="hu-HU" sz="1400" dirty="0"/>
          </a:p>
        </p:txBody>
      </p:sp>
      <p:pic>
        <p:nvPicPr>
          <p:cNvPr id="3" name="Rögzített hang_p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568" y="17918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9807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000" b="1" dirty="0" err="1" smtClean="0">
                <a:solidFill>
                  <a:srgbClr val="000000"/>
                </a:solidFill>
              </a:rPr>
              <a:t>Definition</a:t>
            </a:r>
            <a:r>
              <a:rPr lang="hu-HU" altLang="hu-HU" sz="4000" b="1" dirty="0" smtClean="0">
                <a:solidFill>
                  <a:srgbClr val="000000"/>
                </a:solidFill>
              </a:rPr>
              <a:t> of a G</a:t>
            </a:r>
            <a:r>
              <a:rPr kumimoji="0" lang="en-US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roup</a:t>
            </a:r>
            <a:endParaRPr kumimoji="0" lang="hu-HU" altLang="hu-H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234888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group is a set, G, together with a</a:t>
            </a:r>
            <a:r>
              <a:rPr lang="hu-HU" sz="1600" dirty="0" smtClean="0"/>
              <a:t> </a:t>
            </a:r>
            <a:r>
              <a:rPr lang="hu-HU" sz="1600" dirty="0" err="1" smtClean="0"/>
              <a:t>binary</a:t>
            </a:r>
            <a:r>
              <a:rPr lang="en-US" sz="1600" dirty="0" smtClean="0"/>
              <a:t> operation („product”) which combines any two elements of the set.</a:t>
            </a:r>
          </a:p>
          <a:p>
            <a:r>
              <a:rPr lang="en-US" sz="1600" dirty="0" smtClean="0"/>
              <a:t>The elements and the operation must satisfy the four </a:t>
            </a:r>
            <a:r>
              <a:rPr lang="en-US" sz="1600" u="sng" dirty="0" smtClean="0"/>
              <a:t>group axioms</a:t>
            </a:r>
            <a:r>
              <a:rPr lang="en-US" sz="1600" dirty="0" smtClean="0"/>
              <a:t>:</a:t>
            </a:r>
          </a:p>
          <a:p>
            <a:endParaRPr lang="hu-HU" sz="1600" dirty="0" smtClean="0"/>
          </a:p>
          <a:p>
            <a:endParaRPr lang="hu-HU" sz="1600" dirty="0"/>
          </a:p>
          <a:p>
            <a:r>
              <a:rPr lang="en-US" sz="1600" b="1" dirty="0" smtClean="0"/>
              <a:t>Closure</a:t>
            </a:r>
            <a:r>
              <a:rPr lang="hu-HU" sz="1600" dirty="0" smtClean="0"/>
              <a:t>: </a:t>
            </a:r>
            <a:r>
              <a:rPr lang="en-US" sz="1600" dirty="0"/>
              <a:t>For all </a:t>
            </a:r>
            <a:r>
              <a:rPr lang="hu-HU" sz="1600" dirty="0" err="1" smtClean="0"/>
              <a:t>elements</a:t>
            </a:r>
            <a:r>
              <a:rPr lang="hu-HU" sz="1600" dirty="0" smtClean="0"/>
              <a:t> A</a:t>
            </a:r>
            <a:r>
              <a:rPr lang="en-US" sz="1600" dirty="0" smtClean="0"/>
              <a:t>, </a:t>
            </a:r>
            <a:r>
              <a:rPr lang="hu-HU" sz="1600" dirty="0" smtClean="0"/>
              <a:t>B</a:t>
            </a:r>
            <a:r>
              <a:rPr lang="en-US" sz="1600" dirty="0" smtClean="0"/>
              <a:t> </a:t>
            </a:r>
            <a:r>
              <a:rPr lang="en-US" sz="1600" dirty="0"/>
              <a:t>in G, the result of the operation, </a:t>
            </a:r>
            <a:r>
              <a:rPr lang="hu-HU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/>
              <a:t>⋅ </a:t>
            </a:r>
            <a:r>
              <a:rPr lang="hu-HU" sz="1600" dirty="0" smtClean="0"/>
              <a:t>B</a:t>
            </a:r>
            <a:r>
              <a:rPr lang="en-US" sz="1600" dirty="0" smtClean="0"/>
              <a:t>, </a:t>
            </a:r>
            <a:r>
              <a:rPr lang="en-US" sz="1600" dirty="0"/>
              <a:t>is also in </a:t>
            </a:r>
            <a:r>
              <a:rPr lang="en-US" sz="1600" dirty="0" smtClean="0"/>
              <a:t>G.</a:t>
            </a:r>
            <a:endParaRPr lang="hu-HU" sz="1600" dirty="0" smtClean="0"/>
          </a:p>
          <a:p>
            <a:endParaRPr lang="en-US" sz="1600" dirty="0" smtClean="0"/>
          </a:p>
          <a:p>
            <a:r>
              <a:rPr lang="en-US" sz="1600" b="1" dirty="0" smtClean="0"/>
              <a:t>Associativity</a:t>
            </a:r>
            <a:r>
              <a:rPr lang="en-US" sz="1600" dirty="0"/>
              <a:t>: For all </a:t>
            </a:r>
            <a:r>
              <a:rPr lang="hu-HU" sz="1600" dirty="0" smtClean="0"/>
              <a:t>A</a:t>
            </a:r>
            <a:r>
              <a:rPr lang="en-US" sz="1600" dirty="0" smtClean="0"/>
              <a:t>, </a:t>
            </a:r>
            <a:r>
              <a:rPr lang="hu-HU" sz="1600" dirty="0" smtClean="0"/>
              <a:t>B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hu-HU" sz="1600" dirty="0" smtClean="0"/>
              <a:t>C</a:t>
            </a:r>
            <a:r>
              <a:rPr lang="en-US" sz="1600" dirty="0" smtClean="0"/>
              <a:t> </a:t>
            </a:r>
            <a:r>
              <a:rPr lang="en-US" sz="1600" dirty="0"/>
              <a:t>in G, </a:t>
            </a:r>
            <a:r>
              <a:rPr lang="en-US" sz="1600" dirty="0" smtClean="0"/>
              <a:t>(</a:t>
            </a:r>
            <a:r>
              <a:rPr lang="hu-HU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/>
              <a:t>⋅ </a:t>
            </a:r>
            <a:r>
              <a:rPr lang="hu-HU" sz="1600" dirty="0" smtClean="0"/>
              <a:t>B</a:t>
            </a:r>
            <a:r>
              <a:rPr lang="en-US" sz="1600" dirty="0" smtClean="0"/>
              <a:t>) </a:t>
            </a:r>
            <a:r>
              <a:rPr lang="en-US" sz="1600" dirty="0"/>
              <a:t>⋅ </a:t>
            </a:r>
            <a:r>
              <a:rPr lang="hu-HU" sz="1600" dirty="0" smtClean="0"/>
              <a:t>C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hu-HU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/>
              <a:t>⋅ </a:t>
            </a:r>
            <a:r>
              <a:rPr lang="en-US" sz="1600" dirty="0" smtClean="0"/>
              <a:t>(</a:t>
            </a:r>
            <a:r>
              <a:rPr lang="hu-HU" sz="1600" dirty="0" smtClean="0"/>
              <a:t>B</a:t>
            </a:r>
            <a:r>
              <a:rPr lang="en-US" sz="1600" dirty="0" smtClean="0"/>
              <a:t> </a:t>
            </a:r>
            <a:r>
              <a:rPr lang="en-US" sz="1600" dirty="0"/>
              <a:t>⋅ </a:t>
            </a:r>
            <a:r>
              <a:rPr lang="hu-HU" sz="1600" dirty="0" smtClean="0"/>
              <a:t>C</a:t>
            </a:r>
            <a:r>
              <a:rPr lang="en-US" sz="1600" dirty="0" smtClean="0"/>
              <a:t>).</a:t>
            </a:r>
            <a:endParaRPr lang="hu-HU" sz="1600" dirty="0" smtClean="0"/>
          </a:p>
          <a:p>
            <a:endParaRPr lang="hu-HU" sz="1600" dirty="0" smtClean="0"/>
          </a:p>
          <a:p>
            <a:r>
              <a:rPr lang="en-US" sz="1600" b="1" dirty="0" smtClean="0"/>
              <a:t>Identity element</a:t>
            </a:r>
            <a:r>
              <a:rPr lang="en-US" sz="1600" dirty="0" smtClean="0"/>
              <a:t>: The set contain</a:t>
            </a:r>
            <a:r>
              <a:rPr lang="hu-HU" sz="1600" dirty="0" smtClean="0"/>
              <a:t>s</a:t>
            </a:r>
            <a:r>
              <a:rPr lang="en-US" sz="1600" dirty="0" smtClean="0"/>
              <a:t> as one of its elements the </a:t>
            </a:r>
            <a:r>
              <a:rPr lang="en-US" sz="1600" dirty="0" err="1" smtClean="0"/>
              <a:t>identi</a:t>
            </a:r>
            <a:r>
              <a:rPr lang="hu-HU" sz="1600" dirty="0" smtClean="0"/>
              <a:t>t</a:t>
            </a:r>
            <a:r>
              <a:rPr lang="en-US" sz="1600" dirty="0" smtClean="0"/>
              <a:t>y E</a:t>
            </a:r>
            <a:r>
              <a:rPr lang="hu-HU" sz="1600" dirty="0" smtClean="0"/>
              <a:t>,</a:t>
            </a:r>
            <a:r>
              <a:rPr lang="en-US" sz="1600" dirty="0" smtClean="0"/>
              <a:t> such</a:t>
            </a:r>
            <a:r>
              <a:rPr lang="hu-HU" sz="1600" dirty="0" smtClean="0"/>
              <a:t> </a:t>
            </a:r>
            <a:r>
              <a:rPr lang="en-US" sz="1600" dirty="0" smtClean="0"/>
              <a:t>that</a:t>
            </a:r>
            <a:r>
              <a:rPr lang="hu-HU" sz="1600" dirty="0" smtClean="0"/>
              <a:t> E</a:t>
            </a:r>
            <a:r>
              <a:rPr lang="en-US" sz="1600" dirty="0" smtClean="0"/>
              <a:t>⋅</a:t>
            </a:r>
            <a:r>
              <a:rPr lang="hu-HU" sz="1600" dirty="0" smtClean="0"/>
              <a:t>A = A</a:t>
            </a:r>
            <a:r>
              <a:rPr lang="en-US" sz="1600" dirty="0" smtClean="0"/>
              <a:t>⋅</a:t>
            </a:r>
            <a:r>
              <a:rPr lang="hu-HU" sz="1600" dirty="0" smtClean="0"/>
              <a:t>E = A </a:t>
            </a:r>
            <a:r>
              <a:rPr lang="en-US" sz="1600" dirty="0" smtClean="0"/>
              <a:t>for all</a:t>
            </a:r>
            <a:r>
              <a:rPr lang="hu-HU" sz="1600" dirty="0" smtClean="0"/>
              <a:t> A.</a:t>
            </a:r>
          </a:p>
          <a:p>
            <a:endParaRPr lang="hu-HU" sz="1600" dirty="0" smtClean="0"/>
          </a:p>
          <a:p>
            <a:r>
              <a:rPr lang="en-US" sz="1600" b="1" dirty="0" smtClean="0"/>
              <a:t>Inverse element</a:t>
            </a:r>
            <a:r>
              <a:rPr lang="en-US" sz="1600" dirty="0"/>
              <a:t>: For each </a:t>
            </a:r>
            <a:r>
              <a:rPr lang="hu-HU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/>
              <a:t>in G, there exists an element </a:t>
            </a:r>
            <a:r>
              <a:rPr lang="hu-HU" sz="1600" dirty="0" smtClean="0"/>
              <a:t>A</a:t>
            </a:r>
            <a:r>
              <a:rPr lang="hu-HU" sz="1600" baseline="30000" dirty="0" smtClean="0"/>
              <a:t>-1</a:t>
            </a:r>
            <a:r>
              <a:rPr lang="en-US" sz="1600" dirty="0" smtClean="0"/>
              <a:t> </a:t>
            </a:r>
            <a:r>
              <a:rPr lang="en-US" sz="1600" dirty="0"/>
              <a:t>in </a:t>
            </a:r>
            <a:r>
              <a:rPr lang="en-US" sz="1600" dirty="0" smtClean="0"/>
              <a:t>G, </a:t>
            </a:r>
            <a:r>
              <a:rPr lang="en-US" sz="1600" dirty="0"/>
              <a:t>such that </a:t>
            </a:r>
            <a:r>
              <a:rPr lang="hu-HU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/>
              <a:t>⋅ </a:t>
            </a:r>
            <a:r>
              <a:rPr lang="hu-HU" sz="1600" dirty="0"/>
              <a:t>A</a:t>
            </a:r>
            <a:r>
              <a:rPr lang="hu-HU" sz="1600" baseline="30000" dirty="0"/>
              <a:t>-1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hu-HU" sz="1600" dirty="0"/>
              <a:t>A</a:t>
            </a:r>
            <a:r>
              <a:rPr lang="hu-HU" sz="1600" baseline="30000" dirty="0"/>
              <a:t>-1</a:t>
            </a:r>
            <a:r>
              <a:rPr lang="en-US" sz="1600" dirty="0" smtClean="0"/>
              <a:t> </a:t>
            </a:r>
            <a:r>
              <a:rPr lang="en-US" sz="1600" dirty="0"/>
              <a:t>⋅ </a:t>
            </a:r>
            <a:r>
              <a:rPr lang="hu-HU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hu-HU" sz="1600" dirty="0" smtClean="0"/>
              <a:t>E</a:t>
            </a:r>
            <a:r>
              <a:rPr lang="en-US" sz="1600" dirty="0" smtClean="0"/>
              <a:t>.</a:t>
            </a:r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r>
              <a:rPr lang="en-US" sz="1600" dirty="0" smtClean="0"/>
              <a:t>A group is finite </a:t>
            </a:r>
            <a:r>
              <a:rPr lang="hu-HU" sz="1600" dirty="0" err="1" smtClean="0"/>
              <a:t>if</a:t>
            </a:r>
            <a:r>
              <a:rPr lang="en-US" sz="1600" dirty="0" smtClean="0"/>
              <a:t> the</a:t>
            </a:r>
            <a:r>
              <a:rPr lang="hu-HU" sz="1600" dirty="0" smtClean="0"/>
              <a:t> </a:t>
            </a:r>
            <a:r>
              <a:rPr lang="hu-HU" sz="1600" dirty="0" err="1" smtClean="0"/>
              <a:t>number</a:t>
            </a:r>
            <a:r>
              <a:rPr lang="hu-HU" sz="1600" dirty="0" smtClean="0"/>
              <a:t> of </a:t>
            </a:r>
            <a:r>
              <a:rPr lang="hu-HU" sz="1600" dirty="0" err="1" smtClean="0"/>
              <a:t>elements</a:t>
            </a:r>
            <a:r>
              <a:rPr lang="hu-HU" sz="1600" dirty="0" smtClean="0"/>
              <a:t> in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set</a:t>
            </a:r>
            <a:r>
              <a:rPr lang="hu-HU" sz="1600" dirty="0" smtClean="0"/>
              <a:t>, </a:t>
            </a:r>
            <a:r>
              <a:rPr lang="hu-HU" sz="1600" dirty="0" err="1" smtClean="0"/>
              <a:t>which</a:t>
            </a:r>
            <a:r>
              <a:rPr lang="hu-HU" sz="1600" dirty="0" smtClean="0"/>
              <a:t> is </a:t>
            </a:r>
            <a:r>
              <a:rPr lang="hu-HU" sz="1600" dirty="0" err="1" smtClean="0"/>
              <a:t>called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order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group</a:t>
            </a:r>
            <a:r>
              <a:rPr lang="hu-HU" sz="1600" dirty="0" smtClean="0"/>
              <a:t> (g </a:t>
            </a:r>
            <a:r>
              <a:rPr lang="hu-HU" sz="1600" dirty="0" err="1" smtClean="0"/>
              <a:t>or</a:t>
            </a:r>
            <a:r>
              <a:rPr lang="hu-HU" sz="1600" dirty="0" smtClean="0"/>
              <a:t> h) is </a:t>
            </a:r>
            <a:r>
              <a:rPr lang="hu-HU" sz="1600" dirty="0" err="1" smtClean="0"/>
              <a:t>finite</a:t>
            </a:r>
            <a:r>
              <a:rPr lang="hu-HU" sz="1600" dirty="0" smtClean="0"/>
              <a:t>.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66157" y="3284984"/>
            <a:ext cx="9144000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474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9807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Molecular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</a:t>
            </a:r>
            <a:endParaRPr kumimoji="0" lang="hu-HU" altLang="hu-H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234888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 operations of a molecule </a:t>
            </a:r>
            <a:r>
              <a:rPr kumimoji="0" lang="hu-HU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rotations, reflections, etc.) are operations which leave the molecule (namely the nuclei) in a state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indistinguishable from the starting state. 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The symmetry operations form a group, where the binary operation (the „group product”) is the consecutive application of two symmetry operations. The identity element (unit element) leaves the molecule unchanged</a:t>
            </a:r>
            <a:r>
              <a:rPr kumimoji="0" lang="hu-HU" sz="1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which means non of the nuclei are moving. (It is necessary to include this </a:t>
            </a:r>
            <a:r>
              <a:rPr lang="en-US" sz="1600" dirty="0" smtClean="0">
                <a:solidFill>
                  <a:srgbClr val="000000"/>
                </a:solidFill>
              </a:rPr>
              <a:t>trivial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operation, without it we could not make use of the strong arsenal of group theory.</a:t>
            </a:r>
            <a:r>
              <a:rPr kumimoji="0" lang="hu-HU" sz="1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Inverse means </a:t>
            </a:r>
            <a:r>
              <a:rPr lang="en-US" sz="1600" dirty="0" smtClean="0">
                <a:solidFill>
                  <a:srgbClr val="000000"/>
                </a:solidFill>
              </a:rPr>
              <a:t>performing the symmetry operation backwards. For a finite object (molecule) there is a point which remains fixed: the point where various rotational axes, mirror planes cross each other. Each molecule can be classified into on</a:t>
            </a:r>
            <a:r>
              <a:rPr lang="hu-HU" sz="16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 of the </a:t>
            </a:r>
            <a:r>
              <a:rPr lang="hu-HU" sz="1600" dirty="0" err="1" smtClean="0">
                <a:solidFill>
                  <a:srgbClr val="000000"/>
                </a:solidFill>
              </a:rPr>
              <a:t>many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possible point groups.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One has to distinguish </a:t>
            </a:r>
            <a:r>
              <a:rPr lang="en-US" sz="1600" i="1" dirty="0" smtClean="0">
                <a:solidFill>
                  <a:srgbClr val="000000"/>
                </a:solidFill>
              </a:rPr>
              <a:t>symmetry elements</a:t>
            </a:r>
            <a:r>
              <a:rPr lang="en-US" sz="1600" dirty="0" smtClean="0">
                <a:solidFill>
                  <a:srgbClr val="000000"/>
                </a:solidFill>
              </a:rPr>
              <a:t> from </a:t>
            </a:r>
            <a:r>
              <a:rPr lang="en-US" sz="1600" i="1" dirty="0" smtClean="0">
                <a:solidFill>
                  <a:srgbClr val="000000"/>
                </a:solidFill>
              </a:rPr>
              <a:t>symmetry operations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kumimoji="0" lang="en-US" sz="1600" b="0" i="0" u="none" strike="noStrike" kern="120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3208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0466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000" b="1" dirty="0" smtClean="0">
                <a:solidFill>
                  <a:srgbClr val="000000"/>
                </a:solidFill>
              </a:rPr>
              <a:t>5 </a:t>
            </a:r>
            <a:r>
              <a:rPr lang="hu-HU" altLang="hu-HU" sz="4000" b="1" dirty="0" err="1" smtClean="0">
                <a:solidFill>
                  <a:srgbClr val="000000"/>
                </a:solidFill>
              </a:rPr>
              <a:t>types</a:t>
            </a:r>
            <a:r>
              <a:rPr lang="hu-HU" altLang="hu-HU" sz="4000" b="1" dirty="0" smtClean="0">
                <a:solidFill>
                  <a:srgbClr val="000000"/>
                </a:solidFill>
              </a:rPr>
              <a:t> of s</a:t>
            </a:r>
            <a:r>
              <a:rPr kumimoji="0" lang="en-US" altLang="hu-HU" sz="4000" b="1" i="0" u="none" strike="noStrike" kern="1200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ymmetry</a:t>
            </a:r>
            <a:r>
              <a:rPr kumimoji="0" lang="en-US" altLang="hu-HU" sz="40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elements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827" y="1484784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E</a:t>
            </a:r>
            <a:r>
              <a:rPr lang="hu-HU" sz="1600" dirty="0" smtClean="0">
                <a:solidFill>
                  <a:srgbClr val="000000"/>
                </a:solidFill>
              </a:rPr>
              <a:t>: </a:t>
            </a:r>
            <a:r>
              <a:rPr lang="hu-HU" sz="1600" dirty="0" err="1">
                <a:solidFill>
                  <a:srgbClr val="000000"/>
                </a:solidFill>
              </a:rPr>
              <a:t>i</a:t>
            </a:r>
            <a:r>
              <a:rPr lang="hu-HU" sz="1600" dirty="0" err="1" smtClean="0">
                <a:solidFill>
                  <a:srgbClr val="000000"/>
                </a:solidFill>
              </a:rPr>
              <a:t>dentity</a:t>
            </a:r>
            <a:r>
              <a:rPr lang="hu-HU" sz="1600" dirty="0" smtClean="0">
                <a:solidFill>
                  <a:srgbClr val="000000"/>
                </a:solidFill>
              </a:rPr>
              <a:t> (</a:t>
            </a:r>
            <a:r>
              <a:rPr lang="hu-HU" sz="1600" dirty="0" err="1" smtClean="0">
                <a:solidFill>
                  <a:srgbClr val="000000"/>
                </a:solidFill>
              </a:rPr>
              <a:t>unity</a:t>
            </a:r>
            <a:r>
              <a:rPr lang="hu-HU" sz="1600" dirty="0" smtClean="0">
                <a:solidFill>
                  <a:srgbClr val="000000"/>
                </a:solidFill>
              </a:rPr>
              <a:t> = </a:t>
            </a:r>
            <a:r>
              <a:rPr lang="hu-HU" sz="1600" dirty="0" err="1" smtClean="0">
                <a:solidFill>
                  <a:srgbClr val="000000"/>
                </a:solidFill>
              </a:rPr>
              <a:t>Einheit</a:t>
            </a:r>
            <a:r>
              <a:rPr lang="hu-HU" sz="1600" dirty="0" smtClean="0">
                <a:solidFill>
                  <a:srgbClr val="000000"/>
                </a:solidFill>
              </a:rPr>
              <a:t> in </a:t>
            </a:r>
            <a:r>
              <a:rPr lang="hu-HU" sz="1600" dirty="0" err="1" smtClean="0">
                <a:solidFill>
                  <a:srgbClr val="000000"/>
                </a:solidFill>
              </a:rPr>
              <a:t>German</a:t>
            </a:r>
            <a:r>
              <a:rPr lang="hu-HU" sz="1600" dirty="0" smtClean="0">
                <a:solidFill>
                  <a:srgbClr val="000000"/>
                </a:solidFill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 err="1" smtClean="0">
                <a:solidFill>
                  <a:srgbClr val="000000"/>
                </a:solidFill>
              </a:rPr>
              <a:t>C</a:t>
            </a:r>
            <a:r>
              <a:rPr lang="hu-HU" sz="1600" b="1" baseline="-25000" dirty="0" err="1" smtClean="0">
                <a:solidFill>
                  <a:srgbClr val="000000"/>
                </a:solidFill>
              </a:rPr>
              <a:t>n</a:t>
            </a:r>
            <a:r>
              <a:rPr lang="hu-HU" sz="1600" dirty="0" smtClean="0">
                <a:solidFill>
                  <a:srgbClr val="000000"/>
                </a:solidFill>
              </a:rPr>
              <a:t>: n-fold </a:t>
            </a:r>
            <a:r>
              <a:rPr lang="hu-HU" sz="1600" dirty="0" err="1" smtClean="0">
                <a:solidFill>
                  <a:srgbClr val="000000"/>
                </a:solidFill>
              </a:rPr>
              <a:t>rotational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axis</a:t>
            </a:r>
            <a:r>
              <a:rPr lang="hu-HU" sz="1600" dirty="0" smtClean="0">
                <a:solidFill>
                  <a:srgbClr val="000000"/>
                </a:solidFill>
              </a:rPr>
              <a:t> (</a:t>
            </a:r>
            <a:r>
              <a:rPr lang="hu-HU" sz="1600" dirty="0" err="1" smtClean="0">
                <a:solidFill>
                  <a:srgbClr val="000000"/>
                </a:solidFill>
              </a:rPr>
              <a:t>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axis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hu-HU" sz="1600" dirty="0" err="1" smtClean="0">
                <a:solidFill>
                  <a:srgbClr val="000000"/>
                </a:solidFill>
              </a:rPr>
              <a:t>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proper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rotation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axis</a:t>
            </a:r>
            <a:r>
              <a:rPr lang="hu-HU" sz="1600" dirty="0" smtClean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hu-HU" sz="1400" dirty="0" smtClean="0">
                <a:solidFill>
                  <a:srgbClr val="000000"/>
                </a:solidFill>
              </a:rPr>
              <a:t>a </a:t>
            </a:r>
            <a:r>
              <a:rPr lang="hu-HU" sz="1400" dirty="0" err="1" smtClean="0">
                <a:solidFill>
                  <a:srgbClr val="000000"/>
                </a:solidFill>
              </a:rPr>
              <a:t>molecule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can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have</a:t>
            </a:r>
            <a:r>
              <a:rPr lang="hu-HU" sz="1400" dirty="0" smtClean="0">
                <a:solidFill>
                  <a:srgbClr val="000000"/>
                </a:solidFill>
              </a:rPr>
              <a:t> more </a:t>
            </a:r>
            <a:r>
              <a:rPr lang="hu-HU" sz="1400" dirty="0" err="1" smtClean="0">
                <a:solidFill>
                  <a:srgbClr val="000000"/>
                </a:solidFill>
              </a:rPr>
              <a:t>than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one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symmetry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</a:rPr>
              <a:t>the one with the highest n is called the principal axis</a:t>
            </a:r>
            <a:endParaRPr lang="hu-HU" sz="14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600" b="1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 smtClean="0">
                <a:solidFill>
                  <a:srgbClr val="000000"/>
                </a:solidFill>
              </a:rPr>
              <a:t>σ</a:t>
            </a:r>
            <a:r>
              <a:rPr lang="hu-HU" sz="1600" dirty="0" smtClean="0">
                <a:solidFill>
                  <a:srgbClr val="000000"/>
                </a:solidFill>
              </a:rPr>
              <a:t>: </a:t>
            </a:r>
            <a:r>
              <a:rPr lang="hu-HU" sz="1600" dirty="0" err="1">
                <a:solidFill>
                  <a:srgbClr val="000000"/>
                </a:solidFill>
              </a:rPr>
              <a:t>m</a:t>
            </a:r>
            <a:r>
              <a:rPr lang="hu-HU" sz="1600" dirty="0" err="1" smtClean="0">
                <a:solidFill>
                  <a:srgbClr val="000000"/>
                </a:solidFill>
              </a:rPr>
              <a:t>irror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plane</a:t>
            </a:r>
            <a:r>
              <a:rPr lang="hu-HU" sz="1600" dirty="0" smtClean="0">
                <a:solidFill>
                  <a:srgbClr val="000000"/>
                </a:solidFill>
              </a:rPr>
              <a:t> (</a:t>
            </a:r>
            <a:r>
              <a:rPr lang="hu-HU" sz="1600" dirty="0" err="1" smtClean="0">
                <a:solidFill>
                  <a:srgbClr val="000000"/>
                </a:solidFill>
              </a:rPr>
              <a:t>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plane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 </a:t>
            </a:r>
            <a:r>
              <a:rPr lang="el-GR" sz="1400" dirty="0" smtClean="0">
                <a:solidFill>
                  <a:srgbClr val="000000"/>
                </a:solidFill>
              </a:rPr>
              <a:t>σ</a:t>
            </a:r>
            <a:r>
              <a:rPr lang="hu-HU" sz="1400" baseline="-25000" dirty="0" smtClean="0">
                <a:solidFill>
                  <a:srgbClr val="000000"/>
                </a:solidFill>
              </a:rPr>
              <a:t>h</a:t>
            </a:r>
            <a:r>
              <a:rPr lang="hu-HU" sz="1400" dirty="0" smtClean="0">
                <a:solidFill>
                  <a:srgbClr val="000000"/>
                </a:solidFill>
              </a:rPr>
              <a:t>: </a:t>
            </a:r>
            <a:r>
              <a:rPr lang="hu-HU" sz="1400" dirty="0">
                <a:solidFill>
                  <a:srgbClr val="000000"/>
                </a:solidFill>
              </a:rPr>
              <a:t>(</a:t>
            </a:r>
            <a:r>
              <a:rPr lang="hu-HU" sz="1400" dirty="0" err="1">
                <a:solidFill>
                  <a:srgbClr val="000000"/>
                </a:solidFill>
              </a:rPr>
              <a:t>horizontal</a:t>
            </a:r>
            <a:r>
              <a:rPr lang="hu-HU" sz="1400" dirty="0">
                <a:solidFill>
                  <a:srgbClr val="000000"/>
                </a:solidFill>
              </a:rPr>
              <a:t>) </a:t>
            </a:r>
            <a:r>
              <a:rPr lang="hu-HU" sz="1400" dirty="0" err="1">
                <a:solidFill>
                  <a:srgbClr val="000000"/>
                </a:solidFill>
              </a:rPr>
              <a:t>mirror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plane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perpendicular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principal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endParaRPr lang="hu-HU" sz="1400" dirty="0" smtClean="0">
              <a:solidFill>
                <a:srgbClr val="000000"/>
              </a:solidFill>
            </a:endParaRPr>
          </a:p>
          <a:p>
            <a:pPr lvl="0"/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</a:t>
            </a:r>
            <a:r>
              <a:rPr lang="el-GR" sz="1400" dirty="0" smtClean="0">
                <a:solidFill>
                  <a:srgbClr val="000000"/>
                </a:solidFill>
              </a:rPr>
              <a:t>σ</a:t>
            </a:r>
            <a:r>
              <a:rPr lang="hu-HU" sz="1400" baseline="-25000" dirty="0" smtClean="0">
                <a:solidFill>
                  <a:srgbClr val="000000"/>
                </a:solidFill>
              </a:rPr>
              <a:t>v</a:t>
            </a:r>
            <a:r>
              <a:rPr lang="hu-HU" sz="1400" dirty="0" smtClean="0">
                <a:solidFill>
                  <a:srgbClr val="000000"/>
                </a:solidFill>
              </a:rPr>
              <a:t>: </a:t>
            </a:r>
            <a:r>
              <a:rPr lang="hu-HU" sz="1400" dirty="0">
                <a:solidFill>
                  <a:srgbClr val="000000"/>
                </a:solidFill>
              </a:rPr>
              <a:t>(</a:t>
            </a:r>
            <a:r>
              <a:rPr lang="hu-HU" sz="1400" dirty="0" err="1">
                <a:solidFill>
                  <a:srgbClr val="000000"/>
                </a:solidFill>
              </a:rPr>
              <a:t>vertical</a:t>
            </a:r>
            <a:r>
              <a:rPr lang="hu-HU" sz="1400" dirty="0">
                <a:solidFill>
                  <a:srgbClr val="000000"/>
                </a:solidFill>
              </a:rPr>
              <a:t>) </a:t>
            </a:r>
            <a:r>
              <a:rPr lang="hu-HU" sz="1400" dirty="0" err="1">
                <a:solidFill>
                  <a:srgbClr val="000000"/>
                </a:solidFill>
              </a:rPr>
              <a:t>mirror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plane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parallel </a:t>
            </a:r>
            <a:r>
              <a:rPr lang="hu-HU" sz="1400" dirty="0" err="1" smtClean="0">
                <a:solidFill>
                  <a:srgbClr val="000000"/>
                </a:solidFill>
              </a:rPr>
              <a:t>with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the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principal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r>
              <a:rPr lang="hu-HU" sz="1400" dirty="0" smtClean="0">
                <a:solidFill>
                  <a:srgbClr val="000000"/>
                </a:solidFill>
              </a:rPr>
              <a:t> (</a:t>
            </a:r>
            <a:r>
              <a:rPr lang="hu-HU" sz="1400" dirty="0" err="1" smtClean="0">
                <a:solidFill>
                  <a:srgbClr val="000000"/>
                </a:solidFill>
              </a:rPr>
              <a:t>containing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principal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r>
              <a:rPr lang="hu-HU" sz="1400" dirty="0" smtClean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  </a:t>
            </a:r>
            <a:r>
              <a:rPr lang="el-GR" sz="1400" dirty="0" smtClean="0">
                <a:solidFill>
                  <a:srgbClr val="000000"/>
                </a:solidFill>
              </a:rPr>
              <a:t>σ</a:t>
            </a:r>
            <a:r>
              <a:rPr lang="hu-HU" sz="1400" baseline="-25000" dirty="0" smtClean="0">
                <a:solidFill>
                  <a:srgbClr val="000000"/>
                </a:solidFill>
              </a:rPr>
              <a:t>d</a:t>
            </a:r>
            <a:r>
              <a:rPr lang="hu-HU" sz="1400" dirty="0" smtClean="0">
                <a:solidFill>
                  <a:srgbClr val="000000"/>
                </a:solidFill>
              </a:rPr>
              <a:t>: </a:t>
            </a:r>
            <a:r>
              <a:rPr lang="hu-HU" sz="1400" dirty="0" err="1" smtClean="0">
                <a:solidFill>
                  <a:srgbClr val="000000"/>
                </a:solidFill>
              </a:rPr>
              <a:t>diagonal</a:t>
            </a:r>
            <a:r>
              <a:rPr lang="hu-HU" sz="1400" dirty="0" smtClean="0">
                <a:solidFill>
                  <a:srgbClr val="000000"/>
                </a:solidFill>
              </a:rPr>
              <a:t> (</a:t>
            </a:r>
            <a:r>
              <a:rPr lang="hu-HU" sz="1400" dirty="0" err="1" smtClean="0">
                <a:solidFill>
                  <a:srgbClr val="000000"/>
                </a:solidFill>
              </a:rPr>
              <a:t>or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dihedral</a:t>
            </a:r>
            <a:r>
              <a:rPr lang="hu-HU" sz="1400" dirty="0" smtClean="0">
                <a:solidFill>
                  <a:srgbClr val="000000"/>
                </a:solidFill>
              </a:rPr>
              <a:t>) </a:t>
            </a:r>
            <a:r>
              <a:rPr lang="hu-HU" sz="1400" dirty="0" err="1" smtClean="0">
                <a:solidFill>
                  <a:srgbClr val="000000"/>
                </a:solidFill>
              </a:rPr>
              <a:t>mirror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plane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that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bisects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angel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between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two</a:t>
            </a:r>
            <a:r>
              <a:rPr lang="hu-HU" sz="1400" dirty="0" smtClean="0">
                <a:solidFill>
                  <a:srgbClr val="000000"/>
                </a:solidFill>
              </a:rPr>
              <a:t> C</a:t>
            </a:r>
            <a:r>
              <a:rPr lang="hu-HU" sz="1400" baseline="-25000" dirty="0" smtClean="0">
                <a:solidFill>
                  <a:srgbClr val="000000"/>
                </a:solidFill>
              </a:rPr>
              <a:t>2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axes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perpendicular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principal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endParaRPr lang="hu-HU" sz="14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endParaRPr lang="hu-HU" sz="1600" b="1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1600" b="1" dirty="0" err="1" smtClean="0">
                <a:solidFill>
                  <a:srgbClr val="000000"/>
                </a:solidFill>
              </a:rPr>
              <a:t>S</a:t>
            </a:r>
            <a:r>
              <a:rPr lang="hu-HU" sz="1600" b="1" baseline="-25000" dirty="0" err="1" smtClean="0">
                <a:solidFill>
                  <a:srgbClr val="000000"/>
                </a:solidFill>
              </a:rPr>
              <a:t>n</a:t>
            </a:r>
            <a:r>
              <a:rPr lang="hu-HU" sz="1600" dirty="0">
                <a:solidFill>
                  <a:srgbClr val="000000"/>
                </a:solidFill>
              </a:rPr>
              <a:t>: n-fold </a:t>
            </a:r>
            <a:r>
              <a:rPr lang="hu-HU" sz="1600" dirty="0" err="1" smtClean="0">
                <a:solidFill>
                  <a:srgbClr val="000000"/>
                </a:solidFill>
              </a:rPr>
              <a:t>rotation-reflection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axis</a:t>
            </a:r>
            <a:r>
              <a:rPr lang="hu-HU" sz="1600" dirty="0">
                <a:solidFill>
                  <a:srgbClr val="000000"/>
                </a:solidFill>
              </a:rPr>
              <a:t> (</a:t>
            </a:r>
            <a:r>
              <a:rPr lang="hu-HU" sz="1600" dirty="0" err="1">
                <a:solidFill>
                  <a:srgbClr val="000000"/>
                </a:solidFill>
              </a:rPr>
              <a:t>or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i</a:t>
            </a:r>
            <a:r>
              <a:rPr lang="hu-HU" sz="1600" dirty="0" err="1" smtClean="0">
                <a:solidFill>
                  <a:srgbClr val="000000"/>
                </a:solidFill>
              </a:rPr>
              <a:t>mproper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rotation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axis</a:t>
            </a:r>
            <a:r>
              <a:rPr lang="hu-HU" sz="1600" dirty="0" smtClean="0">
                <a:solidFill>
                  <a:srgbClr val="000000"/>
                </a:solidFill>
              </a:rPr>
              <a:t>)</a:t>
            </a:r>
            <a:endParaRPr lang="hu-HU" sz="1600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    </a:t>
            </a:r>
            <a:r>
              <a:rPr lang="hu-HU" sz="1400" dirty="0" err="1" smtClean="0">
                <a:solidFill>
                  <a:srgbClr val="000000"/>
                </a:solidFill>
              </a:rPr>
              <a:t>rotation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with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simultaneous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reflection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where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mirror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plane</a:t>
            </a:r>
            <a:r>
              <a:rPr lang="hu-HU" sz="1400" dirty="0" smtClean="0">
                <a:solidFill>
                  <a:srgbClr val="000000"/>
                </a:solidFill>
              </a:rPr>
              <a:t> is </a:t>
            </a:r>
            <a:r>
              <a:rPr lang="hu-HU" sz="1400" dirty="0" err="1" smtClean="0">
                <a:solidFill>
                  <a:srgbClr val="000000"/>
                </a:solidFill>
              </a:rPr>
              <a:t>perpendicular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rotation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endParaRPr lang="hu-HU" sz="14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endParaRPr lang="hu-HU" sz="1600" b="1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i</a:t>
            </a:r>
            <a:r>
              <a:rPr lang="hu-HU" sz="1600" dirty="0" smtClean="0">
                <a:solidFill>
                  <a:srgbClr val="000000"/>
                </a:solidFill>
              </a:rPr>
              <a:t>: </a:t>
            </a:r>
            <a:r>
              <a:rPr lang="hu-HU" sz="1600" dirty="0" err="1" smtClean="0">
                <a:solidFill>
                  <a:srgbClr val="000000"/>
                </a:solidFill>
              </a:rPr>
              <a:t>inversion</a:t>
            </a:r>
            <a:r>
              <a:rPr lang="hu-HU" sz="1600" dirty="0" smtClean="0">
                <a:solidFill>
                  <a:srgbClr val="000000"/>
                </a:solidFill>
              </a:rPr>
              <a:t> center (</a:t>
            </a:r>
            <a:r>
              <a:rPr lang="hu-HU" sz="1600" dirty="0" err="1" smtClean="0">
                <a:solidFill>
                  <a:srgbClr val="000000"/>
                </a:solidFill>
              </a:rPr>
              <a:t>or</a:t>
            </a:r>
            <a:r>
              <a:rPr lang="hu-HU" sz="1600" dirty="0" smtClean="0">
                <a:solidFill>
                  <a:srgbClr val="000000"/>
                </a:solidFill>
              </a:rPr>
              <a:t> center of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)</a:t>
            </a:r>
            <a:endParaRPr lang="hu-HU" sz="16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1600" dirty="0" err="1" smtClean="0">
                <a:solidFill>
                  <a:srgbClr val="000000"/>
                </a:solidFill>
              </a:rPr>
              <a:t>Example</a:t>
            </a:r>
            <a:r>
              <a:rPr lang="hu-HU" sz="1600" dirty="0">
                <a:solidFill>
                  <a:srgbClr val="000000"/>
                </a:solidFill>
              </a:rPr>
              <a:t>: </a:t>
            </a:r>
            <a:r>
              <a:rPr lang="hu-HU" sz="1600" dirty="0">
                <a:solidFill>
                  <a:srgbClr val="000000"/>
                </a:solidFill>
                <a:hlinkClick r:id="rId5"/>
              </a:rPr>
              <a:t>https://www.chemtube3d.com/symferrocenestaggeredd5d</a:t>
            </a:r>
            <a:r>
              <a:rPr lang="hu-HU" sz="1600" dirty="0" smtClean="0">
                <a:solidFill>
                  <a:srgbClr val="000000"/>
                </a:solidFill>
                <a:hlinkClick r:id="rId5"/>
              </a:rPr>
              <a:t>/</a:t>
            </a:r>
            <a:r>
              <a:rPr lang="hu-HU" sz="1600" dirty="0" smtClean="0">
                <a:solidFill>
                  <a:srgbClr val="000000"/>
                </a:solidFill>
              </a:rPr>
              <a:t>    etc. …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8113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operations</a:t>
            </a:r>
            <a:endParaRPr kumimoji="0" lang="hu-HU" altLang="hu-H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1340768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 operations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are associated with symmetry elements.  </a:t>
            </a: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 symmetry element can have more than one operation associated with it.</a:t>
            </a: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ctr"/>
            <a:r>
              <a:rPr lang="en-US" sz="1400" dirty="0" smtClean="0">
                <a:solidFill>
                  <a:srgbClr val="000000"/>
                </a:solidFill>
              </a:rPr>
              <a:t>For </a:t>
            </a:r>
            <a:r>
              <a:rPr lang="en-US" sz="1400" dirty="0">
                <a:solidFill>
                  <a:srgbClr val="000000"/>
                </a:solidFill>
              </a:rPr>
              <a:t>example, the C</a:t>
            </a:r>
            <a:r>
              <a:rPr lang="en-US" sz="1400" baseline="-25000" dirty="0">
                <a:solidFill>
                  <a:srgbClr val="000000"/>
                </a:solidFill>
              </a:rPr>
              <a:t>4</a:t>
            </a:r>
            <a:r>
              <a:rPr lang="en-US" sz="1400" dirty="0">
                <a:solidFill>
                  <a:srgbClr val="000000"/>
                </a:solidFill>
              </a:rPr>
              <a:t> axis </a:t>
            </a:r>
            <a:r>
              <a:rPr lang="en-US" sz="1400" dirty="0" smtClean="0">
                <a:solidFill>
                  <a:srgbClr val="000000"/>
                </a:solidFill>
              </a:rPr>
              <a:t>is </a:t>
            </a:r>
            <a:r>
              <a:rPr lang="en-US" sz="1400" dirty="0">
                <a:solidFill>
                  <a:srgbClr val="000000"/>
                </a:solidFill>
              </a:rPr>
              <a:t>associated with </a:t>
            </a:r>
            <a:endParaRPr lang="hu-HU" sz="14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400" dirty="0" smtClean="0">
                <a:solidFill>
                  <a:srgbClr val="000000"/>
                </a:solidFill>
              </a:rPr>
              <a:t>two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C</a:t>
            </a:r>
            <a:r>
              <a:rPr lang="en-US" sz="1400" baseline="-25000" dirty="0">
                <a:solidFill>
                  <a:srgbClr val="000000"/>
                </a:solidFill>
              </a:rPr>
              <a:t>4</a:t>
            </a:r>
            <a:r>
              <a:rPr lang="en-US" sz="1400" dirty="0" smtClean="0">
                <a:solidFill>
                  <a:srgbClr val="000000"/>
                </a:solidFill>
              </a:rPr>
              <a:t> rotations in </a:t>
            </a:r>
            <a:r>
              <a:rPr lang="en-US" sz="1400" dirty="0">
                <a:solidFill>
                  <a:srgbClr val="000000"/>
                </a:solidFill>
              </a:rPr>
              <a:t>opposite </a:t>
            </a:r>
            <a:r>
              <a:rPr lang="en-US" sz="1400" dirty="0" smtClean="0">
                <a:solidFill>
                  <a:srgbClr val="000000"/>
                </a:solidFill>
              </a:rPr>
              <a:t>directions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hu-HU" sz="1400" dirty="0">
                <a:solidFill>
                  <a:srgbClr val="000000"/>
                </a:solidFill>
              </a:rPr>
              <a:t>±</a:t>
            </a:r>
            <a:r>
              <a:rPr lang="en-US" sz="1400" dirty="0">
                <a:solidFill>
                  <a:srgbClr val="000000"/>
                </a:solidFill>
              </a:rPr>
              <a:t>90°)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and </a:t>
            </a:r>
            <a:r>
              <a:rPr lang="en-US" sz="1400" dirty="0" smtClean="0">
                <a:solidFill>
                  <a:srgbClr val="000000"/>
                </a:solidFill>
              </a:rPr>
              <a:t>a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C</a:t>
            </a:r>
            <a:r>
              <a:rPr lang="hu-HU" sz="1400" baseline="-25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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C</a:t>
            </a:r>
            <a:r>
              <a:rPr lang="hu-HU" sz="1400" baseline="-25000" dirty="0" smtClean="0">
                <a:solidFill>
                  <a:srgbClr val="000000"/>
                </a:solidFill>
              </a:rPr>
              <a:t>4 </a:t>
            </a:r>
            <a:r>
              <a:rPr lang="hu-HU" sz="1400" dirty="0">
                <a:solidFill>
                  <a:srgbClr val="000000"/>
                </a:solidFill>
              </a:rPr>
              <a:t>∙ </a:t>
            </a:r>
            <a:r>
              <a:rPr lang="en-US" sz="1400" dirty="0" smtClean="0">
                <a:solidFill>
                  <a:srgbClr val="000000"/>
                </a:solidFill>
              </a:rPr>
              <a:t>C</a:t>
            </a:r>
            <a:r>
              <a:rPr lang="hu-HU" sz="1400" baseline="-25000" dirty="0" smtClean="0">
                <a:solidFill>
                  <a:srgbClr val="000000"/>
                </a:solidFill>
              </a:rPr>
              <a:t>4</a:t>
            </a:r>
            <a:r>
              <a:rPr lang="en-US" sz="1400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sz="1400" dirty="0">
                <a:solidFill>
                  <a:srgbClr val="000000"/>
                </a:solidFill>
                <a:sym typeface="Symbol" panose="05050102010706020507" pitchFamily="18" charset="2"/>
              </a:rPr>
              <a:t>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C</a:t>
            </a:r>
            <a:r>
              <a:rPr lang="hu-HU" sz="1400" baseline="-25000" dirty="0" smtClean="0">
                <a:solidFill>
                  <a:srgbClr val="000000"/>
                </a:solidFill>
              </a:rPr>
              <a:t>4</a:t>
            </a:r>
            <a:r>
              <a:rPr lang="hu-HU" sz="1400" baseline="30000" dirty="0" smtClean="0">
                <a:solidFill>
                  <a:srgbClr val="000000"/>
                </a:solidFill>
              </a:rPr>
              <a:t>2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rotation </a:t>
            </a:r>
            <a:r>
              <a:rPr lang="en-US" sz="1400" dirty="0">
                <a:solidFill>
                  <a:srgbClr val="000000"/>
                </a:solidFill>
              </a:rPr>
              <a:t>(180°).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hu-HU" sz="1600" dirty="0" smtClean="0">
              <a:solidFill>
                <a:srgbClr val="000000"/>
              </a:solidFill>
            </a:endParaRPr>
          </a:p>
          <a:p>
            <a:pPr lvl="0" algn="ctr"/>
            <a:endParaRPr lang="hu-HU" sz="16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600" dirty="0" smtClean="0">
                <a:solidFill>
                  <a:srgbClr val="000000"/>
                </a:solidFill>
              </a:rPr>
              <a:t>C</a:t>
            </a:r>
            <a:r>
              <a:rPr lang="hu-HU" sz="1600" baseline="-25000" dirty="0" smtClean="0">
                <a:solidFill>
                  <a:srgbClr val="000000"/>
                </a:solidFill>
              </a:rPr>
              <a:t>n</a:t>
            </a:r>
            <a:r>
              <a:rPr lang="hu-HU" sz="1600" baseline="30000" dirty="0" smtClean="0">
                <a:solidFill>
                  <a:srgbClr val="000000"/>
                </a:solidFill>
              </a:rPr>
              <a:t>m</a:t>
            </a:r>
            <a:r>
              <a:rPr lang="hu-HU" sz="1600" dirty="0" smtClean="0">
                <a:solidFill>
                  <a:srgbClr val="000000"/>
                </a:solidFill>
              </a:rPr>
              <a:t> : m-</a:t>
            </a:r>
            <a:r>
              <a:rPr lang="hu-HU" sz="1600" dirty="0" err="1" smtClean="0">
                <a:solidFill>
                  <a:srgbClr val="000000"/>
                </a:solidFill>
              </a:rPr>
              <a:t>times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r</a:t>
            </a:r>
            <a:r>
              <a:rPr lang="hu-HU" sz="1600" dirty="0" err="1" smtClean="0">
                <a:solidFill>
                  <a:srgbClr val="000000"/>
                </a:solidFill>
              </a:rPr>
              <a:t>otation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with</a:t>
            </a:r>
            <a:r>
              <a:rPr lang="hu-HU" sz="1600" dirty="0" smtClean="0">
                <a:solidFill>
                  <a:srgbClr val="000000"/>
                </a:solidFill>
              </a:rPr>
              <a:t> 360°/n </a:t>
            </a:r>
            <a:r>
              <a:rPr lang="hu-HU" sz="1600" dirty="0" err="1" smtClean="0">
                <a:solidFill>
                  <a:srgbClr val="000000"/>
                </a:solidFill>
              </a:rPr>
              <a:t>around</a:t>
            </a:r>
            <a:r>
              <a:rPr lang="hu-HU" sz="1600" dirty="0" smtClean="0">
                <a:solidFill>
                  <a:srgbClr val="000000"/>
                </a:solidFill>
              </a:rPr>
              <a:t> an n-fold </a:t>
            </a:r>
            <a:r>
              <a:rPr lang="hu-HU" sz="1600" dirty="0" err="1" smtClean="0">
                <a:solidFill>
                  <a:srgbClr val="000000"/>
                </a:solidFill>
              </a:rPr>
              <a:t>rotational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axis</a:t>
            </a:r>
            <a:endParaRPr lang="hu-HU" sz="1600" dirty="0" smtClean="0">
              <a:solidFill>
                <a:srgbClr val="000000"/>
              </a:solidFill>
            </a:endParaRPr>
          </a:p>
          <a:p>
            <a:pPr lvl="0" algn="ctr"/>
            <a:endParaRPr lang="hu-HU" sz="1600" dirty="0" smtClean="0">
              <a:solidFill>
                <a:srgbClr val="000000"/>
              </a:solidFill>
            </a:endParaRPr>
          </a:p>
          <a:p>
            <a:pPr algn="ctr"/>
            <a:r>
              <a:rPr lang="hu-HU" sz="1600" dirty="0" err="1" smtClean="0">
                <a:solidFill>
                  <a:srgbClr val="000000"/>
                </a:solidFill>
              </a:rPr>
              <a:t>S</a:t>
            </a:r>
            <a:r>
              <a:rPr lang="hu-HU" sz="1600" baseline="-25000" dirty="0" err="1" smtClean="0">
                <a:solidFill>
                  <a:srgbClr val="000000"/>
                </a:solidFill>
              </a:rPr>
              <a:t>n</a:t>
            </a:r>
            <a:r>
              <a:rPr lang="hu-HU" sz="1600" baseline="30000" dirty="0" err="1" smtClean="0">
                <a:solidFill>
                  <a:srgbClr val="000000"/>
                </a:solidFill>
              </a:rPr>
              <a:t>m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000000"/>
                </a:solidFill>
              </a:rPr>
              <a:t>: m-</a:t>
            </a:r>
            <a:r>
              <a:rPr lang="hu-HU" sz="1600" dirty="0" err="1">
                <a:solidFill>
                  <a:srgbClr val="000000"/>
                </a:solidFill>
              </a:rPr>
              <a:t>times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rotation-reflection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with</a:t>
            </a:r>
            <a:r>
              <a:rPr lang="hu-HU" sz="1600" dirty="0">
                <a:solidFill>
                  <a:srgbClr val="000000"/>
                </a:solidFill>
              </a:rPr>
              <a:t> 360°/n </a:t>
            </a:r>
            <a:r>
              <a:rPr lang="hu-HU" sz="1600" dirty="0" err="1">
                <a:solidFill>
                  <a:srgbClr val="000000"/>
                </a:solidFill>
              </a:rPr>
              <a:t>around</a:t>
            </a:r>
            <a:r>
              <a:rPr lang="hu-HU" sz="1600" dirty="0">
                <a:solidFill>
                  <a:srgbClr val="000000"/>
                </a:solidFill>
              </a:rPr>
              <a:t> an n-fold </a:t>
            </a:r>
            <a:r>
              <a:rPr lang="hu-HU" sz="1600" dirty="0" err="1" smtClean="0">
                <a:solidFill>
                  <a:srgbClr val="000000"/>
                </a:solidFill>
              </a:rPr>
              <a:t>rotation-reflection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axis</a:t>
            </a:r>
            <a:endParaRPr lang="hu-HU" sz="1600" dirty="0" smtClean="0">
              <a:solidFill>
                <a:srgbClr val="000000"/>
              </a:solidFill>
            </a:endParaRPr>
          </a:p>
          <a:p>
            <a:pPr algn="ctr"/>
            <a:r>
              <a:rPr lang="hu-HU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 err="1" smtClean="0">
                <a:solidFill>
                  <a:srgbClr val="000000"/>
                </a:solidFill>
              </a:rPr>
              <a:t>mirror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plane</a:t>
            </a:r>
            <a:r>
              <a:rPr lang="hu-HU" sz="1600" dirty="0" smtClean="0">
                <a:solidFill>
                  <a:srgbClr val="000000"/>
                </a:solidFill>
              </a:rPr>
              <a:t> is </a:t>
            </a:r>
            <a:r>
              <a:rPr lang="hu-HU" sz="1600" dirty="0" err="1" smtClean="0">
                <a:solidFill>
                  <a:srgbClr val="000000"/>
                </a:solidFill>
              </a:rPr>
              <a:t>perpendicular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to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rotation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axis</a:t>
            </a:r>
            <a:r>
              <a:rPr lang="hu-HU" sz="1600" dirty="0" smtClean="0">
                <a:solidFill>
                  <a:srgbClr val="000000"/>
                </a:solidFill>
              </a:rPr>
              <a:t>)</a:t>
            </a:r>
            <a:endParaRPr lang="hu-HU" sz="1600" dirty="0">
              <a:solidFill>
                <a:srgbClr val="000000"/>
              </a:solidFill>
            </a:endParaRPr>
          </a:p>
          <a:p>
            <a:pPr lvl="0" algn="ctr"/>
            <a:endParaRPr lang="hu-HU" sz="16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600" dirty="0" smtClean="0">
                <a:solidFill>
                  <a:srgbClr val="000000"/>
                </a:solidFill>
              </a:rPr>
              <a:t>Since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C</a:t>
            </a:r>
            <a:r>
              <a:rPr lang="hu-HU" sz="1600" baseline="-250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is </a:t>
            </a:r>
            <a:r>
              <a:rPr lang="en-US" sz="1600" dirty="0">
                <a:solidFill>
                  <a:srgbClr val="000000"/>
                </a:solidFill>
              </a:rPr>
              <a:t>equivalent </a:t>
            </a:r>
            <a:r>
              <a:rPr lang="en-US" sz="1600" dirty="0" smtClean="0">
                <a:solidFill>
                  <a:srgbClr val="000000"/>
                </a:solidFill>
              </a:rPr>
              <a:t>to</a:t>
            </a:r>
            <a:r>
              <a:rPr lang="hu-HU" sz="1600" dirty="0" smtClean="0">
                <a:solidFill>
                  <a:srgbClr val="000000"/>
                </a:solidFill>
              </a:rPr>
              <a:t> E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r>
              <a:rPr lang="hu-HU" sz="1600" dirty="0" smtClean="0">
                <a:solidFill>
                  <a:srgbClr val="000000"/>
                </a:solidFill>
              </a:rPr>
              <a:t> S</a:t>
            </a:r>
            <a:r>
              <a:rPr lang="hu-HU" sz="1600" baseline="-250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to </a:t>
            </a:r>
            <a:r>
              <a:rPr lang="en-US" sz="1600" dirty="0">
                <a:solidFill>
                  <a:srgbClr val="000000"/>
                </a:solidFill>
              </a:rPr>
              <a:t>σ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  <a:r>
              <a:rPr lang="hu-HU" sz="1600" dirty="0" smtClean="0">
                <a:solidFill>
                  <a:srgbClr val="000000"/>
                </a:solidFill>
              </a:rPr>
              <a:t> S</a:t>
            </a:r>
            <a:r>
              <a:rPr lang="hu-HU" sz="1600" baseline="-25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 to</a:t>
            </a:r>
            <a:r>
              <a:rPr lang="hu-HU" sz="1600" dirty="0" smtClean="0">
                <a:solidFill>
                  <a:srgbClr val="000000"/>
                </a:solidFill>
              </a:rPr>
              <a:t> i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endParaRPr lang="hu-HU" sz="1600" dirty="0" smtClean="0">
              <a:solidFill>
                <a:srgbClr val="000000"/>
              </a:solidFill>
            </a:endParaRPr>
          </a:p>
          <a:p>
            <a:pPr lvl="0" algn="ctr"/>
            <a:r>
              <a:rPr lang="en-US" sz="1600" dirty="0" smtClean="0">
                <a:solidFill>
                  <a:srgbClr val="000000"/>
                </a:solidFill>
              </a:rPr>
              <a:t>all </a:t>
            </a:r>
            <a:r>
              <a:rPr lang="en-US" sz="1600" dirty="0">
                <a:solidFill>
                  <a:srgbClr val="000000"/>
                </a:solidFill>
              </a:rPr>
              <a:t>symmetry operations can be classified as either proper or improper rotations. </a:t>
            </a:r>
            <a:endParaRPr lang="hu-HU" sz="1600" dirty="0" smtClean="0">
              <a:solidFill>
                <a:srgbClr val="000000"/>
              </a:solidFill>
            </a:endParaRPr>
          </a:p>
          <a:p>
            <a:pPr lvl="0" algn="ctr"/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lvl="0" algn="ctr"/>
            <a:r>
              <a:rPr lang="hu-HU" sz="1600" dirty="0" err="1" smtClean="0">
                <a:solidFill>
                  <a:srgbClr val="000000"/>
                </a:solidFill>
              </a:rPr>
              <a:t>For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point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groups</a:t>
            </a:r>
            <a:r>
              <a:rPr lang="hu-HU" sz="1600" dirty="0">
                <a:solidFill>
                  <a:srgbClr val="000000"/>
                </a:solidFill>
              </a:rPr>
              <a:t> we </a:t>
            </a:r>
            <a:r>
              <a:rPr lang="hu-HU" sz="1600" dirty="0" err="1">
                <a:solidFill>
                  <a:srgbClr val="000000"/>
                </a:solidFill>
              </a:rPr>
              <a:t>use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the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Schönflies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notation</a:t>
            </a:r>
            <a:r>
              <a:rPr lang="hu-HU" sz="1600" dirty="0">
                <a:solidFill>
                  <a:srgbClr val="000000"/>
                </a:solidFill>
              </a:rPr>
              <a:t>.  </a:t>
            </a:r>
            <a:endParaRPr lang="hu-HU" sz="1600" dirty="0" smtClean="0">
              <a:solidFill>
                <a:srgbClr val="000000"/>
              </a:solidFill>
            </a:endParaRPr>
          </a:p>
          <a:p>
            <a:pPr lvl="0" algn="ctr"/>
            <a:r>
              <a:rPr lang="hu-HU" sz="1600" dirty="0" err="1" smtClean="0">
                <a:solidFill>
                  <a:srgbClr val="000000"/>
                </a:solidFill>
              </a:rPr>
              <a:t>There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000000"/>
                </a:solidFill>
              </a:rPr>
              <a:t>is a </a:t>
            </a:r>
            <a:r>
              <a:rPr lang="hu-HU" sz="1600" dirty="0" err="1">
                <a:solidFill>
                  <a:srgbClr val="000000"/>
                </a:solidFill>
              </a:rPr>
              <a:t>useful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table</a:t>
            </a:r>
            <a:r>
              <a:rPr lang="hu-HU" sz="1600" dirty="0">
                <a:solidFill>
                  <a:srgbClr val="000000"/>
                </a:solidFill>
              </a:rPr>
              <a:t> of </a:t>
            </a:r>
            <a:r>
              <a:rPr lang="hu-HU" sz="1600" dirty="0" err="1">
                <a:solidFill>
                  <a:srgbClr val="000000"/>
                </a:solidFill>
              </a:rPr>
              <a:t>point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groups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with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examples</a:t>
            </a:r>
            <a:r>
              <a:rPr lang="hu-HU" sz="1600" dirty="0">
                <a:solidFill>
                  <a:srgbClr val="000000"/>
                </a:solidFill>
              </a:rPr>
              <a:t> here:</a:t>
            </a:r>
          </a:p>
          <a:p>
            <a:pPr lvl="0" algn="ctr"/>
            <a:r>
              <a:rPr lang="hu-HU" sz="1600" dirty="0">
                <a:solidFill>
                  <a:srgbClr val="000000"/>
                </a:solidFill>
                <a:hlinkClick r:id="rId5"/>
              </a:rPr>
              <a:t>https://en.wikipedia.org/wiki/Molecular_symmetry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</a:p>
          <a:p>
            <a:pPr lvl="0" algn="ctr"/>
            <a:endParaRPr lang="hu-HU" sz="1600" dirty="0">
              <a:solidFill>
                <a:srgbClr val="000000"/>
              </a:solidFill>
            </a:endParaRPr>
          </a:p>
          <a:p>
            <a:pPr lvl="0" algn="ctr"/>
            <a:r>
              <a:rPr lang="hu-HU" sz="1400" dirty="0">
                <a:solidFill>
                  <a:srgbClr val="000000"/>
                </a:solidFill>
              </a:rPr>
              <a:t>The </a:t>
            </a:r>
            <a:r>
              <a:rPr lang="hu-HU" sz="1400" dirty="0" err="1">
                <a:solidFill>
                  <a:srgbClr val="000000"/>
                </a:solidFill>
              </a:rPr>
              <a:t>smallest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point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group</a:t>
            </a:r>
            <a:r>
              <a:rPr lang="hu-HU" sz="1400" dirty="0">
                <a:solidFill>
                  <a:srgbClr val="000000"/>
                </a:solidFill>
              </a:rPr>
              <a:t> is </a:t>
            </a:r>
            <a:r>
              <a:rPr lang="hu-HU" sz="1400" dirty="0" err="1">
                <a:solidFill>
                  <a:srgbClr val="000000"/>
                </a:solidFill>
              </a:rPr>
              <a:t>that</a:t>
            </a:r>
            <a:r>
              <a:rPr lang="hu-HU" sz="1400" dirty="0">
                <a:solidFill>
                  <a:srgbClr val="000000"/>
                </a:solidFill>
              </a:rPr>
              <a:t> of a </a:t>
            </a:r>
            <a:r>
              <a:rPr lang="hu-HU" sz="1400" dirty="0" err="1">
                <a:solidFill>
                  <a:srgbClr val="000000"/>
                </a:solidFill>
              </a:rPr>
              <a:t>molecule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without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any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symmetry</a:t>
            </a:r>
            <a:r>
              <a:rPr lang="hu-HU" sz="1400" dirty="0">
                <a:solidFill>
                  <a:srgbClr val="000000"/>
                </a:solidFill>
              </a:rPr>
              <a:t>:</a:t>
            </a:r>
          </a:p>
          <a:p>
            <a:pPr lvl="0" algn="ctr"/>
            <a:r>
              <a:rPr lang="hu-HU" sz="1400" dirty="0">
                <a:solidFill>
                  <a:srgbClr val="000000"/>
                </a:solidFill>
              </a:rPr>
              <a:t>C</a:t>
            </a:r>
            <a:r>
              <a:rPr lang="hu-HU" sz="1400" baseline="-25000" dirty="0">
                <a:solidFill>
                  <a:srgbClr val="000000"/>
                </a:solidFill>
              </a:rPr>
              <a:t>1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consisting</a:t>
            </a:r>
            <a:r>
              <a:rPr lang="hu-HU" sz="1400" dirty="0">
                <a:solidFill>
                  <a:srgbClr val="000000"/>
                </a:solidFill>
              </a:rPr>
              <a:t> of </a:t>
            </a:r>
            <a:r>
              <a:rPr lang="hu-HU" sz="1400" dirty="0" err="1">
                <a:solidFill>
                  <a:srgbClr val="000000"/>
                </a:solidFill>
              </a:rPr>
              <a:t>only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one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element</a:t>
            </a:r>
            <a:r>
              <a:rPr lang="hu-HU" sz="1400" dirty="0">
                <a:solidFill>
                  <a:srgbClr val="000000"/>
                </a:solidFill>
              </a:rPr>
              <a:t>, </a:t>
            </a:r>
            <a:r>
              <a:rPr lang="hu-HU" sz="1400" dirty="0" err="1">
                <a:solidFill>
                  <a:srgbClr val="000000"/>
                </a:solidFill>
              </a:rPr>
              <a:t>the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>
                <a:solidFill>
                  <a:srgbClr val="000000"/>
                </a:solidFill>
              </a:rPr>
              <a:t>identity</a:t>
            </a:r>
            <a:r>
              <a:rPr lang="hu-HU" sz="1400" dirty="0">
                <a:solidFill>
                  <a:srgbClr val="000000"/>
                </a:solidFill>
              </a:rPr>
              <a:t> (E</a:t>
            </a:r>
            <a:r>
              <a:rPr lang="hu-HU" sz="1400" dirty="0" smtClean="0">
                <a:solidFill>
                  <a:srgbClr val="000000"/>
                </a:solidFill>
              </a:rPr>
              <a:t>).</a:t>
            </a:r>
          </a:p>
          <a:p>
            <a:pPr lvl="0" algn="ctr"/>
            <a:r>
              <a:rPr lang="hu-HU" sz="1400" dirty="0" smtClean="0">
                <a:solidFill>
                  <a:srgbClr val="000000"/>
                </a:solidFill>
              </a:rPr>
              <a:t>The </a:t>
            </a:r>
            <a:r>
              <a:rPr lang="hu-HU" sz="1400" dirty="0" err="1" smtClean="0">
                <a:solidFill>
                  <a:srgbClr val="000000"/>
                </a:solidFill>
              </a:rPr>
              <a:t>largest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finite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point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group</a:t>
            </a:r>
            <a:r>
              <a:rPr lang="hu-HU" sz="1400" dirty="0" smtClean="0">
                <a:solidFill>
                  <a:srgbClr val="000000"/>
                </a:solidFill>
              </a:rPr>
              <a:t> is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icosahedral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group</a:t>
            </a:r>
            <a:r>
              <a:rPr lang="hu-HU" sz="1400" dirty="0" smtClean="0">
                <a:solidFill>
                  <a:srgbClr val="000000"/>
                </a:solidFill>
              </a:rPr>
              <a:t> (</a:t>
            </a:r>
            <a:r>
              <a:rPr lang="hu-HU" sz="1400" b="1" dirty="0" err="1" smtClean="0">
                <a:solidFill>
                  <a:srgbClr val="000000"/>
                </a:solidFill>
              </a:rPr>
              <a:t>I</a:t>
            </a:r>
            <a:r>
              <a:rPr lang="hu-HU" sz="1400" b="1" baseline="-25000" dirty="0" err="1" smtClean="0">
                <a:solidFill>
                  <a:srgbClr val="000000"/>
                </a:solidFill>
              </a:rPr>
              <a:t>h</a:t>
            </a:r>
            <a:r>
              <a:rPr lang="hu-HU" sz="1400" dirty="0" smtClean="0">
                <a:solidFill>
                  <a:srgbClr val="000000"/>
                </a:solidFill>
              </a:rPr>
              <a:t>) </a:t>
            </a:r>
            <a:r>
              <a:rPr lang="hu-HU" sz="1400" dirty="0" err="1" smtClean="0">
                <a:solidFill>
                  <a:srgbClr val="000000"/>
                </a:solidFill>
              </a:rPr>
              <a:t>with</a:t>
            </a:r>
            <a:r>
              <a:rPr lang="hu-HU" sz="1400" dirty="0" smtClean="0">
                <a:solidFill>
                  <a:srgbClr val="000000"/>
                </a:solidFill>
              </a:rPr>
              <a:t> 120 </a:t>
            </a:r>
            <a:r>
              <a:rPr lang="hu-HU" sz="1400" dirty="0" err="1" smtClean="0">
                <a:solidFill>
                  <a:srgbClr val="000000"/>
                </a:solidFill>
              </a:rPr>
              <a:t>elements</a:t>
            </a:r>
            <a:r>
              <a:rPr lang="hu-HU" sz="1400" dirty="0" smtClean="0">
                <a:solidFill>
                  <a:srgbClr val="000000"/>
                </a:solidFill>
              </a:rPr>
              <a:t>.</a:t>
            </a:r>
            <a:endParaRPr lang="hu-HU" sz="1400" dirty="0">
              <a:solidFill>
                <a:srgbClr val="000000"/>
              </a:solidFill>
            </a:endParaRPr>
          </a:p>
          <a:p>
            <a:pPr lvl="0"/>
            <a:endParaRPr lang="hu-HU" sz="1600" dirty="0">
              <a:solidFill>
                <a:srgbClr val="000000"/>
              </a:solidFill>
            </a:endParaRPr>
          </a:p>
        </p:txBody>
      </p:sp>
      <p:pic>
        <p:nvPicPr>
          <p:cNvPr id="3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9592" y="485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9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28095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Icosahedral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group</a:t>
            </a:r>
            <a:endParaRPr kumimoji="0" lang="hu-HU" altLang="hu-H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256490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solidFill>
                  <a:srgbClr val="000000"/>
                </a:solidFill>
              </a:rPr>
              <a:t>About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the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symmetry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operations</a:t>
            </a:r>
            <a:r>
              <a:rPr lang="hu-HU" sz="1600" dirty="0">
                <a:solidFill>
                  <a:srgbClr val="000000"/>
                </a:solidFill>
              </a:rPr>
              <a:t> of C</a:t>
            </a:r>
            <a:r>
              <a:rPr lang="hu-HU" sz="1600" baseline="-25000" dirty="0">
                <a:solidFill>
                  <a:srgbClr val="000000"/>
                </a:solidFill>
              </a:rPr>
              <a:t>60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look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e.g</a:t>
            </a:r>
            <a:r>
              <a:rPr lang="hu-HU" sz="1600" dirty="0">
                <a:solidFill>
                  <a:srgbClr val="000000"/>
                </a:solidFill>
              </a:rPr>
              <a:t>. </a:t>
            </a:r>
            <a:r>
              <a:rPr lang="hu-HU" sz="1600" dirty="0" err="1">
                <a:solidFill>
                  <a:srgbClr val="000000"/>
                </a:solidFill>
              </a:rPr>
              <a:t>the</a:t>
            </a:r>
            <a:r>
              <a:rPr lang="hu-HU" sz="1600" dirty="0">
                <a:solidFill>
                  <a:srgbClr val="000000"/>
                </a:solidFill>
              </a:rPr>
              <a:t> website  </a:t>
            </a:r>
            <a:r>
              <a:rPr lang="hu-HU" sz="1600" dirty="0">
                <a:solidFill>
                  <a:srgbClr val="000000"/>
                </a:solidFill>
                <a:hlinkClick r:id="rId5"/>
              </a:rPr>
              <a:t>https://www2.fkf.mpg.de/andersen/fullerene/symmetry.html</a:t>
            </a:r>
            <a:r>
              <a:rPr lang="hu-HU" sz="1600" dirty="0">
                <a:solidFill>
                  <a:srgbClr val="000000"/>
                </a:solidFill>
              </a:rPr>
              <a:t> !</a:t>
            </a:r>
          </a:p>
          <a:p>
            <a:r>
              <a:rPr lang="hu-HU" sz="1600" dirty="0">
                <a:solidFill>
                  <a:srgbClr val="000000"/>
                </a:solidFill>
              </a:rPr>
              <a:t>(</a:t>
            </a:r>
            <a:r>
              <a:rPr lang="hu-HU" sz="1600" dirty="0" err="1">
                <a:solidFill>
                  <a:srgbClr val="000000"/>
                </a:solidFill>
              </a:rPr>
              <a:t>Note</a:t>
            </a:r>
            <a:r>
              <a:rPr lang="hu-HU" sz="1600" dirty="0">
                <a:solidFill>
                  <a:srgbClr val="000000"/>
                </a:solidFill>
              </a:rPr>
              <a:t>, </a:t>
            </a:r>
            <a:r>
              <a:rPr lang="hu-HU" sz="1600" dirty="0" err="1">
                <a:solidFill>
                  <a:srgbClr val="000000"/>
                </a:solidFill>
              </a:rPr>
              <a:t>that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the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rotation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with</a:t>
            </a:r>
            <a:r>
              <a:rPr lang="hu-HU" sz="1600" dirty="0">
                <a:solidFill>
                  <a:srgbClr val="000000"/>
                </a:solidFill>
              </a:rPr>
              <a:t> 60° is </a:t>
            </a:r>
            <a:r>
              <a:rPr lang="hu-HU" sz="1600" u="sng" dirty="0" err="1">
                <a:solidFill>
                  <a:srgbClr val="000000"/>
                </a:solidFill>
              </a:rPr>
              <a:t>not</a:t>
            </a:r>
            <a:r>
              <a:rPr lang="hu-HU" sz="1600" dirty="0">
                <a:solidFill>
                  <a:srgbClr val="000000"/>
                </a:solidFill>
              </a:rPr>
              <a:t> a </a:t>
            </a:r>
            <a:r>
              <a:rPr lang="hu-HU" sz="1600" dirty="0" err="1">
                <a:solidFill>
                  <a:srgbClr val="000000"/>
                </a:solidFill>
              </a:rPr>
              <a:t>symmetry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operation</a:t>
            </a:r>
            <a:r>
              <a:rPr lang="hu-HU" sz="1600" dirty="0">
                <a:solidFill>
                  <a:srgbClr val="000000"/>
                </a:solidFill>
              </a:rPr>
              <a:t> of C</a:t>
            </a:r>
            <a:r>
              <a:rPr lang="hu-HU" sz="1600" baseline="-25000" dirty="0">
                <a:solidFill>
                  <a:srgbClr val="000000"/>
                </a:solidFill>
              </a:rPr>
              <a:t>60</a:t>
            </a:r>
            <a:r>
              <a:rPr lang="hu-HU" sz="1600" dirty="0">
                <a:solidFill>
                  <a:srgbClr val="000000"/>
                </a:solidFill>
              </a:rPr>
              <a:t>!)</a:t>
            </a:r>
          </a:p>
          <a:p>
            <a:pPr lvl="0">
              <a:defRPr/>
            </a:pPr>
            <a:endParaRPr lang="hu-HU" sz="1800" dirty="0">
              <a:solidFill>
                <a:srgbClr val="000000"/>
              </a:solidFill>
            </a:endParaRPr>
          </a:p>
          <a:p>
            <a:pPr lvl="0"/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operations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of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molecule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form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icosahedral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group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hu-HU" sz="16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hu-HU" sz="16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which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largest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finite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point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: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total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number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elements</a:t>
            </a:r>
            <a:r>
              <a:rPr lang="hu-HU" sz="1600" dirty="0" smtClean="0">
                <a:solidFill>
                  <a:srgbClr val="000000"/>
                </a:solidFill>
              </a:rPr>
              <a:t> (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operations</a:t>
            </a:r>
            <a:r>
              <a:rPr lang="hu-HU" sz="1600" dirty="0" smtClean="0">
                <a:solidFill>
                  <a:srgbClr val="000000"/>
                </a:solidFill>
              </a:rPr>
              <a:t>) is 120. </a:t>
            </a:r>
            <a:r>
              <a:rPr lang="hu-HU" sz="1600" dirty="0" err="1" smtClean="0">
                <a:solidFill>
                  <a:srgbClr val="000000"/>
                </a:solidFill>
              </a:rPr>
              <a:t>These</a:t>
            </a:r>
            <a:r>
              <a:rPr lang="hu-HU" sz="1600" dirty="0" smtClean="0">
                <a:solidFill>
                  <a:srgbClr val="000000"/>
                </a:solidFill>
              </a:rPr>
              <a:t> 120 </a:t>
            </a:r>
            <a:r>
              <a:rPr lang="hu-HU" sz="1600" dirty="0" err="1" smtClean="0">
                <a:solidFill>
                  <a:srgbClr val="000000"/>
                </a:solidFill>
              </a:rPr>
              <a:t>elements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can</a:t>
            </a:r>
            <a:r>
              <a:rPr lang="hu-HU" sz="1600" dirty="0" smtClean="0">
                <a:solidFill>
                  <a:srgbClr val="000000"/>
                </a:solidFill>
              </a:rPr>
              <a:t> be </a:t>
            </a:r>
            <a:r>
              <a:rPr lang="hu-HU" sz="1600" dirty="0" err="1" smtClean="0">
                <a:solidFill>
                  <a:srgbClr val="000000"/>
                </a:solidFill>
              </a:rPr>
              <a:t>classified</a:t>
            </a:r>
            <a:r>
              <a:rPr lang="hu-HU" sz="1600" dirty="0" smtClean="0">
                <a:solidFill>
                  <a:srgbClr val="000000"/>
                </a:solidFill>
              </a:rPr>
              <a:t> in 10 </a:t>
            </a:r>
            <a:r>
              <a:rPr lang="hu-HU" sz="1600" u="sng" dirty="0" err="1" smtClean="0">
                <a:solidFill>
                  <a:srgbClr val="000000"/>
                </a:solidFill>
              </a:rPr>
              <a:t>conjugacy</a:t>
            </a:r>
            <a:r>
              <a:rPr lang="hu-HU" sz="1600" u="sng" dirty="0" smtClean="0">
                <a:solidFill>
                  <a:srgbClr val="000000"/>
                </a:solidFill>
              </a:rPr>
              <a:t> </a:t>
            </a:r>
            <a:r>
              <a:rPr lang="hu-HU" sz="1600" u="sng" dirty="0" err="1" smtClean="0">
                <a:solidFill>
                  <a:srgbClr val="000000"/>
                </a:solidFill>
              </a:rPr>
              <a:t>classes</a:t>
            </a:r>
            <a:r>
              <a:rPr lang="hu-HU" sz="1600" dirty="0" smtClean="0">
                <a:solidFill>
                  <a:srgbClr val="000000"/>
                </a:solidFill>
              </a:rPr>
              <a:t>: E + 12C</a:t>
            </a:r>
            <a:r>
              <a:rPr lang="hu-HU" sz="1600" baseline="-25000" dirty="0" smtClean="0">
                <a:solidFill>
                  <a:srgbClr val="000000"/>
                </a:solidFill>
              </a:rPr>
              <a:t>5</a:t>
            </a:r>
            <a:r>
              <a:rPr lang="hu-HU" sz="1600" dirty="0" smtClean="0">
                <a:solidFill>
                  <a:srgbClr val="000000"/>
                </a:solidFill>
              </a:rPr>
              <a:t> + 12C</a:t>
            </a:r>
            <a:r>
              <a:rPr lang="hu-HU" sz="1600" baseline="-25000" dirty="0" smtClean="0">
                <a:solidFill>
                  <a:srgbClr val="000000"/>
                </a:solidFill>
              </a:rPr>
              <a:t>5</a:t>
            </a:r>
            <a:r>
              <a:rPr lang="hu-HU" sz="1600" baseline="30000" dirty="0" smtClean="0">
                <a:solidFill>
                  <a:srgbClr val="000000"/>
                </a:solidFill>
              </a:rPr>
              <a:t>2</a:t>
            </a:r>
            <a:r>
              <a:rPr lang="hu-HU" sz="1600" dirty="0" smtClean="0">
                <a:solidFill>
                  <a:srgbClr val="000000"/>
                </a:solidFill>
              </a:rPr>
              <a:t> + 20C</a:t>
            </a:r>
            <a:r>
              <a:rPr lang="hu-HU" sz="1600" baseline="-25000" dirty="0" smtClean="0">
                <a:solidFill>
                  <a:srgbClr val="000000"/>
                </a:solidFill>
              </a:rPr>
              <a:t>3</a:t>
            </a:r>
            <a:r>
              <a:rPr lang="hu-HU" sz="1600" dirty="0" smtClean="0">
                <a:solidFill>
                  <a:srgbClr val="000000"/>
                </a:solidFill>
              </a:rPr>
              <a:t> +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15C</a:t>
            </a:r>
            <a:r>
              <a:rPr lang="hu-HU" sz="1600" baseline="-25000" dirty="0" smtClean="0">
                <a:solidFill>
                  <a:srgbClr val="000000"/>
                </a:solidFill>
              </a:rPr>
              <a:t>2</a:t>
            </a:r>
            <a:r>
              <a:rPr lang="hu-HU" sz="1600" dirty="0" smtClean="0">
                <a:solidFill>
                  <a:srgbClr val="000000"/>
                </a:solidFill>
              </a:rPr>
              <a:t> +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i +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12S</a:t>
            </a:r>
            <a:r>
              <a:rPr lang="hu-HU" sz="1600" baseline="-25000" dirty="0" smtClean="0">
                <a:solidFill>
                  <a:srgbClr val="000000"/>
                </a:solidFill>
              </a:rPr>
              <a:t>10</a:t>
            </a:r>
            <a:r>
              <a:rPr lang="hu-HU" sz="1600" dirty="0" smtClean="0">
                <a:solidFill>
                  <a:srgbClr val="000000"/>
                </a:solidFill>
              </a:rPr>
              <a:t> +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12S</a:t>
            </a:r>
            <a:r>
              <a:rPr lang="hu-HU" sz="1600" baseline="-25000" dirty="0" smtClean="0">
                <a:solidFill>
                  <a:srgbClr val="000000"/>
                </a:solidFill>
              </a:rPr>
              <a:t>10</a:t>
            </a:r>
            <a:r>
              <a:rPr lang="hu-HU" sz="1600" baseline="30000" dirty="0" smtClean="0">
                <a:solidFill>
                  <a:srgbClr val="000000"/>
                </a:solidFill>
              </a:rPr>
              <a:t>3</a:t>
            </a:r>
            <a:r>
              <a:rPr lang="hu-HU" sz="1600" dirty="0" smtClean="0">
                <a:solidFill>
                  <a:srgbClr val="000000"/>
                </a:solidFill>
              </a:rPr>
              <a:t> +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20S</a:t>
            </a:r>
            <a:r>
              <a:rPr lang="hu-HU" sz="1600" baseline="-25000" dirty="0" smtClean="0">
                <a:solidFill>
                  <a:srgbClr val="000000"/>
                </a:solidFill>
              </a:rPr>
              <a:t>6</a:t>
            </a:r>
            <a:r>
              <a:rPr lang="hu-HU" sz="1600" dirty="0" smtClean="0">
                <a:solidFill>
                  <a:srgbClr val="000000"/>
                </a:solidFill>
              </a:rPr>
              <a:t> +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15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r>
              <a:rPr lang="hu-HU" sz="1600" dirty="0" smtClean="0">
                <a:solidFill>
                  <a:srgbClr val="000000"/>
                </a:solidFill>
              </a:rPr>
              <a:t> .</a:t>
            </a:r>
            <a:endParaRPr lang="hu-HU" sz="1600" dirty="0">
              <a:solidFill>
                <a:srgbClr val="000000"/>
              </a:solidFill>
            </a:endParaRPr>
          </a:p>
          <a:p>
            <a:pPr lvl="0"/>
            <a:endParaRPr lang="hu-HU" sz="1600" dirty="0" smtClean="0">
              <a:solidFill>
                <a:srgbClr val="000000"/>
              </a:solidFill>
            </a:endParaRPr>
          </a:p>
          <a:p>
            <a:pPr lvl="0"/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err="1" smtClean="0">
                <a:solidFill>
                  <a:srgbClr val="000000"/>
                </a:solidFill>
              </a:rPr>
              <a:t>general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definition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b="1" dirty="0" err="1" smtClean="0">
                <a:solidFill>
                  <a:srgbClr val="000000"/>
                </a:solidFill>
              </a:rPr>
              <a:t>conjugacy</a:t>
            </a:r>
            <a:r>
              <a:rPr lang="hu-HU" sz="1600" b="1" dirty="0" smtClean="0">
                <a:solidFill>
                  <a:srgbClr val="000000"/>
                </a:solidFill>
              </a:rPr>
              <a:t> </a:t>
            </a:r>
            <a:r>
              <a:rPr lang="hu-HU" sz="1600" b="1" dirty="0" err="1" smtClean="0">
                <a:solidFill>
                  <a:srgbClr val="000000"/>
                </a:solidFill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</a:rPr>
              <a:t> is: </a:t>
            </a:r>
            <a:r>
              <a:rPr lang="hu-HU" sz="1600" dirty="0" err="1" smtClean="0">
                <a:solidFill>
                  <a:srgbClr val="000000"/>
                </a:solidFill>
              </a:rPr>
              <a:t>two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elements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 A and B </a:t>
            </a:r>
            <a:r>
              <a:rPr lang="hu-HU" sz="1600" dirty="0" err="1" smtClean="0">
                <a:solidFill>
                  <a:srgbClr val="000000"/>
                </a:solidFill>
              </a:rPr>
              <a:t>are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conjugate</a:t>
            </a:r>
            <a:r>
              <a:rPr lang="hu-HU" sz="1600" dirty="0" smtClean="0">
                <a:solidFill>
                  <a:srgbClr val="000000"/>
                </a:solidFill>
              </a:rPr>
              <a:t> (</a:t>
            </a:r>
            <a:r>
              <a:rPr lang="hu-HU" sz="1600" dirty="0" err="1" smtClean="0">
                <a:solidFill>
                  <a:srgbClr val="000000"/>
                </a:solidFill>
              </a:rPr>
              <a:t>are</a:t>
            </a:r>
            <a:r>
              <a:rPr lang="hu-HU" sz="1600" dirty="0" smtClean="0">
                <a:solidFill>
                  <a:srgbClr val="000000"/>
                </a:solidFill>
              </a:rPr>
              <a:t> in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same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</a:rPr>
              <a:t>) </a:t>
            </a:r>
            <a:r>
              <a:rPr lang="hu-HU" sz="1600" dirty="0" err="1" smtClean="0">
                <a:solidFill>
                  <a:srgbClr val="000000"/>
                </a:solidFill>
              </a:rPr>
              <a:t>if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exists</a:t>
            </a:r>
            <a:r>
              <a:rPr lang="hu-HU" sz="1600" dirty="0" smtClean="0">
                <a:solidFill>
                  <a:srgbClr val="000000"/>
                </a:solidFill>
              </a:rPr>
              <a:t> a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operation</a:t>
            </a:r>
            <a:r>
              <a:rPr lang="hu-HU" sz="1600" dirty="0" smtClean="0">
                <a:solidFill>
                  <a:srgbClr val="000000"/>
                </a:solidFill>
              </a:rPr>
              <a:t> F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such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that</a:t>
            </a:r>
            <a:r>
              <a:rPr lang="hu-HU" sz="1600" dirty="0" smtClean="0">
                <a:solidFill>
                  <a:srgbClr val="000000"/>
                </a:solidFill>
              </a:rPr>
              <a:t> B=F</a:t>
            </a:r>
            <a:r>
              <a:rPr lang="hu-HU" sz="1600" baseline="30000" dirty="0" smtClean="0">
                <a:solidFill>
                  <a:srgbClr val="000000"/>
                </a:solidFill>
              </a:rPr>
              <a:t>-1</a:t>
            </a:r>
            <a:r>
              <a:rPr lang="hu-HU" sz="1600" dirty="0" smtClean="0">
                <a:solidFill>
                  <a:srgbClr val="000000"/>
                </a:solidFill>
              </a:rPr>
              <a:t>AF (</a:t>
            </a:r>
            <a:r>
              <a:rPr lang="hu-HU" sz="1600" i="1" dirty="0" err="1">
                <a:solidFill>
                  <a:srgbClr val="000000"/>
                </a:solidFill>
              </a:rPr>
              <a:t>similarity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transformation</a:t>
            </a:r>
            <a:r>
              <a:rPr lang="hu-HU" sz="1600" dirty="0" smtClean="0">
                <a:solidFill>
                  <a:srgbClr val="000000"/>
                </a:solidFill>
              </a:rPr>
              <a:t>)</a:t>
            </a:r>
          </a:p>
          <a:p>
            <a:pPr lvl="0"/>
            <a:r>
              <a:rPr lang="hu-HU" sz="1400" dirty="0" smtClean="0">
                <a:solidFill>
                  <a:srgbClr val="000000"/>
                </a:solidFill>
              </a:rPr>
              <a:t>(</a:t>
            </a:r>
            <a:r>
              <a:rPr lang="hu-HU" sz="1400" dirty="0" err="1" smtClean="0">
                <a:solidFill>
                  <a:srgbClr val="000000"/>
                </a:solidFill>
              </a:rPr>
              <a:t>Think</a:t>
            </a:r>
            <a:r>
              <a:rPr lang="hu-HU" sz="1400" dirty="0" smtClean="0">
                <a:solidFill>
                  <a:srgbClr val="000000"/>
                </a:solidFill>
              </a:rPr>
              <a:t> of </a:t>
            </a:r>
            <a:r>
              <a:rPr lang="hu-HU" sz="1400" dirty="0" err="1" smtClean="0">
                <a:solidFill>
                  <a:srgbClr val="000000"/>
                </a:solidFill>
              </a:rPr>
              <a:t>e.g</a:t>
            </a:r>
            <a:r>
              <a:rPr lang="hu-HU" sz="1400" dirty="0" smtClean="0">
                <a:solidFill>
                  <a:srgbClr val="000000"/>
                </a:solidFill>
              </a:rPr>
              <a:t>.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symmetry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operations</a:t>
            </a:r>
            <a:r>
              <a:rPr lang="hu-HU" sz="1400" dirty="0" smtClean="0">
                <a:solidFill>
                  <a:srgbClr val="000000"/>
                </a:solidFill>
              </a:rPr>
              <a:t> of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Rubik </a:t>
            </a:r>
            <a:r>
              <a:rPr lang="hu-HU" sz="1400" dirty="0" err="1" smtClean="0">
                <a:solidFill>
                  <a:srgbClr val="000000"/>
                </a:solidFill>
              </a:rPr>
              <a:t>cube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; </a:t>
            </a:r>
            <a:r>
              <a:rPr lang="hu-HU" sz="1400" dirty="0" err="1">
                <a:solidFill>
                  <a:srgbClr val="000000"/>
                </a:solidFill>
              </a:rPr>
              <a:t>for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example</a:t>
            </a:r>
            <a:r>
              <a:rPr lang="hu-HU" sz="1400" dirty="0" smtClean="0">
                <a:solidFill>
                  <a:srgbClr val="000000"/>
                </a:solidFill>
              </a:rPr>
              <a:t>:  </a:t>
            </a:r>
            <a:r>
              <a:rPr lang="hu-HU" sz="1400" dirty="0" err="1" smtClean="0">
                <a:solidFill>
                  <a:srgbClr val="000000"/>
                </a:solidFill>
              </a:rPr>
              <a:t>bring</a:t>
            </a:r>
            <a:r>
              <a:rPr lang="hu-HU" sz="1400" dirty="0" smtClean="0">
                <a:solidFill>
                  <a:srgbClr val="000000"/>
                </a:solidFill>
              </a:rPr>
              <a:t> a </a:t>
            </a:r>
            <a:r>
              <a:rPr lang="hu-HU" sz="1400" dirty="0" err="1" smtClean="0">
                <a:solidFill>
                  <a:srgbClr val="000000"/>
                </a:solidFill>
              </a:rPr>
              <a:t>rotation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into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desired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position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carry</a:t>
            </a:r>
            <a:r>
              <a:rPr lang="hu-HU" sz="1400" dirty="0" smtClean="0">
                <a:solidFill>
                  <a:srgbClr val="000000"/>
                </a:solidFill>
              </a:rPr>
              <a:t> out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rotation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around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r>
              <a:rPr lang="hu-HU" sz="1400" dirty="0" smtClean="0">
                <a:solidFill>
                  <a:srgbClr val="000000"/>
                </a:solidFill>
              </a:rPr>
              <a:t> and </a:t>
            </a:r>
            <a:r>
              <a:rPr lang="hu-HU" sz="1400" dirty="0" err="1" smtClean="0">
                <a:solidFill>
                  <a:srgbClr val="000000"/>
                </a:solidFill>
              </a:rPr>
              <a:t>bring</a:t>
            </a:r>
            <a:r>
              <a:rPr lang="hu-HU" sz="1400" dirty="0" smtClean="0">
                <a:solidFill>
                  <a:srgbClr val="000000"/>
                </a:solidFill>
              </a:rPr>
              <a:t> back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axis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into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original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position</a:t>
            </a:r>
            <a:r>
              <a:rPr lang="hu-HU" sz="1400" dirty="0" smtClean="0">
                <a:solidFill>
                  <a:srgbClr val="000000"/>
                </a:solidFill>
              </a:rPr>
              <a:t>.</a:t>
            </a:r>
            <a:r>
              <a:rPr lang="hu-HU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endParaRPr lang="hu-HU" sz="1400" dirty="0" smtClean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hu-HU" sz="1400" dirty="0" err="1" smtClean="0">
                <a:solidFill>
                  <a:srgbClr val="000000"/>
                </a:solidFill>
              </a:rPr>
              <a:t>Necessary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condition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for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two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symmetry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operations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are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conjugated</a:t>
            </a:r>
            <a:r>
              <a:rPr lang="hu-HU" sz="1400" dirty="0" smtClean="0">
                <a:solidFill>
                  <a:srgbClr val="000000"/>
                </a:solidFill>
              </a:rPr>
              <a:t> (</a:t>
            </a:r>
            <a:r>
              <a:rPr lang="hu-HU" sz="1400" dirty="0" err="1" smtClean="0">
                <a:solidFill>
                  <a:srgbClr val="000000"/>
                </a:solidFill>
              </a:rPr>
              <a:t>are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similar</a:t>
            </a:r>
            <a:r>
              <a:rPr lang="hu-HU" sz="1400" dirty="0" smtClean="0">
                <a:solidFill>
                  <a:srgbClr val="000000"/>
                </a:solidFill>
              </a:rPr>
              <a:t>) is </a:t>
            </a:r>
            <a:r>
              <a:rPr lang="hu-HU" sz="1400" dirty="0" err="1" smtClean="0">
                <a:solidFill>
                  <a:srgbClr val="000000"/>
                </a:solidFill>
              </a:rPr>
              <a:t>that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two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operations</a:t>
            </a:r>
            <a:r>
              <a:rPr lang="hu-HU" sz="1400" dirty="0" smtClean="0">
                <a:solidFill>
                  <a:srgbClr val="000000"/>
                </a:solidFill>
              </a:rPr>
              <a:t> must be of </a:t>
            </a:r>
            <a:r>
              <a:rPr lang="hu-HU" sz="1400" dirty="0" err="1" smtClean="0">
                <a:solidFill>
                  <a:srgbClr val="000000"/>
                </a:solidFill>
              </a:rPr>
              <a:t>same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kind</a:t>
            </a:r>
            <a:r>
              <a:rPr lang="hu-HU" sz="1400" dirty="0" smtClean="0">
                <a:solidFill>
                  <a:srgbClr val="000000"/>
                </a:solidFill>
              </a:rPr>
              <a:t> (</a:t>
            </a:r>
            <a:r>
              <a:rPr lang="hu-HU" sz="1400" dirty="0" err="1" smtClean="0">
                <a:solidFill>
                  <a:srgbClr val="000000"/>
                </a:solidFill>
              </a:rPr>
              <a:t>rotation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with</a:t>
            </a:r>
            <a:r>
              <a:rPr lang="hu-HU" sz="1400" dirty="0" smtClean="0">
                <a:solidFill>
                  <a:srgbClr val="000000"/>
                </a:solidFill>
              </a:rPr>
              <a:t> a </a:t>
            </a:r>
            <a:r>
              <a:rPr lang="hu-HU" sz="1400" dirty="0" err="1" smtClean="0">
                <a:solidFill>
                  <a:srgbClr val="000000"/>
                </a:solidFill>
              </a:rPr>
              <a:t>given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angle</a:t>
            </a:r>
            <a:r>
              <a:rPr lang="hu-HU" sz="1400" dirty="0" smtClean="0">
                <a:solidFill>
                  <a:srgbClr val="000000"/>
                </a:solidFill>
              </a:rPr>
              <a:t>, </a:t>
            </a:r>
            <a:r>
              <a:rPr lang="hu-HU" sz="1400" dirty="0" err="1" smtClean="0">
                <a:solidFill>
                  <a:srgbClr val="000000"/>
                </a:solidFill>
              </a:rPr>
              <a:t>reflection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etc</a:t>
            </a:r>
            <a:r>
              <a:rPr lang="hu-HU" sz="1400" dirty="0" smtClean="0">
                <a:solidFill>
                  <a:srgbClr val="000000"/>
                </a:solidFill>
              </a:rPr>
              <a:t>). </a:t>
            </a:r>
            <a:r>
              <a:rPr lang="hu-HU" sz="1400" dirty="0" err="1" smtClean="0">
                <a:solidFill>
                  <a:srgbClr val="000000"/>
                </a:solidFill>
              </a:rPr>
              <a:t>But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this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might</a:t>
            </a:r>
            <a:r>
              <a:rPr lang="hu-HU" sz="1400" dirty="0" smtClean="0">
                <a:solidFill>
                  <a:srgbClr val="000000"/>
                </a:solidFill>
              </a:rPr>
              <a:t> be </a:t>
            </a:r>
            <a:r>
              <a:rPr lang="hu-HU" sz="1400" dirty="0" err="1" smtClean="0">
                <a:solidFill>
                  <a:srgbClr val="000000"/>
                </a:solidFill>
              </a:rPr>
              <a:t>not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enough</a:t>
            </a:r>
            <a:r>
              <a:rPr lang="hu-HU" sz="1400" dirty="0" smtClean="0">
                <a:solidFill>
                  <a:srgbClr val="000000"/>
                </a:solidFill>
              </a:rPr>
              <a:t>. </a:t>
            </a:r>
            <a:r>
              <a:rPr lang="hu-HU" sz="1400" dirty="0" err="1" smtClean="0">
                <a:solidFill>
                  <a:srgbClr val="000000"/>
                </a:solidFill>
              </a:rPr>
              <a:t>Consider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e.g</a:t>
            </a:r>
            <a:r>
              <a:rPr lang="hu-HU" sz="1400" dirty="0" smtClean="0">
                <a:solidFill>
                  <a:srgbClr val="000000"/>
                </a:solidFill>
              </a:rPr>
              <a:t>. </a:t>
            </a:r>
            <a:r>
              <a:rPr lang="hu-HU" sz="1400" dirty="0" err="1" smtClean="0">
                <a:solidFill>
                  <a:srgbClr val="000000"/>
                </a:solidFill>
              </a:rPr>
              <a:t>benzene</a:t>
            </a:r>
            <a:r>
              <a:rPr lang="hu-HU" sz="1400" dirty="0" smtClean="0">
                <a:solidFill>
                  <a:srgbClr val="000000"/>
                </a:solidFill>
              </a:rPr>
              <a:t>: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3 </a:t>
            </a:r>
            <a:r>
              <a:rPr lang="el-GR" sz="1400" dirty="0">
                <a:solidFill>
                  <a:srgbClr val="000000"/>
                </a:solidFill>
              </a:rPr>
              <a:t>σ</a:t>
            </a:r>
            <a:r>
              <a:rPr lang="hu-HU" sz="1400" baseline="-25000" dirty="0" smtClean="0">
                <a:solidFill>
                  <a:srgbClr val="000000"/>
                </a:solidFill>
              </a:rPr>
              <a:t>v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reflections</a:t>
            </a:r>
            <a:r>
              <a:rPr lang="hu-HU" sz="1400" dirty="0" smtClean="0">
                <a:solidFill>
                  <a:srgbClr val="000000"/>
                </a:solidFill>
              </a:rPr>
              <a:t> (</a:t>
            </a:r>
            <a:r>
              <a:rPr lang="hu-HU" sz="1400" dirty="0" err="1" smtClean="0">
                <a:solidFill>
                  <a:srgbClr val="000000"/>
                </a:solidFill>
              </a:rPr>
              <a:t>which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bisect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opposite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atoms</a:t>
            </a:r>
            <a:r>
              <a:rPr lang="hu-HU" sz="1400" dirty="0" smtClean="0">
                <a:solidFill>
                  <a:srgbClr val="000000"/>
                </a:solidFill>
              </a:rPr>
              <a:t>) and </a:t>
            </a:r>
            <a:r>
              <a:rPr lang="hu-HU" sz="1400" dirty="0" err="1" smtClean="0">
                <a:solidFill>
                  <a:srgbClr val="000000"/>
                </a:solidFill>
              </a:rPr>
              <a:t>the</a:t>
            </a:r>
            <a:r>
              <a:rPr lang="hu-HU" sz="1400" dirty="0" smtClean="0">
                <a:solidFill>
                  <a:srgbClr val="000000"/>
                </a:solidFill>
              </a:rPr>
              <a:t> 3 </a:t>
            </a:r>
            <a:r>
              <a:rPr lang="el-GR" sz="1400" dirty="0" smtClean="0">
                <a:solidFill>
                  <a:srgbClr val="000000"/>
                </a:solidFill>
              </a:rPr>
              <a:t>σ</a:t>
            </a:r>
            <a:r>
              <a:rPr lang="hu-HU" sz="1400" baseline="-25000" dirty="0" smtClean="0">
                <a:solidFill>
                  <a:srgbClr val="000000"/>
                </a:solidFill>
              </a:rPr>
              <a:t>d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reflections</a:t>
            </a:r>
            <a:r>
              <a:rPr lang="hu-HU" sz="1400" dirty="0" smtClean="0">
                <a:solidFill>
                  <a:srgbClr val="000000"/>
                </a:solidFill>
              </a:rPr>
              <a:t> (</a:t>
            </a:r>
            <a:r>
              <a:rPr lang="hu-HU" sz="1400" dirty="0" err="1" smtClean="0">
                <a:solidFill>
                  <a:srgbClr val="000000"/>
                </a:solidFill>
              </a:rPr>
              <a:t>which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bisect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opposite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bonds</a:t>
            </a:r>
            <a:r>
              <a:rPr lang="hu-HU" sz="1400" dirty="0" smtClean="0">
                <a:solidFill>
                  <a:srgbClr val="000000"/>
                </a:solidFill>
              </a:rPr>
              <a:t>) </a:t>
            </a:r>
            <a:r>
              <a:rPr lang="hu-HU" sz="1400" dirty="0" err="1" smtClean="0">
                <a:solidFill>
                  <a:srgbClr val="000000"/>
                </a:solidFill>
              </a:rPr>
              <a:t>form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 err="1" smtClean="0">
                <a:solidFill>
                  <a:srgbClr val="000000"/>
                </a:solidFill>
              </a:rPr>
              <a:t>two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i="1" dirty="0" err="1" smtClean="0">
                <a:solidFill>
                  <a:srgbClr val="000000"/>
                </a:solidFill>
              </a:rPr>
              <a:t>different</a:t>
            </a:r>
            <a:r>
              <a:rPr lang="hu-HU" sz="1400" i="1" dirty="0" smtClean="0">
                <a:solidFill>
                  <a:srgbClr val="000000"/>
                </a:solidFill>
              </a:rPr>
              <a:t> </a:t>
            </a:r>
            <a:r>
              <a:rPr lang="hu-HU" sz="1400" i="1" dirty="0" err="1" smtClean="0">
                <a:solidFill>
                  <a:srgbClr val="000000"/>
                </a:solidFill>
              </a:rPr>
              <a:t>conjugacy</a:t>
            </a:r>
            <a:r>
              <a:rPr lang="hu-HU" sz="1400" i="1" dirty="0" smtClean="0">
                <a:solidFill>
                  <a:srgbClr val="000000"/>
                </a:solidFill>
              </a:rPr>
              <a:t> </a:t>
            </a:r>
            <a:r>
              <a:rPr lang="hu-HU" sz="1400" i="1" dirty="0" err="1" smtClean="0">
                <a:solidFill>
                  <a:srgbClr val="000000"/>
                </a:solidFill>
              </a:rPr>
              <a:t>classes</a:t>
            </a:r>
            <a:r>
              <a:rPr lang="hu-HU" sz="1400" dirty="0" smtClean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err="1" smtClean="0">
                <a:solidFill>
                  <a:srgbClr val="000000"/>
                </a:solidFill>
              </a:rPr>
              <a:t>nontrivial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c</a:t>
            </a:r>
            <a:r>
              <a:rPr lang="hu-HU" sz="1600" dirty="0" err="1" smtClean="0">
                <a:solidFill>
                  <a:srgbClr val="000000"/>
                </a:solidFill>
              </a:rPr>
              <a:t>lasses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contain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proper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rotations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hu-HU" sz="1600" dirty="0" err="1" smtClean="0">
                <a:solidFill>
                  <a:srgbClr val="000000"/>
                </a:solidFill>
              </a:rPr>
              <a:t>improper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rotations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hu-HU" sz="1600" dirty="0" err="1" smtClean="0">
                <a:solidFill>
                  <a:srgbClr val="000000"/>
                </a:solidFill>
              </a:rPr>
              <a:t>reflections</a:t>
            </a:r>
            <a:r>
              <a:rPr lang="hu-HU" sz="1600" dirty="0" smtClean="0">
                <a:solidFill>
                  <a:srgbClr val="000000"/>
                </a:solidFill>
              </a:rPr>
              <a:t> and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inversion</a:t>
            </a:r>
            <a:r>
              <a:rPr lang="hu-HU" sz="1600" dirty="0" smtClean="0">
                <a:solidFill>
                  <a:srgbClr val="000000"/>
                </a:solidFill>
              </a:rPr>
              <a:t>. </a:t>
            </a:r>
            <a:r>
              <a:rPr lang="hu-HU" sz="1200" dirty="0" smtClean="0">
                <a:solidFill>
                  <a:srgbClr val="000000"/>
                </a:solidFill>
              </a:rPr>
              <a:t>(</a:t>
            </a:r>
            <a:r>
              <a:rPr lang="hu-HU" sz="1200" dirty="0" err="1" smtClean="0">
                <a:solidFill>
                  <a:srgbClr val="000000"/>
                </a:solidFill>
              </a:rPr>
              <a:t>see</a:t>
            </a:r>
            <a:r>
              <a:rPr lang="hu-HU" sz="1200" dirty="0" smtClean="0">
                <a:solidFill>
                  <a:srgbClr val="000000"/>
                </a:solidFill>
              </a:rPr>
              <a:t> </a:t>
            </a:r>
            <a:r>
              <a:rPr lang="hu-HU" sz="1200" dirty="0" err="1" smtClean="0">
                <a:solidFill>
                  <a:srgbClr val="000000"/>
                </a:solidFill>
              </a:rPr>
              <a:t>next</a:t>
            </a:r>
            <a:r>
              <a:rPr lang="hu-HU" sz="1200" dirty="0" smtClean="0">
                <a:solidFill>
                  <a:srgbClr val="000000"/>
                </a:solidFill>
              </a:rPr>
              <a:t> </a:t>
            </a:r>
            <a:r>
              <a:rPr lang="hu-HU" sz="1200" dirty="0" err="1" smtClean="0">
                <a:solidFill>
                  <a:srgbClr val="000000"/>
                </a:solidFill>
              </a:rPr>
              <a:t>slide</a:t>
            </a:r>
            <a:r>
              <a:rPr lang="hu-HU" sz="1200" dirty="0" smtClean="0">
                <a:solidFill>
                  <a:srgbClr val="000000"/>
                </a:solidFill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600" dirty="0" smtClean="0">
              <a:solidFill>
                <a:srgbClr val="00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956" y="-27384"/>
            <a:ext cx="2512556" cy="2506064"/>
          </a:xfrm>
          <a:prstGeom prst="rect">
            <a:avLst/>
          </a:prstGeom>
        </p:spPr>
      </p:pic>
      <p:pic>
        <p:nvPicPr>
          <p:cNvPr id="7" name="Picture 2" descr="C60mm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636912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03133" y="383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04664"/>
            <a:ext cx="91440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Icosahedral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group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(cont.)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2000" b="1" dirty="0" smtClean="0">
                <a:solidFill>
                  <a:srgbClr val="000000"/>
                </a:solidFill>
              </a:rPr>
              <a:t>	     (</a:t>
            </a:r>
            <a:r>
              <a:rPr lang="hu-HU" altLang="hu-HU" sz="2000" b="1" dirty="0" err="1" smtClean="0">
                <a:solidFill>
                  <a:srgbClr val="000000"/>
                </a:solidFill>
              </a:rPr>
              <a:t>symmetry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000000"/>
                </a:solidFill>
              </a:rPr>
              <a:t>operations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, </a:t>
            </a:r>
            <a:r>
              <a:rPr lang="hu-HU" altLang="hu-HU" sz="2000" b="1" dirty="0" err="1" smtClean="0">
                <a:solidFill>
                  <a:srgbClr val="000000"/>
                </a:solidFill>
              </a:rPr>
              <a:t>conjugacy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000000"/>
                </a:solidFill>
              </a:rPr>
              <a:t>classes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)</a:t>
            </a:r>
            <a:endParaRPr kumimoji="0" lang="hu-HU" alt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172461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Proper</a:t>
            </a: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rotations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molecule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has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three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types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of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rotation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axes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six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5-fold (C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), ten 3-fold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and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fifteen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2-fold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associated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operations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classified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in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separate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conjugacy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classes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following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lvl="0"/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Around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5-fold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axes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±360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°/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(12C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and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±2x360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°/5 (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12C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lang="hu-HU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Question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about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</a:t>
            </a:r>
            <a:r>
              <a:rPr kumimoji="0" lang="hu-HU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lang="hu-HU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, C</a:t>
            </a:r>
            <a:r>
              <a:rPr kumimoji="0" lang="hu-HU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lang="hu-HU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and C</a:t>
            </a:r>
            <a:r>
              <a:rPr lang="hu-HU" sz="1400" baseline="-25000" dirty="0" smtClean="0">
                <a:solidFill>
                  <a:srgbClr val="000000"/>
                </a:solidFill>
              </a:rPr>
              <a:t>5</a:t>
            </a:r>
            <a:r>
              <a:rPr lang="hu-HU" sz="1400" baseline="30000" dirty="0" smtClean="0">
                <a:solidFill>
                  <a:srgbClr val="000000"/>
                </a:solidFill>
              </a:rPr>
              <a:t>5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lang="hu-HU" sz="1400" dirty="0">
                <a:solidFill>
                  <a:srgbClr val="000000"/>
                </a:solidFill>
              </a:rPr>
              <a:t>?</a:t>
            </a:r>
            <a:endParaRPr kumimoji="0" lang="hu-H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Around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3-fold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axes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±360°/3 (20C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Question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about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hu-HU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Around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2-fold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axes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360°/2 (15C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Improper</a:t>
            </a: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rotations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Rotation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and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mirroring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together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around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5-fold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axes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and </a:t>
            </a:r>
            <a:r>
              <a:rPr lang="hu-HU" sz="1600" dirty="0" err="1" smtClean="0">
                <a:solidFill>
                  <a:srgbClr val="000000"/>
                </a:solidFill>
              </a:rPr>
              <a:t>around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3-fold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axes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mirror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plane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perpendicular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</a:t>
            </a:r>
            <a:r>
              <a:rPr kumimoji="0" lang="hu-H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kumimoji="0" lang="hu-HU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axis</a:t>
            </a:r>
            <a:r>
              <a:rPr kumimoji="0" lang="hu-HU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endParaRPr kumimoji="0" lang="hu-HU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lvl="0"/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Around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5-fold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axes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±360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°/10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12S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and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±3x360°/10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12S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r>
              <a:rPr kumimoji="0" lang="hu-HU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Question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about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hu-HU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r>
              <a:rPr kumimoji="0" lang="hu-HU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S</a:t>
            </a:r>
            <a:r>
              <a:rPr kumimoji="0" lang="hu-HU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r>
              <a:rPr kumimoji="0" lang="hu-HU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lang="hu-HU" sz="1400" dirty="0" smtClean="0">
                <a:solidFill>
                  <a:srgbClr val="000000"/>
                </a:solidFill>
              </a:rPr>
              <a:t>, S</a:t>
            </a:r>
            <a:r>
              <a:rPr lang="hu-HU" sz="1400" baseline="-25000" dirty="0" smtClean="0">
                <a:solidFill>
                  <a:srgbClr val="000000"/>
                </a:solidFill>
              </a:rPr>
              <a:t>10</a:t>
            </a:r>
            <a:r>
              <a:rPr lang="hu-HU" sz="1400" baseline="30000" dirty="0" smtClean="0">
                <a:solidFill>
                  <a:srgbClr val="000000"/>
                </a:solidFill>
              </a:rPr>
              <a:t>5</a:t>
            </a:r>
            <a:r>
              <a:rPr lang="hu-HU" sz="1400" dirty="0" smtClean="0">
                <a:solidFill>
                  <a:srgbClr val="000000"/>
                </a:solidFill>
              </a:rPr>
              <a:t> …?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lvl="0"/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Around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3-fold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axes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±360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°/6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20S</a:t>
            </a:r>
            <a:r>
              <a:rPr kumimoji="0" lang="hu-HU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 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Question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about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hu-HU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r>
              <a:rPr kumimoji="0" lang="hu-HU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lang="hu-HU" sz="1400" dirty="0">
                <a:solidFill>
                  <a:srgbClr val="000000"/>
                </a:solidFill>
              </a:rPr>
              <a:t> , </a:t>
            </a:r>
            <a:r>
              <a:rPr lang="hu-HU" sz="1400" dirty="0" smtClean="0">
                <a:solidFill>
                  <a:srgbClr val="000000"/>
                </a:solidFill>
              </a:rPr>
              <a:t>S</a:t>
            </a:r>
            <a:r>
              <a:rPr lang="hu-HU" sz="1400" baseline="-25000" dirty="0" smtClean="0">
                <a:solidFill>
                  <a:srgbClr val="000000"/>
                </a:solidFill>
              </a:rPr>
              <a:t>6</a:t>
            </a:r>
            <a:r>
              <a:rPr lang="hu-HU" sz="1400" baseline="30000" dirty="0" smtClean="0">
                <a:solidFill>
                  <a:srgbClr val="000000"/>
                </a:solidFill>
              </a:rPr>
              <a:t>3</a:t>
            </a:r>
            <a:r>
              <a:rPr lang="hu-HU" sz="1400" dirty="0" smtClean="0">
                <a:solidFill>
                  <a:srgbClr val="000000"/>
                </a:solidFill>
              </a:rPr>
              <a:t> ,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S</a:t>
            </a:r>
            <a:r>
              <a:rPr lang="hu-HU" sz="1400" baseline="-25000" dirty="0" smtClean="0">
                <a:solidFill>
                  <a:srgbClr val="000000"/>
                </a:solidFill>
              </a:rPr>
              <a:t>6</a:t>
            </a:r>
            <a:r>
              <a:rPr lang="hu-HU" sz="1400" baseline="30000" dirty="0" smtClean="0">
                <a:solidFill>
                  <a:srgbClr val="000000"/>
                </a:solidFill>
              </a:rPr>
              <a:t>4</a:t>
            </a:r>
            <a:r>
              <a:rPr lang="hu-HU" sz="1400" dirty="0" smtClean="0">
                <a:solidFill>
                  <a:srgbClr val="000000"/>
                </a:solidFill>
              </a:rPr>
              <a:t> ,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S</a:t>
            </a:r>
            <a:r>
              <a:rPr lang="hu-HU" sz="1400" baseline="-25000" dirty="0" smtClean="0">
                <a:solidFill>
                  <a:srgbClr val="000000"/>
                </a:solidFill>
              </a:rPr>
              <a:t>6</a:t>
            </a:r>
            <a:r>
              <a:rPr lang="hu-HU" sz="1400" baseline="30000" dirty="0" smtClean="0">
                <a:solidFill>
                  <a:srgbClr val="000000"/>
                </a:solidFill>
              </a:rPr>
              <a:t>5</a:t>
            </a:r>
            <a:r>
              <a:rPr lang="hu-HU" sz="1400" dirty="0" smtClean="0">
                <a:solidFill>
                  <a:srgbClr val="000000"/>
                </a:solidFill>
              </a:rPr>
              <a:t> </a:t>
            </a:r>
            <a:r>
              <a:rPr kumimoji="0" lang="hu-H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Reflections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lvl="0"/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There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are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15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mirror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planes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hu-HU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which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contain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two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opposite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bonds</a:t>
            </a:r>
            <a:r>
              <a:rPr kumimoji="0" lang="hu-HU" sz="1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15</a:t>
            </a:r>
            <a:r>
              <a:rPr lang="el-GR" sz="1600" dirty="0" smtClean="0">
                <a:solidFill>
                  <a:srgbClr val="000000"/>
                </a:solidFill>
              </a:rPr>
              <a:t>σ</a:t>
            </a: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dirty="0" err="1" smtClean="0">
                <a:solidFill>
                  <a:srgbClr val="000000"/>
                </a:solidFill>
              </a:rPr>
              <a:t>Inversion</a:t>
            </a:r>
            <a:r>
              <a:rPr lang="hu-HU" sz="1600" dirty="0" smtClean="0">
                <a:solidFill>
                  <a:srgbClr val="000000"/>
                </a:solidFill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600" dirty="0" smtClean="0">
                <a:solidFill>
                  <a:srgbClr val="000000"/>
                </a:solidFill>
              </a:rPr>
              <a:t>The </a:t>
            </a:r>
            <a:r>
              <a:rPr lang="hu-HU" sz="1600" dirty="0" err="1" smtClean="0">
                <a:solidFill>
                  <a:srgbClr val="000000"/>
                </a:solidFill>
              </a:rPr>
              <a:t>molecule</a:t>
            </a:r>
            <a:r>
              <a:rPr lang="hu-HU" sz="1600" dirty="0" smtClean="0">
                <a:solidFill>
                  <a:srgbClr val="000000"/>
                </a:solidFill>
              </a:rPr>
              <a:t> has a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center in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middle</a:t>
            </a:r>
            <a:endParaRPr lang="hu-HU" sz="16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Homework</a:t>
            </a:r>
            <a:r>
              <a:rPr kumimoji="0" lang="hu-H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hu-HU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</a:t>
            </a:r>
            <a:r>
              <a:rPr kumimoji="0" lang="hu-H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and </a:t>
            </a:r>
            <a:r>
              <a:rPr kumimoji="0" lang="hu-HU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verify</a:t>
            </a:r>
            <a:r>
              <a:rPr kumimoji="0" lang="hu-H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what</a:t>
            </a:r>
            <a:r>
              <a:rPr kumimoji="0" lang="hu-H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is </a:t>
            </a:r>
            <a:r>
              <a:rPr kumimoji="0" lang="hu-HU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written</a:t>
            </a:r>
            <a:r>
              <a:rPr kumimoji="0" lang="hu-HU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above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 Website 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5"/>
              </a:rPr>
              <a:t>https://www.chemtube3d.com/c60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5"/>
              </a:rPr>
              <a:t>/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can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help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998" y="-27384"/>
            <a:ext cx="1904513" cy="1899592"/>
          </a:xfrm>
          <a:prstGeom prst="rect">
            <a:avLst/>
          </a:prstGeom>
        </p:spPr>
      </p:pic>
      <p:pic>
        <p:nvPicPr>
          <p:cNvPr id="4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50131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00425"/>
            <a:ext cx="914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000" b="1" dirty="0" err="1" smtClean="0">
                <a:solidFill>
                  <a:srgbClr val="000000"/>
                </a:solidFill>
              </a:rPr>
              <a:t>Matrix</a:t>
            </a:r>
            <a:r>
              <a:rPr lang="hu-HU" altLang="hu-HU" sz="4000" b="1" dirty="0" smtClean="0">
                <a:solidFill>
                  <a:srgbClr val="000000"/>
                </a:solidFill>
              </a:rPr>
              <a:t> r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epresentation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of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finite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point</a:t>
            </a:r>
            <a:r>
              <a:rPr kumimoji="0" lang="hu-HU" alt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groups</a:t>
            </a:r>
            <a:endParaRPr kumimoji="0" lang="hu-HU" altLang="hu-H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191683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Symmetry operations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of a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molecule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can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be </a:t>
            </a:r>
            <a:r>
              <a:rPr kumimoji="0" lang="hu-H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considered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linear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transformation</a:t>
            </a:r>
            <a:r>
              <a:rPr lang="hu-HU" sz="1600" dirty="0" smtClean="0">
                <a:solidFill>
                  <a:srgbClr val="000000"/>
                </a:solidFill>
              </a:rPr>
              <a:t>s </a:t>
            </a:r>
            <a:r>
              <a:rPr lang="hu-HU" sz="1600" dirty="0" err="1" smtClean="0">
                <a:solidFill>
                  <a:srgbClr val="000000"/>
                </a:solidFill>
              </a:rPr>
              <a:t>acting</a:t>
            </a:r>
            <a:r>
              <a:rPr lang="hu-HU" sz="1600" dirty="0" smtClean="0">
                <a:solidFill>
                  <a:srgbClr val="000000"/>
                </a:solidFill>
              </a:rPr>
              <a:t> in </a:t>
            </a:r>
            <a:r>
              <a:rPr lang="hu-HU" sz="1600" dirty="0" err="1" smtClean="0">
                <a:solidFill>
                  <a:srgbClr val="000000"/>
                </a:solidFill>
              </a:rPr>
              <a:t>some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</a:rPr>
              <a:t>vector</a:t>
            </a:r>
            <a:r>
              <a:rPr lang="hu-HU" sz="1600" i="1" dirty="0" smtClean="0">
                <a:solidFill>
                  <a:srgbClr val="000000"/>
                </a:solidFill>
              </a:rPr>
              <a:t> </a:t>
            </a:r>
            <a:r>
              <a:rPr lang="hu-HU" sz="1600" i="1" dirty="0" err="1" smtClean="0">
                <a:solidFill>
                  <a:srgbClr val="000000"/>
                </a:solidFill>
              </a:rPr>
              <a:t>space</a:t>
            </a:r>
            <a:r>
              <a:rPr lang="hu-HU" sz="1600" dirty="0" smtClean="0">
                <a:solidFill>
                  <a:srgbClr val="000000"/>
                </a:solidFill>
              </a:rPr>
              <a:t>, and </a:t>
            </a:r>
            <a:r>
              <a:rPr lang="hu-HU" sz="1600" dirty="0" err="1" smtClean="0">
                <a:solidFill>
                  <a:srgbClr val="000000"/>
                </a:solidFill>
              </a:rPr>
              <a:t>as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such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can</a:t>
            </a:r>
            <a:r>
              <a:rPr lang="hu-HU" sz="1600" dirty="0" smtClean="0">
                <a:solidFill>
                  <a:srgbClr val="000000"/>
                </a:solidFill>
              </a:rPr>
              <a:t> be </a:t>
            </a:r>
            <a:r>
              <a:rPr lang="hu-HU" sz="1600" dirty="0" err="1" smtClean="0">
                <a:solidFill>
                  <a:srgbClr val="000000"/>
                </a:solidFill>
              </a:rPr>
              <a:t>represented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by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. In </a:t>
            </a:r>
            <a:r>
              <a:rPr lang="hu-HU" sz="1600" dirty="0" err="1" smtClean="0">
                <a:solidFill>
                  <a:srgbClr val="000000"/>
                </a:solidFill>
              </a:rPr>
              <a:t>practice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two</a:t>
            </a:r>
            <a:r>
              <a:rPr lang="hu-HU" sz="1600" dirty="0">
                <a:solidFill>
                  <a:srgbClr val="000000"/>
                </a:solidFill>
              </a:rPr>
              <a:t> most important </a:t>
            </a:r>
            <a:r>
              <a:rPr lang="hu-HU" sz="1600" dirty="0" err="1">
                <a:solidFill>
                  <a:srgbClr val="000000"/>
                </a:solidFill>
              </a:rPr>
              <a:t>vector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spaces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are</a:t>
            </a:r>
            <a:r>
              <a:rPr lang="hu-HU" sz="1600" dirty="0">
                <a:solidFill>
                  <a:srgbClr val="000000"/>
                </a:solidFill>
              </a:rPr>
              <a:t>: a </a:t>
            </a:r>
            <a:r>
              <a:rPr lang="hu-HU" sz="1600" dirty="0" err="1">
                <a:solidFill>
                  <a:srgbClr val="000000"/>
                </a:solidFill>
              </a:rPr>
              <a:t>given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set</a:t>
            </a:r>
            <a:r>
              <a:rPr lang="hu-HU" sz="1600" dirty="0">
                <a:solidFill>
                  <a:srgbClr val="000000"/>
                </a:solidFill>
              </a:rPr>
              <a:t> of </a:t>
            </a:r>
            <a:r>
              <a:rPr lang="hu-HU" sz="1600" dirty="0" smtClean="0">
                <a:solidFill>
                  <a:srgbClr val="000000"/>
                </a:solidFill>
              </a:rPr>
              <a:t>(</a:t>
            </a:r>
            <a:r>
              <a:rPr lang="hu-HU" sz="1600" dirty="0" err="1" smtClean="0">
                <a:solidFill>
                  <a:srgbClr val="000000"/>
                </a:solidFill>
              </a:rPr>
              <a:t>electronic</a:t>
            </a:r>
            <a:r>
              <a:rPr lang="hu-HU" sz="1600" dirty="0" smtClean="0">
                <a:solidFill>
                  <a:srgbClr val="000000"/>
                </a:solidFill>
              </a:rPr>
              <a:t>) </a:t>
            </a:r>
            <a:r>
              <a:rPr lang="hu-HU" sz="1600" i="1" dirty="0" err="1">
                <a:solidFill>
                  <a:srgbClr val="000000"/>
                </a:solidFill>
              </a:rPr>
              <a:t>wave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functions</a:t>
            </a:r>
            <a:r>
              <a:rPr lang="hu-HU" sz="1600" dirty="0">
                <a:solidFill>
                  <a:srgbClr val="000000"/>
                </a:solidFill>
              </a:rPr>
              <a:t>  and a </a:t>
            </a:r>
            <a:r>
              <a:rPr lang="hu-HU" sz="1600" dirty="0" err="1">
                <a:solidFill>
                  <a:srgbClr val="000000"/>
                </a:solidFill>
              </a:rPr>
              <a:t>given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err="1">
                <a:solidFill>
                  <a:srgbClr val="000000"/>
                </a:solidFill>
              </a:rPr>
              <a:t>set</a:t>
            </a:r>
            <a:r>
              <a:rPr lang="hu-HU" sz="1600" dirty="0">
                <a:solidFill>
                  <a:srgbClr val="000000"/>
                </a:solidFill>
              </a:rPr>
              <a:t> of </a:t>
            </a:r>
            <a:r>
              <a:rPr lang="hu-HU" sz="1600" i="1" dirty="0" err="1">
                <a:solidFill>
                  <a:srgbClr val="000000"/>
                </a:solidFill>
              </a:rPr>
              <a:t>displacement</a:t>
            </a:r>
            <a:r>
              <a:rPr lang="hu-HU" sz="1600" i="1" dirty="0">
                <a:solidFill>
                  <a:srgbClr val="000000"/>
                </a:solidFill>
              </a:rPr>
              <a:t> </a:t>
            </a:r>
            <a:r>
              <a:rPr lang="hu-HU" sz="1600" i="1" dirty="0" err="1">
                <a:solidFill>
                  <a:srgbClr val="000000"/>
                </a:solidFill>
              </a:rPr>
              <a:t>vectors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(of </a:t>
            </a:r>
            <a:r>
              <a:rPr lang="hu-HU" sz="1600" dirty="0" err="1" smtClean="0">
                <a:solidFill>
                  <a:srgbClr val="000000"/>
                </a:solidFill>
              </a:rPr>
              <a:t>nuclei</a:t>
            </a:r>
            <a:r>
              <a:rPr lang="hu-HU" sz="1600" dirty="0" smtClean="0">
                <a:solidFill>
                  <a:srgbClr val="000000"/>
                </a:solidFill>
              </a:rPr>
              <a:t>). The </a:t>
            </a:r>
            <a:r>
              <a:rPr lang="hu-HU" sz="1600" dirty="0" err="1" smtClean="0">
                <a:solidFill>
                  <a:srgbClr val="000000"/>
                </a:solidFill>
              </a:rPr>
              <a:t>former</a:t>
            </a:r>
            <a:r>
              <a:rPr lang="hu-HU" sz="1600" dirty="0" smtClean="0">
                <a:solidFill>
                  <a:srgbClr val="000000"/>
                </a:solidFill>
              </a:rPr>
              <a:t> is </a:t>
            </a:r>
            <a:r>
              <a:rPr lang="hu-HU" sz="1600" dirty="0" err="1" smtClean="0">
                <a:solidFill>
                  <a:srgbClr val="000000"/>
                </a:solidFill>
              </a:rPr>
              <a:t>used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when</a:t>
            </a:r>
            <a:r>
              <a:rPr lang="hu-HU" sz="1600" dirty="0" smtClean="0">
                <a:solidFill>
                  <a:srgbClr val="000000"/>
                </a:solidFill>
              </a:rPr>
              <a:t> we </a:t>
            </a:r>
            <a:r>
              <a:rPr lang="hu-HU" sz="1600" dirty="0" err="1" smtClean="0">
                <a:solidFill>
                  <a:srgbClr val="000000"/>
                </a:solidFill>
              </a:rPr>
              <a:t>are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interested</a:t>
            </a:r>
            <a:r>
              <a:rPr lang="hu-HU" sz="1600" dirty="0" smtClean="0">
                <a:solidFill>
                  <a:srgbClr val="000000"/>
                </a:solidFill>
              </a:rPr>
              <a:t> in </a:t>
            </a:r>
            <a:r>
              <a:rPr lang="hu-HU" sz="1600" dirty="0" err="1" smtClean="0">
                <a:solidFill>
                  <a:srgbClr val="000000"/>
                </a:solidFill>
              </a:rPr>
              <a:t>energy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levels</a:t>
            </a:r>
            <a:r>
              <a:rPr lang="hu-HU" sz="1600" dirty="0" smtClean="0">
                <a:solidFill>
                  <a:srgbClr val="000000"/>
                </a:solidFill>
              </a:rPr>
              <a:t> and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latter</a:t>
            </a:r>
            <a:r>
              <a:rPr lang="hu-HU" sz="1600" dirty="0" smtClean="0">
                <a:solidFill>
                  <a:srgbClr val="000000"/>
                </a:solidFill>
              </a:rPr>
              <a:t> is </a:t>
            </a:r>
            <a:r>
              <a:rPr lang="hu-HU" sz="1600" dirty="0" err="1" smtClean="0">
                <a:solidFill>
                  <a:srgbClr val="000000"/>
                </a:solidFill>
              </a:rPr>
              <a:t>used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for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treating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vibrations</a:t>
            </a:r>
            <a:r>
              <a:rPr lang="hu-HU" sz="1600" dirty="0" smtClean="0">
                <a:solidFill>
                  <a:srgbClr val="000000"/>
                </a:solidFill>
              </a:rPr>
              <a:t>. </a:t>
            </a:r>
            <a:r>
              <a:rPr lang="hu-HU" sz="1600" dirty="0" err="1" smtClean="0">
                <a:solidFill>
                  <a:srgbClr val="000000"/>
                </a:solidFill>
              </a:rPr>
              <a:t>Each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matrix</a:t>
            </a:r>
            <a:r>
              <a:rPr lang="hu-HU" sz="1600" dirty="0" smtClean="0">
                <a:solidFill>
                  <a:srgbClr val="000000"/>
                </a:solidFill>
              </a:rPr>
              <a:t> is </a:t>
            </a:r>
            <a:r>
              <a:rPr lang="hu-HU" sz="1600" dirty="0" err="1" smtClean="0">
                <a:solidFill>
                  <a:srgbClr val="000000"/>
                </a:solidFill>
              </a:rPr>
              <a:t>called</a:t>
            </a:r>
            <a:r>
              <a:rPr lang="hu-HU" sz="1600" dirty="0" smtClean="0">
                <a:solidFill>
                  <a:srgbClr val="000000"/>
                </a:solidFill>
              </a:rPr>
              <a:t> a </a:t>
            </a:r>
            <a:r>
              <a:rPr lang="hu-HU" sz="1600" dirty="0" err="1" smtClean="0">
                <a:solidFill>
                  <a:srgbClr val="000000"/>
                </a:solidFill>
              </a:rPr>
              <a:t>representative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corresponding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operation</a:t>
            </a:r>
            <a:r>
              <a:rPr lang="hu-HU" sz="1600" dirty="0" smtClean="0">
                <a:solidFill>
                  <a:srgbClr val="000000"/>
                </a:solidFill>
              </a:rPr>
              <a:t>, and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complete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set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 is </a:t>
            </a:r>
            <a:r>
              <a:rPr lang="hu-HU" sz="1600" dirty="0" err="1" smtClean="0">
                <a:solidFill>
                  <a:srgbClr val="000000"/>
                </a:solidFill>
              </a:rPr>
              <a:t>called</a:t>
            </a:r>
            <a:r>
              <a:rPr lang="hu-HU" sz="1600" dirty="0" smtClean="0">
                <a:solidFill>
                  <a:srgbClr val="000000"/>
                </a:solidFill>
              </a:rPr>
              <a:t> a </a:t>
            </a:r>
            <a:r>
              <a:rPr lang="hu-HU" sz="1600" dirty="0" err="1" smtClean="0">
                <a:solidFill>
                  <a:srgbClr val="000000"/>
                </a:solidFill>
              </a:rPr>
              <a:t>matrix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representation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  <a:endParaRPr lang="hu-HU" sz="1600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hu-HU" sz="1600" dirty="0" err="1" smtClean="0">
                <a:solidFill>
                  <a:srgbClr val="000000"/>
                </a:solidFill>
              </a:rPr>
              <a:t>These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themselves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form</a:t>
            </a:r>
            <a:r>
              <a:rPr lang="hu-HU" sz="1600" dirty="0" smtClean="0">
                <a:solidFill>
                  <a:srgbClr val="000000"/>
                </a:solidFill>
              </a:rPr>
              <a:t> a </a:t>
            </a:r>
            <a:r>
              <a:rPr lang="hu-HU" sz="1600" dirty="0" err="1" smtClean="0">
                <a:solidFill>
                  <a:srgbClr val="000000"/>
                </a:solidFill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where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operation</a:t>
            </a:r>
            <a:r>
              <a:rPr lang="hu-HU" sz="1600" dirty="0" smtClean="0">
                <a:solidFill>
                  <a:srgbClr val="000000"/>
                </a:solidFill>
              </a:rPr>
              <a:t> is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matrix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multiplication</a:t>
            </a:r>
            <a:r>
              <a:rPr lang="hu-HU" sz="1600" dirty="0" smtClean="0">
                <a:solidFill>
                  <a:srgbClr val="000000"/>
                </a:solidFill>
              </a:rPr>
              <a:t>. The </a:t>
            </a:r>
            <a:r>
              <a:rPr lang="hu-HU" sz="1600" dirty="0" err="1" smtClean="0">
                <a:solidFill>
                  <a:srgbClr val="000000"/>
                </a:solidFill>
              </a:rPr>
              <a:t>representation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operations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by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 is a </a:t>
            </a:r>
            <a:r>
              <a:rPr lang="hu-HU" sz="1600" dirty="0" err="1" smtClean="0">
                <a:solidFill>
                  <a:srgbClr val="000000"/>
                </a:solidFill>
              </a:rPr>
              <a:t>structure</a:t>
            </a:r>
            <a:r>
              <a:rPr lang="hu-HU" sz="1600" dirty="0" err="1">
                <a:solidFill>
                  <a:srgbClr val="000000"/>
                </a:solidFill>
              </a:rPr>
              <a:t>-</a:t>
            </a:r>
            <a:r>
              <a:rPr lang="hu-HU" sz="1600" dirty="0" err="1" smtClean="0">
                <a:solidFill>
                  <a:srgbClr val="000000"/>
                </a:solidFill>
              </a:rPr>
              <a:t>preserving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mapping</a:t>
            </a:r>
            <a:r>
              <a:rPr lang="hu-HU" sz="1600" dirty="0" smtClean="0">
                <a:solidFill>
                  <a:srgbClr val="000000"/>
                </a:solidFill>
              </a:rPr>
              <a:t> (</a:t>
            </a:r>
            <a:r>
              <a:rPr lang="hu-HU" sz="1600" dirty="0" err="1" smtClean="0">
                <a:solidFill>
                  <a:srgbClr val="000000"/>
                </a:solidFill>
              </a:rPr>
              <a:t>homomorphism</a:t>
            </a:r>
            <a:r>
              <a:rPr lang="hu-HU" sz="1600" dirty="0" smtClean="0">
                <a:solidFill>
                  <a:srgbClr val="000000"/>
                </a:solidFill>
              </a:rPr>
              <a:t>):   </a:t>
            </a:r>
            <a:r>
              <a:rPr lang="hu-HU" sz="1600" dirty="0" err="1" smtClean="0">
                <a:solidFill>
                  <a:srgbClr val="000000"/>
                </a:solidFill>
              </a:rPr>
              <a:t>if</a:t>
            </a:r>
            <a:r>
              <a:rPr lang="hu-HU" sz="1600" dirty="0" smtClean="0">
                <a:solidFill>
                  <a:srgbClr val="000000"/>
                </a:solidFill>
              </a:rPr>
              <a:t> A and B </a:t>
            </a:r>
            <a:r>
              <a:rPr lang="hu-HU" sz="1600" dirty="0" err="1" smtClean="0">
                <a:solidFill>
                  <a:srgbClr val="000000"/>
                </a:solidFill>
              </a:rPr>
              <a:t>are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elements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 G, and </a:t>
            </a:r>
            <a:r>
              <a:rPr lang="hu-HU" sz="1600" dirty="0" smtClean="0">
                <a:solidFill>
                  <a:srgbClr val="000000"/>
                </a:solidFill>
                <a:sym typeface="Symbol" panose="05050102010706020507" pitchFamily="18" charset="2"/>
              </a:rPr>
              <a:t></a:t>
            </a:r>
            <a:r>
              <a:rPr lang="hu-HU" sz="1600" dirty="0" smtClean="0">
                <a:solidFill>
                  <a:srgbClr val="000000"/>
                </a:solidFill>
              </a:rPr>
              <a:t>(A) and </a:t>
            </a:r>
            <a:r>
              <a:rPr lang="hu-HU" sz="1600" dirty="0">
                <a:solidFill>
                  <a:srgbClr val="000000"/>
                </a:solidFill>
                <a:sym typeface="Symbol" panose="05050102010706020507" pitchFamily="18" charset="2"/>
              </a:rPr>
              <a:t></a:t>
            </a:r>
            <a:r>
              <a:rPr lang="hu-HU" sz="1600" dirty="0" smtClean="0">
                <a:solidFill>
                  <a:srgbClr val="000000"/>
                </a:solidFill>
              </a:rPr>
              <a:t>(B) </a:t>
            </a:r>
            <a:r>
              <a:rPr lang="hu-HU" sz="1600" dirty="0" err="1" smtClean="0">
                <a:solidFill>
                  <a:srgbClr val="000000"/>
                </a:solidFill>
              </a:rPr>
              <a:t>are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representing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hu-HU" sz="1600" dirty="0" err="1" smtClean="0">
                <a:solidFill>
                  <a:srgbClr val="000000"/>
                </a:solidFill>
              </a:rPr>
              <a:t>then</a:t>
            </a:r>
            <a:r>
              <a:rPr lang="hu-HU" sz="1600" dirty="0" smtClean="0">
                <a:solidFill>
                  <a:srgbClr val="000000"/>
                </a:solidFill>
              </a:rPr>
              <a:t>   </a:t>
            </a:r>
            <a:r>
              <a:rPr lang="hu-HU" sz="1600" dirty="0">
                <a:solidFill>
                  <a:srgbClr val="000000"/>
                </a:solidFill>
                <a:sym typeface="Symbol" panose="05050102010706020507" pitchFamily="18" charset="2"/>
              </a:rPr>
              <a:t></a:t>
            </a:r>
            <a:r>
              <a:rPr lang="hu-HU" sz="1600" dirty="0" smtClean="0">
                <a:solidFill>
                  <a:srgbClr val="000000"/>
                </a:solidFill>
              </a:rPr>
              <a:t>(A </a:t>
            </a:r>
            <a:r>
              <a:rPr lang="hu-HU" sz="1600" dirty="0">
                <a:solidFill>
                  <a:srgbClr val="000000"/>
                </a:solidFill>
              </a:rPr>
              <a:t>∙ </a:t>
            </a:r>
            <a:r>
              <a:rPr lang="hu-HU" sz="1600" dirty="0" smtClean="0">
                <a:solidFill>
                  <a:srgbClr val="000000"/>
                </a:solidFill>
              </a:rPr>
              <a:t>B) = </a:t>
            </a:r>
            <a:r>
              <a:rPr lang="hu-HU" sz="1600" dirty="0">
                <a:solidFill>
                  <a:srgbClr val="000000"/>
                </a:solidFill>
                <a:sym typeface="Symbol" panose="05050102010706020507" pitchFamily="18" charset="2"/>
              </a:rPr>
              <a:t></a:t>
            </a:r>
            <a:r>
              <a:rPr lang="hu-HU" sz="1600" dirty="0" smtClean="0">
                <a:solidFill>
                  <a:srgbClr val="000000"/>
                </a:solidFill>
              </a:rPr>
              <a:t>(A) ∙ </a:t>
            </a:r>
            <a:r>
              <a:rPr lang="hu-HU" sz="1600" dirty="0">
                <a:solidFill>
                  <a:srgbClr val="000000"/>
                </a:solidFill>
                <a:sym typeface="Symbol" panose="05050102010706020507" pitchFamily="18" charset="2"/>
              </a:rPr>
              <a:t></a:t>
            </a:r>
            <a:r>
              <a:rPr lang="hu-HU" sz="1600" dirty="0" smtClean="0">
                <a:solidFill>
                  <a:srgbClr val="000000"/>
                </a:solidFill>
              </a:rPr>
              <a:t>(B), </a:t>
            </a:r>
            <a:r>
              <a:rPr lang="hu-HU" sz="1600" dirty="0" err="1" smtClean="0">
                <a:solidFill>
                  <a:srgbClr val="000000"/>
                </a:solidFill>
              </a:rPr>
              <a:t>for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any</a:t>
            </a:r>
            <a:r>
              <a:rPr lang="hu-HU" sz="1600" dirty="0" smtClean="0">
                <a:solidFill>
                  <a:srgbClr val="000000"/>
                </a:solidFill>
              </a:rPr>
              <a:t> A and B.</a:t>
            </a:r>
          </a:p>
          <a:p>
            <a:pPr lvl="0"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hu-HU" sz="1600" dirty="0" err="1" smtClean="0">
                <a:solidFill>
                  <a:srgbClr val="000000"/>
                </a:solidFill>
              </a:rPr>
              <a:t>For</a:t>
            </a:r>
            <a:r>
              <a:rPr lang="hu-HU" sz="1600" dirty="0" smtClean="0">
                <a:solidFill>
                  <a:srgbClr val="000000"/>
                </a:solidFill>
              </a:rPr>
              <a:t> a </a:t>
            </a:r>
            <a:r>
              <a:rPr lang="hu-HU" sz="1600" dirty="0" err="1" smtClean="0">
                <a:solidFill>
                  <a:srgbClr val="000000"/>
                </a:solidFill>
              </a:rPr>
              <a:t>given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exist</a:t>
            </a:r>
            <a:r>
              <a:rPr lang="hu-HU" sz="1600" dirty="0" smtClean="0">
                <a:solidFill>
                  <a:srgbClr val="000000"/>
                </a:solidFill>
              </a:rPr>
              <a:t> an </a:t>
            </a:r>
            <a:r>
              <a:rPr lang="hu-HU" sz="1600" dirty="0" err="1" smtClean="0">
                <a:solidFill>
                  <a:srgbClr val="000000"/>
                </a:solidFill>
              </a:rPr>
              <a:t>infinite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number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possible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representations</a:t>
            </a:r>
            <a:r>
              <a:rPr lang="hu-HU" sz="1600" dirty="0" smtClean="0">
                <a:solidFill>
                  <a:srgbClr val="000000"/>
                </a:solidFill>
              </a:rPr>
              <a:t>. </a:t>
            </a:r>
            <a:r>
              <a:rPr lang="hu-HU" sz="1600" dirty="0" err="1" smtClean="0">
                <a:solidFill>
                  <a:srgbClr val="000000"/>
                </a:solidFill>
              </a:rPr>
              <a:t>When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are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i="1" dirty="0" smtClean="0">
                <a:solidFill>
                  <a:srgbClr val="000000"/>
                </a:solidFill>
              </a:rPr>
              <a:t>n </a:t>
            </a:r>
            <a:r>
              <a:rPr lang="hu-HU" sz="1600" dirty="0" smtClean="0">
                <a:solidFill>
                  <a:srgbClr val="000000"/>
                </a:solidFill>
              </a:rPr>
              <a:t>x </a:t>
            </a:r>
            <a:r>
              <a:rPr lang="hu-HU" sz="1600" i="1" dirty="0" smtClean="0">
                <a:solidFill>
                  <a:srgbClr val="000000"/>
                </a:solidFill>
              </a:rPr>
              <a:t>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,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dimension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representation</a:t>
            </a:r>
            <a:r>
              <a:rPr lang="hu-HU" sz="1600" dirty="0" smtClean="0">
                <a:solidFill>
                  <a:srgbClr val="000000"/>
                </a:solidFill>
              </a:rPr>
              <a:t> is </a:t>
            </a:r>
            <a:r>
              <a:rPr lang="hu-HU" sz="1600" i="1" dirty="0" smtClean="0">
                <a:solidFill>
                  <a:srgbClr val="000000"/>
                </a:solidFill>
              </a:rPr>
              <a:t>n</a:t>
            </a:r>
            <a:r>
              <a:rPr lang="hu-HU" sz="1600" dirty="0" smtClean="0">
                <a:solidFill>
                  <a:srgbClr val="000000"/>
                </a:solidFill>
              </a:rPr>
              <a:t>. </a:t>
            </a:r>
          </a:p>
          <a:p>
            <a:pPr lvl="0"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hu-HU" sz="1600" dirty="0" err="1" smtClean="0">
                <a:solidFill>
                  <a:srgbClr val="000000"/>
                </a:solidFill>
              </a:rPr>
              <a:t>For</a:t>
            </a:r>
            <a:r>
              <a:rPr lang="hu-HU" sz="1600" dirty="0" smtClean="0">
                <a:solidFill>
                  <a:srgbClr val="000000"/>
                </a:solidFill>
              </a:rPr>
              <a:t> a </a:t>
            </a:r>
            <a:r>
              <a:rPr lang="hu-HU" sz="1600" dirty="0" err="1" smtClean="0">
                <a:solidFill>
                  <a:srgbClr val="000000"/>
                </a:solidFill>
              </a:rPr>
              <a:t>given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vector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space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numbers</a:t>
            </a:r>
            <a:r>
              <a:rPr lang="hu-HU" sz="1600" dirty="0" smtClean="0">
                <a:solidFill>
                  <a:srgbClr val="000000"/>
                </a:solidFill>
              </a:rPr>
              <a:t> in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rows</a:t>
            </a:r>
            <a:r>
              <a:rPr lang="hu-HU" sz="1600" dirty="0" smtClean="0">
                <a:solidFill>
                  <a:srgbClr val="000000"/>
                </a:solidFill>
              </a:rPr>
              <a:t> and </a:t>
            </a:r>
            <a:r>
              <a:rPr lang="hu-HU" sz="1600" dirty="0" err="1" smtClean="0">
                <a:solidFill>
                  <a:srgbClr val="000000"/>
                </a:solidFill>
              </a:rPr>
              <a:t>columns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representative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depend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basis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set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which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span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vector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space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dirty="0" smtClean="0">
                <a:solidFill>
                  <a:srgbClr val="000000"/>
                </a:solidFill>
              </a:rPr>
              <a:t>and </a:t>
            </a:r>
            <a:r>
              <a:rPr lang="hu-HU" sz="1600" dirty="0" err="1" smtClean="0">
                <a:solidFill>
                  <a:srgbClr val="000000"/>
                </a:solidFill>
              </a:rPr>
              <a:t>so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representation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itself</a:t>
            </a:r>
            <a:r>
              <a:rPr lang="hu-HU" sz="1600" dirty="0" smtClean="0">
                <a:solidFill>
                  <a:srgbClr val="000000"/>
                </a:solidFill>
              </a:rPr>
              <a:t>. </a:t>
            </a:r>
            <a:r>
              <a:rPr lang="hu-HU" sz="1600" dirty="0" err="1" smtClean="0">
                <a:solidFill>
                  <a:srgbClr val="000000"/>
                </a:solidFill>
              </a:rPr>
              <a:t>By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transforming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basis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vectors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with</a:t>
            </a:r>
            <a:r>
              <a:rPr lang="hu-HU" sz="1600" dirty="0" smtClean="0">
                <a:solidFill>
                  <a:srgbClr val="000000"/>
                </a:solidFill>
              </a:rPr>
              <a:t> a </a:t>
            </a:r>
            <a:r>
              <a:rPr lang="hu-HU" sz="1600" dirty="0" err="1" smtClean="0">
                <a:solidFill>
                  <a:srgbClr val="000000"/>
                </a:solidFill>
              </a:rPr>
              <a:t>transformation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matrix</a:t>
            </a:r>
            <a:r>
              <a:rPr lang="hu-HU" sz="1600" dirty="0" smtClean="0">
                <a:solidFill>
                  <a:srgbClr val="000000"/>
                </a:solidFill>
              </a:rPr>
              <a:t> S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representative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matrices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transform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well</a:t>
            </a:r>
            <a:r>
              <a:rPr lang="hu-HU" sz="1600" dirty="0">
                <a:solidFill>
                  <a:srgbClr val="000000"/>
                </a:solidFill>
              </a:rPr>
              <a:t>: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>
                <a:solidFill>
                  <a:srgbClr val="000000"/>
                </a:solidFill>
                <a:sym typeface="Symbol" panose="05050102010706020507" pitchFamily="18" charset="2"/>
              </a:rPr>
              <a:t></a:t>
            </a:r>
            <a:r>
              <a:rPr lang="hu-HU" sz="1600" dirty="0" smtClean="0">
                <a:solidFill>
                  <a:srgbClr val="000000"/>
                </a:solidFill>
              </a:rPr>
              <a:t>’(</a:t>
            </a:r>
            <a:r>
              <a:rPr lang="hu-HU" sz="1600" i="1" dirty="0" smtClean="0">
                <a:solidFill>
                  <a:srgbClr val="000000"/>
                </a:solidFill>
              </a:rPr>
              <a:t>R</a:t>
            </a:r>
            <a:r>
              <a:rPr lang="hu-HU" sz="1600" dirty="0" smtClean="0">
                <a:solidFill>
                  <a:srgbClr val="000000"/>
                </a:solidFill>
              </a:rPr>
              <a:t>) = S</a:t>
            </a:r>
            <a:r>
              <a:rPr lang="hu-HU" sz="1600" baseline="30000" dirty="0" smtClean="0">
                <a:solidFill>
                  <a:srgbClr val="000000"/>
                </a:solidFill>
              </a:rPr>
              <a:t>-1 </a:t>
            </a:r>
            <a:r>
              <a:rPr lang="hu-HU" sz="1600" dirty="0">
                <a:solidFill>
                  <a:srgbClr val="000000"/>
                </a:solidFill>
                <a:sym typeface="Symbol" panose="05050102010706020507" pitchFamily="18" charset="2"/>
              </a:rPr>
              <a:t></a:t>
            </a:r>
            <a:r>
              <a:rPr lang="hu-HU" sz="1600" dirty="0" smtClean="0">
                <a:solidFill>
                  <a:srgbClr val="000000"/>
                </a:solidFill>
              </a:rPr>
              <a:t>(</a:t>
            </a:r>
            <a:r>
              <a:rPr lang="hu-HU" sz="1600" i="1" dirty="0" smtClean="0">
                <a:solidFill>
                  <a:srgbClr val="000000"/>
                </a:solidFill>
              </a:rPr>
              <a:t>R</a:t>
            </a:r>
            <a:r>
              <a:rPr lang="hu-HU" sz="1600" dirty="0" smtClean="0">
                <a:solidFill>
                  <a:srgbClr val="000000"/>
                </a:solidFill>
              </a:rPr>
              <a:t>) S   (</a:t>
            </a:r>
            <a:r>
              <a:rPr lang="hu-HU" sz="1600" dirty="0" err="1" smtClean="0">
                <a:solidFill>
                  <a:srgbClr val="000000"/>
                </a:solidFill>
              </a:rPr>
              <a:t>similarity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transformation</a:t>
            </a:r>
            <a:r>
              <a:rPr lang="hu-HU" sz="1600" dirty="0" smtClean="0">
                <a:solidFill>
                  <a:srgbClr val="000000"/>
                </a:solidFill>
              </a:rPr>
              <a:t>), </a:t>
            </a:r>
            <a:r>
              <a:rPr lang="hu-HU" sz="1600" dirty="0" err="1" smtClean="0">
                <a:solidFill>
                  <a:srgbClr val="000000"/>
                </a:solidFill>
              </a:rPr>
              <a:t>where</a:t>
            </a:r>
            <a:r>
              <a:rPr lang="hu-HU" sz="1600" dirty="0" smtClean="0">
                <a:solidFill>
                  <a:srgbClr val="000000"/>
                </a:solidFill>
              </a:rPr>
              <a:t> S is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same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for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all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elements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i="1" dirty="0" smtClean="0">
                <a:solidFill>
                  <a:srgbClr val="000000"/>
                </a:solidFill>
              </a:rPr>
              <a:t>R</a:t>
            </a:r>
            <a:r>
              <a:rPr lang="hu-HU" sz="1600" dirty="0" smtClean="0">
                <a:solidFill>
                  <a:srgbClr val="000000"/>
                </a:solidFill>
              </a:rPr>
              <a:t> of </a:t>
            </a:r>
            <a:r>
              <a:rPr lang="hu-HU" sz="1600" dirty="0" err="1" smtClean="0">
                <a:solidFill>
                  <a:srgbClr val="000000"/>
                </a:solidFill>
              </a:rPr>
              <a:t>the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symmetry</a:t>
            </a:r>
            <a:r>
              <a:rPr lang="hu-HU" sz="1600" dirty="0" smtClean="0">
                <a:solidFill>
                  <a:srgbClr val="000000"/>
                </a:solidFill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</a:rPr>
              <a:t>group</a:t>
            </a:r>
            <a:r>
              <a:rPr lang="hu-HU" sz="1600" dirty="0" smtClean="0">
                <a:solidFill>
                  <a:srgbClr val="000000"/>
                </a:solidFill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600" dirty="0" smtClean="0">
              <a:solidFill>
                <a:srgbClr val="000000"/>
              </a:solidFill>
            </a:endParaRPr>
          </a:p>
        </p:txBody>
      </p:sp>
      <p:pic>
        <p:nvPicPr>
          <p:cNvPr id="2" name="Rögzített h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62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17213</TotalTime>
  <Words>1817</Words>
  <Application>Microsoft Office PowerPoint</Application>
  <PresentationFormat>Diavetítés a képernyőre (4:3 oldalarány)</PresentationFormat>
  <Paragraphs>150</Paragraphs>
  <Slides>11</Slides>
  <Notes>11</Notes>
  <HiddenSlides>0</HiddenSlides>
  <MMClips>9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Cambria Math</vt:lpstr>
      <vt:lpstr>Symbol</vt:lpstr>
      <vt:lpstr>Times New Roman</vt:lpstr>
      <vt:lpstr>Wingdings</vt:lpstr>
      <vt:lpstr>Alapértelmezett terv</vt:lpstr>
      <vt:lpstr>3_Alapértelmezett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581</cp:revision>
  <dcterms:created xsi:type="dcterms:W3CDTF">2002-03-15T16:04:38Z</dcterms:created>
  <dcterms:modified xsi:type="dcterms:W3CDTF">2020-04-20T15:54:09Z</dcterms:modified>
</cp:coreProperties>
</file>