
<file path=[Content_Types].xml><?xml version="1.0" encoding="utf-8"?>
<Types xmlns="http://schemas.openxmlformats.org/package/2006/content-types">
  <Default Extension="png" ContentType="image/png"/>
  <Default Extension="jpeg" ContentType="image/jpeg"/>
  <Default Extension="m4a" ContentType="audio/mp4"/>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327" r:id="rId2"/>
  </p:sldMasterIdLst>
  <p:notesMasterIdLst>
    <p:notesMasterId r:id="rId18"/>
  </p:notesMasterIdLst>
  <p:sldIdLst>
    <p:sldId id="305" r:id="rId3"/>
    <p:sldId id="520" r:id="rId4"/>
    <p:sldId id="511" r:id="rId5"/>
    <p:sldId id="514" r:id="rId6"/>
    <p:sldId id="512" r:id="rId7"/>
    <p:sldId id="515" r:id="rId8"/>
    <p:sldId id="508" r:id="rId9"/>
    <p:sldId id="513" r:id="rId10"/>
    <p:sldId id="517" r:id="rId11"/>
    <p:sldId id="509" r:id="rId12"/>
    <p:sldId id="521" r:id="rId13"/>
    <p:sldId id="518" r:id="rId14"/>
    <p:sldId id="516" r:id="rId15"/>
    <p:sldId id="519" r:id="rId16"/>
    <p:sldId id="485" r:id="rId17"/>
  </p:sldIdLst>
  <p:sldSz cx="9144000" cy="6858000" type="screen4x3"/>
  <p:notesSz cx="6858000" cy="9144000"/>
  <p:defaultTextStyle>
    <a:defPPr>
      <a:defRPr lang="hu-HU"/>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ő" initials="KJ"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E9E8ED"/>
    <a:srgbClr val="FFFF00"/>
    <a:srgbClr val="A50021"/>
    <a:srgbClr val="9933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94667" autoAdjust="0"/>
  </p:normalViewPr>
  <p:slideViewPr>
    <p:cSldViewPr>
      <p:cViewPr varScale="1">
        <p:scale>
          <a:sx n="83" d="100"/>
          <a:sy n="83" d="100"/>
        </p:scale>
        <p:origin x="1454" y="67"/>
      </p:cViewPr>
      <p:guideLst>
        <p:guide orient="horz" pos="2160"/>
        <p:guide pos="2880"/>
      </p:guideLst>
    </p:cSldViewPr>
  </p:slideViewPr>
  <p:outlineViewPr>
    <p:cViewPr>
      <p:scale>
        <a:sx n="33" d="100"/>
        <a:sy n="33" d="100"/>
      </p:scale>
      <p:origin x="0" y="1092"/>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8" d="100"/>
          <a:sy n="58" d="100"/>
        </p:scale>
        <p:origin x="-177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hu-HU"/>
          </a:p>
        </p:txBody>
      </p:sp>
      <p:sp>
        <p:nvSpPr>
          <p:cNvPr id="286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hu-HU"/>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a:t>Mintaszöveg szerkesztése </a:t>
            </a:r>
          </a:p>
          <a:p>
            <a:pPr lvl="1"/>
            <a:r>
              <a:rPr lang="hu-HU" noProof="0"/>
              <a:t>Második szint</a:t>
            </a:r>
          </a:p>
          <a:p>
            <a:pPr lvl="2"/>
            <a:r>
              <a:rPr lang="hu-HU" noProof="0"/>
              <a:t>Harmadik szint</a:t>
            </a:r>
          </a:p>
          <a:p>
            <a:pPr lvl="3"/>
            <a:r>
              <a:rPr lang="hu-HU" noProof="0"/>
              <a:t>Negyedik szint</a:t>
            </a:r>
          </a:p>
          <a:p>
            <a:pPr lvl="4"/>
            <a:r>
              <a:rPr lang="hu-HU" noProof="0"/>
              <a:t>Ötödik szint</a:t>
            </a:r>
          </a:p>
        </p:txBody>
      </p:sp>
      <p:sp>
        <p:nvSpPr>
          <p:cNvPr id="286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hu-HU"/>
          </a:p>
        </p:txBody>
      </p:sp>
      <p:sp>
        <p:nvSpPr>
          <p:cNvPr id="286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F7BDE69-FC34-4105-A228-6DF906429691}"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0EBD120-9837-4D36-A535-97C2049A6885}" type="slidenum">
              <a:rPr lang="hu-HU" altLang="hu-HU" sz="1200"/>
              <a:pPr/>
              <a:t>1</a:t>
            </a:fld>
            <a:endParaRPr lang="hu-HU" altLang="hu-HU"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750AF7B-238A-4CCC-8C62-2D1958DD6B8C}"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2644910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750AF7B-238A-4CCC-8C62-2D1958DD6B8C}"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3127580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750AF7B-238A-4CCC-8C62-2D1958DD6B8C}"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865492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750AF7B-238A-4CCC-8C62-2D1958DD6B8C}"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2724209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750AF7B-238A-4CCC-8C62-2D1958DD6B8C}"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2327848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60A6515-7CF9-4FE8-BBD3-0A0E97B931F8}"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1063714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750AF7B-238A-4CCC-8C62-2D1958DD6B8C}"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2848175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750AF7B-238A-4CCC-8C62-2D1958DD6B8C}"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4177074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750AF7B-238A-4CCC-8C62-2D1958DD6B8C}"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1049872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750AF7B-238A-4CCC-8C62-2D1958DD6B8C}"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2229401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750AF7B-238A-4CCC-8C62-2D1958DD6B8C}"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163693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750AF7B-238A-4CCC-8C62-2D1958DD6B8C}"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3700310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750AF7B-238A-4CCC-8C62-2D1958DD6B8C}"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160330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750AF7B-238A-4CCC-8C62-2D1958DD6B8C}"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1084117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999965BB-51A5-4BAC-A28B-78107E029DF9}" type="slidenum">
              <a:rPr lang="hu-HU" altLang="hu-HU"/>
              <a:pPr>
                <a:defRPr/>
              </a:pPr>
              <a:t>‹#›</a:t>
            </a:fld>
            <a:endParaRPr lang="hu-HU" altLang="hu-HU"/>
          </a:p>
        </p:txBody>
      </p:sp>
    </p:spTree>
    <p:extLst>
      <p:ext uri="{BB962C8B-B14F-4D97-AF65-F5344CB8AC3E}">
        <p14:creationId xmlns:p14="http://schemas.microsoft.com/office/powerpoint/2010/main" val="2389913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E21226CE-ABFE-4D34-AF9D-BF6C0316FAEA}" type="slidenum">
              <a:rPr lang="hu-HU" altLang="hu-HU"/>
              <a:pPr>
                <a:defRPr/>
              </a:pPr>
              <a:t>‹#›</a:t>
            </a:fld>
            <a:endParaRPr lang="hu-HU" altLang="hu-HU"/>
          </a:p>
        </p:txBody>
      </p:sp>
    </p:spTree>
    <p:extLst>
      <p:ext uri="{BB962C8B-B14F-4D97-AF65-F5344CB8AC3E}">
        <p14:creationId xmlns:p14="http://schemas.microsoft.com/office/powerpoint/2010/main" val="1107468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a:t>Mintacím szerkesztése</a:t>
            </a:r>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EEBB139E-73B4-4FCB-B4A2-CD85D9B96208}" type="slidenum">
              <a:rPr lang="hu-HU" altLang="hu-HU"/>
              <a:pPr>
                <a:defRPr/>
              </a:pPr>
              <a:t>‹#›</a:t>
            </a:fld>
            <a:endParaRPr lang="hu-HU" altLang="hu-HU"/>
          </a:p>
        </p:txBody>
      </p:sp>
    </p:spTree>
    <p:extLst>
      <p:ext uri="{BB962C8B-B14F-4D97-AF65-F5344CB8AC3E}">
        <p14:creationId xmlns:p14="http://schemas.microsoft.com/office/powerpoint/2010/main" val="2047127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8092DAB-6686-47A1-B5B0-7C4A92F6A623}"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8996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5F96E7E-B629-4F70-BAF1-D61483498E69}"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6698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14C2C22-7178-45A7-9849-8A2229FF1DD8}"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68473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58F16A3F-DB67-4961-8550-DA2CEE07DF40}"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78183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F2496CB-E0C7-475F-BA1A-53C79B59925A}"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40294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1D8EB61-FADC-4E90-BBF7-1B5DFE45F9A2}"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52895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E3F6A3C-AB72-421D-8570-BC8DBD9F5372}"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90614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912145E-5251-4494-AC0A-6A9CFFA13CCA}"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343562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0513163F-BAE9-443E-A745-4CE122B9F289}" type="slidenum">
              <a:rPr lang="hu-HU" altLang="hu-HU"/>
              <a:pPr>
                <a:defRPr/>
              </a:pPr>
              <a:t>‹#›</a:t>
            </a:fld>
            <a:endParaRPr lang="hu-HU" altLang="hu-HU"/>
          </a:p>
        </p:txBody>
      </p:sp>
    </p:spTree>
    <p:extLst>
      <p:ext uri="{BB962C8B-B14F-4D97-AF65-F5344CB8AC3E}">
        <p14:creationId xmlns:p14="http://schemas.microsoft.com/office/powerpoint/2010/main" val="1610997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4DF99CC-A2AA-48BE-BE91-8D8C592B6162}"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19908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5DE02E5-FFCF-47C9-A339-43C373A95F53}"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71915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a:t>Mintacím szerkesztése</a:t>
            </a:r>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60A0987-4765-4DF9-B42F-B4FA97F25A51}"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233298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D8407A95-1469-43CB-BCCF-42F479653BF7}" type="slidenum">
              <a:rPr lang="hu-HU" altLang="hu-HU"/>
              <a:pPr>
                <a:defRPr/>
              </a:pPr>
              <a:t>‹#›</a:t>
            </a:fld>
            <a:endParaRPr lang="hu-HU" altLang="hu-HU"/>
          </a:p>
        </p:txBody>
      </p:sp>
    </p:spTree>
    <p:extLst>
      <p:ext uri="{BB962C8B-B14F-4D97-AF65-F5344CB8AC3E}">
        <p14:creationId xmlns:p14="http://schemas.microsoft.com/office/powerpoint/2010/main" val="2795900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2AC9D17F-156C-4876-ABEC-6331BEC361FC}" type="slidenum">
              <a:rPr lang="hu-HU" altLang="hu-HU"/>
              <a:pPr>
                <a:defRPr/>
              </a:pPr>
              <a:t>‹#›</a:t>
            </a:fld>
            <a:endParaRPr lang="hu-HU" altLang="hu-HU"/>
          </a:p>
        </p:txBody>
      </p:sp>
    </p:spTree>
    <p:extLst>
      <p:ext uri="{BB962C8B-B14F-4D97-AF65-F5344CB8AC3E}">
        <p14:creationId xmlns:p14="http://schemas.microsoft.com/office/powerpoint/2010/main" val="2242025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p:cNvSpPr>
            <a:spLocks noGrp="1" noChangeArrowheads="1"/>
          </p:cNvSpPr>
          <p:nvPr>
            <p:ph type="dt" sz="half" idx="10"/>
          </p:nvPr>
        </p:nvSpPr>
        <p:spPr>
          <a:ln/>
        </p:spPr>
        <p:txBody>
          <a:bodyPr/>
          <a:lstStyle>
            <a:lvl1pPr>
              <a:defRPr/>
            </a:lvl1pPr>
          </a:lstStyle>
          <a:p>
            <a:pPr>
              <a:defRPr/>
            </a:pPr>
            <a:endParaRPr 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p>
        </p:txBody>
      </p:sp>
      <p:sp>
        <p:nvSpPr>
          <p:cNvPr id="9" name="Rectangle 6"/>
          <p:cNvSpPr>
            <a:spLocks noGrp="1" noChangeArrowheads="1"/>
          </p:cNvSpPr>
          <p:nvPr>
            <p:ph type="sldNum" sz="quarter" idx="12"/>
          </p:nvPr>
        </p:nvSpPr>
        <p:spPr>
          <a:ln/>
        </p:spPr>
        <p:txBody>
          <a:bodyPr/>
          <a:lstStyle>
            <a:lvl1pPr>
              <a:defRPr/>
            </a:lvl1pPr>
          </a:lstStyle>
          <a:p>
            <a:pPr>
              <a:defRPr/>
            </a:pPr>
            <a:fld id="{267DFD0F-35B3-491D-AFB1-0BD717C59F78}" type="slidenum">
              <a:rPr lang="hu-HU" altLang="hu-HU"/>
              <a:pPr>
                <a:defRPr/>
              </a:pPr>
              <a:t>‹#›</a:t>
            </a:fld>
            <a:endParaRPr lang="hu-HU" altLang="hu-HU"/>
          </a:p>
        </p:txBody>
      </p:sp>
    </p:spTree>
    <p:extLst>
      <p:ext uri="{BB962C8B-B14F-4D97-AF65-F5344CB8AC3E}">
        <p14:creationId xmlns:p14="http://schemas.microsoft.com/office/powerpoint/2010/main" val="997731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p:cNvSpPr>
            <a:spLocks noGrp="1" noChangeArrowheads="1"/>
          </p:cNvSpPr>
          <p:nvPr>
            <p:ph type="dt" sz="half" idx="10"/>
          </p:nvPr>
        </p:nvSpPr>
        <p:spPr>
          <a:ln/>
        </p:spPr>
        <p:txBody>
          <a:bodyPr/>
          <a:lstStyle>
            <a:lvl1pPr>
              <a:defRPr/>
            </a:lvl1pPr>
          </a:lstStyle>
          <a:p>
            <a:pPr>
              <a:defRPr/>
            </a:pPr>
            <a:endParaRPr lang="hu-HU"/>
          </a:p>
        </p:txBody>
      </p:sp>
      <p:sp>
        <p:nvSpPr>
          <p:cNvPr id="4" name="Rectangle 5"/>
          <p:cNvSpPr>
            <a:spLocks noGrp="1" noChangeArrowheads="1"/>
          </p:cNvSpPr>
          <p:nvPr>
            <p:ph type="ftr" sz="quarter" idx="11"/>
          </p:nvPr>
        </p:nvSpPr>
        <p:spPr>
          <a:ln/>
        </p:spPr>
        <p:txBody>
          <a:bodyPr/>
          <a:lstStyle>
            <a:lvl1pPr>
              <a:defRPr/>
            </a:lvl1pPr>
          </a:lstStyle>
          <a:p>
            <a:pPr>
              <a:defRPr/>
            </a:pPr>
            <a:endParaRPr lang="hu-HU"/>
          </a:p>
        </p:txBody>
      </p:sp>
      <p:sp>
        <p:nvSpPr>
          <p:cNvPr id="5" name="Rectangle 6"/>
          <p:cNvSpPr>
            <a:spLocks noGrp="1" noChangeArrowheads="1"/>
          </p:cNvSpPr>
          <p:nvPr>
            <p:ph type="sldNum" sz="quarter" idx="12"/>
          </p:nvPr>
        </p:nvSpPr>
        <p:spPr>
          <a:ln/>
        </p:spPr>
        <p:txBody>
          <a:bodyPr/>
          <a:lstStyle>
            <a:lvl1pPr>
              <a:defRPr/>
            </a:lvl1pPr>
          </a:lstStyle>
          <a:p>
            <a:pPr>
              <a:defRPr/>
            </a:pPr>
            <a:fld id="{FCAEDE50-722E-434A-BA82-61B884E11F1F}" type="slidenum">
              <a:rPr lang="hu-HU" altLang="hu-HU"/>
              <a:pPr>
                <a:defRPr/>
              </a:pPr>
              <a:t>‹#›</a:t>
            </a:fld>
            <a:endParaRPr lang="hu-HU" altLang="hu-HU"/>
          </a:p>
        </p:txBody>
      </p:sp>
    </p:spTree>
    <p:extLst>
      <p:ext uri="{BB962C8B-B14F-4D97-AF65-F5344CB8AC3E}">
        <p14:creationId xmlns:p14="http://schemas.microsoft.com/office/powerpoint/2010/main" val="1423186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p>
        </p:txBody>
      </p:sp>
      <p:sp>
        <p:nvSpPr>
          <p:cNvPr id="3" name="Rectangle 5"/>
          <p:cNvSpPr>
            <a:spLocks noGrp="1" noChangeArrowheads="1"/>
          </p:cNvSpPr>
          <p:nvPr>
            <p:ph type="ftr" sz="quarter" idx="11"/>
          </p:nvPr>
        </p:nvSpPr>
        <p:spPr>
          <a:ln/>
        </p:spPr>
        <p:txBody>
          <a:bodyPr/>
          <a:lstStyle>
            <a:lvl1pPr>
              <a:defRPr/>
            </a:lvl1pPr>
          </a:lstStyle>
          <a:p>
            <a:pPr>
              <a:defRPr/>
            </a:pPr>
            <a:endParaRPr lang="hu-HU"/>
          </a:p>
        </p:txBody>
      </p:sp>
      <p:sp>
        <p:nvSpPr>
          <p:cNvPr id="4" name="Rectangle 6"/>
          <p:cNvSpPr>
            <a:spLocks noGrp="1" noChangeArrowheads="1"/>
          </p:cNvSpPr>
          <p:nvPr>
            <p:ph type="sldNum" sz="quarter" idx="12"/>
          </p:nvPr>
        </p:nvSpPr>
        <p:spPr>
          <a:ln/>
        </p:spPr>
        <p:txBody>
          <a:bodyPr/>
          <a:lstStyle>
            <a:lvl1pPr>
              <a:defRPr/>
            </a:lvl1pPr>
          </a:lstStyle>
          <a:p>
            <a:pPr>
              <a:defRPr/>
            </a:pPr>
            <a:fld id="{6014D2C3-3394-4B45-B386-3661D001CAFB}" type="slidenum">
              <a:rPr lang="hu-HU" altLang="hu-HU"/>
              <a:pPr>
                <a:defRPr/>
              </a:pPr>
              <a:t>‹#›</a:t>
            </a:fld>
            <a:endParaRPr lang="hu-HU" altLang="hu-HU"/>
          </a:p>
        </p:txBody>
      </p:sp>
    </p:spTree>
    <p:extLst>
      <p:ext uri="{BB962C8B-B14F-4D97-AF65-F5344CB8AC3E}">
        <p14:creationId xmlns:p14="http://schemas.microsoft.com/office/powerpoint/2010/main" val="4271744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8BB7B2AC-7C70-4F48-AFA9-32C9049BE12F}" type="slidenum">
              <a:rPr lang="hu-HU" altLang="hu-HU"/>
              <a:pPr>
                <a:defRPr/>
              </a:pPr>
              <a:t>‹#›</a:t>
            </a:fld>
            <a:endParaRPr lang="hu-HU" altLang="hu-HU"/>
          </a:p>
        </p:txBody>
      </p:sp>
    </p:spTree>
    <p:extLst>
      <p:ext uri="{BB962C8B-B14F-4D97-AF65-F5344CB8AC3E}">
        <p14:creationId xmlns:p14="http://schemas.microsoft.com/office/powerpoint/2010/main" val="3642729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ACE07837-CA52-49CF-BB41-42ACE91B4C90}" type="slidenum">
              <a:rPr lang="hu-HU" altLang="hu-HU"/>
              <a:pPr>
                <a:defRPr/>
              </a:pPr>
              <a:t>‹#›</a:t>
            </a:fld>
            <a:endParaRPr lang="hu-HU" altLang="hu-HU"/>
          </a:p>
        </p:txBody>
      </p:sp>
    </p:spTree>
    <p:extLst>
      <p:ext uri="{BB962C8B-B14F-4D97-AF65-F5344CB8AC3E}">
        <p14:creationId xmlns:p14="http://schemas.microsoft.com/office/powerpoint/2010/main" val="1882594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 </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hu-H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hu-H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01854BBF-FC9B-43EC-8D4F-DBAA01183CA2}"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 </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15258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25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258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5141EF4-AD78-4663-8DC3-0B4A1B06998E}"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238116475"/>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050"/>
          <p:cNvSpPr>
            <a:spLocks noGrp="1" noChangeArrowheads="1"/>
          </p:cNvSpPr>
          <p:nvPr>
            <p:ph type="ctrTitle"/>
          </p:nvPr>
        </p:nvSpPr>
        <p:spPr>
          <a:xfrm>
            <a:off x="0" y="914400"/>
            <a:ext cx="9144000" cy="1143000"/>
          </a:xfrm>
        </p:spPr>
        <p:txBody>
          <a:bodyPr/>
          <a:lstStyle/>
          <a:p>
            <a:r>
              <a:rPr lang="hu-HU" altLang="hu-HU" sz="4800" b="1" dirty="0">
                <a:solidFill>
                  <a:srgbClr val="A50021"/>
                </a:solidFill>
              </a:rPr>
              <a:t/>
            </a:r>
            <a:br>
              <a:rPr lang="hu-HU" altLang="hu-HU" sz="4800" b="1" dirty="0">
                <a:solidFill>
                  <a:srgbClr val="A50021"/>
                </a:solidFill>
              </a:rPr>
            </a:br>
            <a:r>
              <a:rPr lang="hu-HU" altLang="hu-HU" sz="4800" b="1" dirty="0">
                <a:solidFill>
                  <a:srgbClr val="A50021"/>
                </a:solidFill>
              </a:rPr>
              <a:t>CARBON NANOSTRUCTURES</a:t>
            </a:r>
            <a:r>
              <a:rPr lang="hu-HU" altLang="hu-HU" sz="5400" b="1" dirty="0">
                <a:solidFill>
                  <a:srgbClr val="A50021"/>
                </a:solidFill>
              </a:rPr>
              <a:t/>
            </a:r>
            <a:br>
              <a:rPr lang="hu-HU" altLang="hu-HU" sz="5400" b="1" dirty="0">
                <a:solidFill>
                  <a:srgbClr val="A50021"/>
                </a:solidFill>
              </a:rPr>
            </a:br>
            <a:r>
              <a:rPr lang="hu-HU" altLang="hu-HU" sz="3200" b="1" dirty="0">
                <a:solidFill>
                  <a:srgbClr val="A50021"/>
                </a:solidFill>
              </a:rPr>
              <a:t>(FULLERENES, CARBON NANOTUBES, GRAPHENE)</a:t>
            </a:r>
            <a:endParaRPr lang="hu-HU" altLang="hu-HU" sz="3200" dirty="0"/>
          </a:p>
        </p:txBody>
      </p:sp>
      <p:sp>
        <p:nvSpPr>
          <p:cNvPr id="14339" name="Rectangle 2051"/>
          <p:cNvSpPr>
            <a:spLocks noGrp="1" noChangeArrowheads="1"/>
          </p:cNvSpPr>
          <p:nvPr>
            <p:ph type="subTitle" idx="1"/>
          </p:nvPr>
        </p:nvSpPr>
        <p:spPr>
          <a:xfrm>
            <a:off x="1295400" y="3429000"/>
            <a:ext cx="6400800" cy="1752600"/>
          </a:xfrm>
        </p:spPr>
        <p:txBody>
          <a:bodyPr/>
          <a:lstStyle/>
          <a:p>
            <a:r>
              <a:rPr lang="hu-HU" altLang="hu-HU" sz="2400" dirty="0" err="1"/>
              <a:t>lecture</a:t>
            </a:r>
            <a:r>
              <a:rPr lang="hu-HU" altLang="hu-HU" sz="2400" dirty="0"/>
              <a:t> </a:t>
            </a:r>
            <a:r>
              <a:rPr lang="hu-HU" altLang="hu-HU" sz="2400" dirty="0" err="1"/>
              <a:t>for</a:t>
            </a:r>
            <a:r>
              <a:rPr lang="hu-HU" altLang="hu-HU" sz="2400" dirty="0"/>
              <a:t> </a:t>
            </a:r>
            <a:r>
              <a:rPr lang="hu-HU" altLang="hu-HU" sz="2400" dirty="0" err="1"/>
              <a:t>physics</a:t>
            </a:r>
            <a:r>
              <a:rPr lang="hu-HU" altLang="hu-HU" sz="2400" dirty="0"/>
              <a:t> and </a:t>
            </a:r>
            <a:r>
              <a:rPr lang="hu-HU" altLang="hu-HU" sz="2400" dirty="0" err="1"/>
              <a:t>chemistry</a:t>
            </a:r>
            <a:r>
              <a:rPr lang="hu-HU" altLang="hu-HU" sz="2400" dirty="0"/>
              <a:t> </a:t>
            </a:r>
            <a:r>
              <a:rPr lang="hu-HU" altLang="hu-HU" sz="2400" dirty="0" err="1"/>
              <a:t>students</a:t>
            </a:r>
            <a:endParaRPr lang="hu-HU" altLang="hu-HU" sz="2400" dirty="0"/>
          </a:p>
          <a:p>
            <a:r>
              <a:rPr lang="hu-HU" altLang="hu-HU" sz="2400" dirty="0"/>
              <a:t>(</a:t>
            </a:r>
            <a:r>
              <a:rPr lang="hu-HU" altLang="hu-HU" sz="2400" dirty="0" smtClean="0"/>
              <a:t>2020. </a:t>
            </a:r>
            <a:r>
              <a:rPr lang="hu-HU" altLang="hu-HU" sz="2400" dirty="0" err="1"/>
              <a:t>summer</a:t>
            </a:r>
            <a:r>
              <a:rPr lang="hu-HU" altLang="hu-HU" sz="2400" dirty="0"/>
              <a:t> </a:t>
            </a:r>
            <a:r>
              <a:rPr lang="hu-HU" altLang="hu-HU" sz="2400" dirty="0" err="1"/>
              <a:t>semester</a:t>
            </a:r>
            <a:r>
              <a:rPr lang="hu-HU" altLang="hu-HU" sz="2400" dirty="0"/>
              <a:t> – </a:t>
            </a:r>
            <a:r>
              <a:rPr lang="hu-HU" altLang="hu-HU" sz="2400" dirty="0" smtClean="0"/>
              <a:t>30. </a:t>
            </a:r>
            <a:r>
              <a:rPr lang="hu-HU" altLang="hu-HU" sz="2400" dirty="0" err="1" smtClean="0"/>
              <a:t>March</a:t>
            </a:r>
            <a:r>
              <a:rPr lang="hu-HU" altLang="hu-HU" sz="2400" dirty="0" smtClean="0"/>
              <a:t>)</a:t>
            </a:r>
            <a:endParaRPr lang="hu-HU" altLang="hu-HU" sz="2400" dirty="0"/>
          </a:p>
          <a:p>
            <a:endParaRPr lang="hu-HU" altLang="hu-HU" sz="2400" dirty="0"/>
          </a:p>
          <a:p>
            <a:r>
              <a:rPr lang="hu-HU" altLang="hu-HU" sz="2400" b="1" dirty="0"/>
              <a:t>Prof. Jenő Kürti</a:t>
            </a:r>
            <a:endParaRPr lang="hu-HU" altLang="hu-HU" sz="2400" dirty="0"/>
          </a:p>
          <a:p>
            <a:r>
              <a:rPr lang="hu-HU" altLang="hu-HU" sz="2400" dirty="0"/>
              <a:t>ELTE </a:t>
            </a:r>
            <a:r>
              <a:rPr lang="hu-HU" altLang="hu-HU" sz="2400" dirty="0" err="1"/>
              <a:t>Department</a:t>
            </a:r>
            <a:r>
              <a:rPr lang="hu-HU" altLang="hu-HU" sz="2400" dirty="0"/>
              <a:t> of </a:t>
            </a:r>
            <a:r>
              <a:rPr lang="hu-HU" altLang="hu-HU" sz="2400" dirty="0" err="1"/>
              <a:t>Biological</a:t>
            </a:r>
            <a:r>
              <a:rPr lang="hu-HU" altLang="hu-HU" sz="2400" dirty="0"/>
              <a:t> </a:t>
            </a:r>
            <a:r>
              <a:rPr lang="hu-HU" altLang="hu-HU" sz="2400" dirty="0" err="1"/>
              <a:t>Physics</a:t>
            </a:r>
            <a:endParaRPr lang="hu-HU" altLang="hu-HU" sz="2400" dirty="0"/>
          </a:p>
          <a:p>
            <a:endParaRPr lang="hu-HU" altLang="hu-HU" sz="2400" dirty="0"/>
          </a:p>
          <a:p>
            <a:r>
              <a:rPr lang="hu-HU" altLang="hu-HU" sz="1600" dirty="0"/>
              <a:t>e-mail: kurti@virag.elte.hu		</a:t>
            </a:r>
            <a:r>
              <a:rPr lang="hu-HU" altLang="hu-HU" sz="1600" dirty="0" err="1"/>
              <a:t>www</a:t>
            </a:r>
            <a:r>
              <a:rPr lang="hu-HU" altLang="hu-HU" sz="1600" dirty="0"/>
              <a:t>: regivirag.elte.hu/</a:t>
            </a:r>
            <a:r>
              <a:rPr lang="hu-HU" altLang="hu-HU" sz="1600" dirty="0" err="1"/>
              <a:t>kurti</a:t>
            </a:r>
            <a:endParaRPr lang="hu-HU" altLang="hu-HU"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Szövegdoboz 1"/>
              <p:cNvSpPr txBox="1"/>
              <p:nvPr/>
            </p:nvSpPr>
            <p:spPr>
              <a:xfrm>
                <a:off x="0" y="2028650"/>
                <a:ext cx="9144000" cy="2821926"/>
              </a:xfrm>
              <a:prstGeom prst="rect">
                <a:avLst/>
              </a:prstGeom>
              <a:noFill/>
            </p:spPr>
            <p:txBody>
              <a:bodyPr wrap="square" rtlCol="0">
                <a:spAutoFit/>
              </a:bodyPr>
              <a:lstStyle/>
              <a:p>
                <a:r>
                  <a:rPr lang="hu-HU" sz="1600" dirty="0" smtClean="0"/>
                  <a:t>Let </a:t>
                </a:r>
                <a:r>
                  <a:rPr lang="hu-HU" sz="1600" dirty="0" err="1" smtClean="0"/>
                  <a:t>us</a:t>
                </a:r>
                <a:r>
                  <a:rPr lang="hu-HU" sz="1600" dirty="0" smtClean="0"/>
                  <a:t> </a:t>
                </a:r>
                <a:r>
                  <a:rPr lang="hu-HU" sz="1600" dirty="0" err="1" smtClean="0"/>
                  <a:t>consider</a:t>
                </a:r>
                <a:r>
                  <a:rPr lang="hu-HU" sz="1600" dirty="0" smtClean="0"/>
                  <a:t> </a:t>
                </a:r>
                <a:r>
                  <a:rPr lang="hu-HU" sz="1600" dirty="0" err="1" smtClean="0"/>
                  <a:t>the</a:t>
                </a:r>
                <a:r>
                  <a:rPr lang="hu-HU" sz="1600" dirty="0" smtClean="0"/>
                  <a:t> 60 </a:t>
                </a:r>
                <a:r>
                  <a:rPr lang="hu-HU" sz="1600" dirty="0" err="1" smtClean="0"/>
                  <a:t>p</a:t>
                </a:r>
                <a:r>
                  <a:rPr lang="hu-HU" sz="1600" baseline="-25000" dirty="0" err="1" smtClean="0"/>
                  <a:t>z</a:t>
                </a:r>
                <a:r>
                  <a:rPr lang="hu-HU" sz="1600" dirty="0" smtClean="0"/>
                  <a:t> </a:t>
                </a:r>
                <a:r>
                  <a:rPr lang="hu-HU" sz="1600" dirty="0" err="1" smtClean="0"/>
                  <a:t>atomic</a:t>
                </a:r>
                <a:r>
                  <a:rPr lang="hu-HU" sz="1600" dirty="0" smtClean="0"/>
                  <a:t> </a:t>
                </a:r>
                <a:r>
                  <a:rPr lang="hu-HU" sz="1600" dirty="0" err="1" smtClean="0"/>
                  <a:t>orbitals</a:t>
                </a:r>
                <a:r>
                  <a:rPr lang="hu-HU" sz="1600" dirty="0" smtClean="0"/>
                  <a:t> of </a:t>
                </a:r>
                <a:r>
                  <a:rPr lang="hu-HU" sz="1600" dirty="0" err="1" smtClean="0"/>
                  <a:t>the</a:t>
                </a:r>
                <a:r>
                  <a:rPr lang="hu-HU" sz="1600" dirty="0" smtClean="0"/>
                  <a:t> C</a:t>
                </a:r>
                <a:r>
                  <a:rPr lang="hu-HU" sz="1600" baseline="-25000" dirty="0" smtClean="0"/>
                  <a:t>60</a:t>
                </a:r>
                <a:r>
                  <a:rPr lang="hu-HU" sz="1600" dirty="0" smtClean="0"/>
                  <a:t> </a:t>
                </a:r>
                <a:r>
                  <a:rPr lang="hu-HU" sz="1600" dirty="0" err="1" smtClean="0"/>
                  <a:t>molecule</a:t>
                </a:r>
                <a:r>
                  <a:rPr lang="hu-HU" sz="1600" dirty="0" smtClean="0"/>
                  <a:t>. </a:t>
                </a:r>
                <a:r>
                  <a:rPr lang="hu-HU" sz="1600" dirty="0" err="1" smtClean="0"/>
                  <a:t>They</a:t>
                </a:r>
                <a:r>
                  <a:rPr lang="hu-HU" sz="1600" dirty="0" smtClean="0"/>
                  <a:t> </a:t>
                </a:r>
                <a:r>
                  <a:rPr lang="hu-HU" sz="1600" dirty="0" err="1" smtClean="0"/>
                  <a:t>transform</a:t>
                </a:r>
                <a:r>
                  <a:rPr lang="hu-HU" sz="1600" dirty="0" smtClean="0"/>
                  <a:t> </a:t>
                </a:r>
                <a:r>
                  <a:rPr lang="hu-HU" sz="1600" dirty="0" err="1" smtClean="0"/>
                  <a:t>among</a:t>
                </a:r>
                <a:r>
                  <a:rPr lang="hu-HU" sz="1600" dirty="0" smtClean="0"/>
                  <a:t> </a:t>
                </a:r>
                <a:r>
                  <a:rPr lang="hu-HU" sz="1600" dirty="0" err="1" smtClean="0"/>
                  <a:t>each</a:t>
                </a:r>
                <a:r>
                  <a:rPr lang="hu-HU" sz="1600" dirty="0" smtClean="0"/>
                  <a:t> </a:t>
                </a:r>
                <a:r>
                  <a:rPr lang="hu-HU" sz="1600" dirty="0" err="1" smtClean="0"/>
                  <a:t>other</a:t>
                </a:r>
                <a:r>
                  <a:rPr lang="hu-HU" sz="1600" dirty="0" smtClean="0"/>
                  <a:t> </a:t>
                </a:r>
                <a:r>
                  <a:rPr lang="hu-HU" sz="1600" dirty="0" err="1" smtClean="0"/>
                  <a:t>when</a:t>
                </a:r>
                <a:r>
                  <a:rPr lang="hu-HU" sz="1600" dirty="0" smtClean="0"/>
                  <a:t> we </a:t>
                </a:r>
                <a:r>
                  <a:rPr lang="hu-HU" sz="1600" dirty="0" err="1" smtClean="0"/>
                  <a:t>apply</a:t>
                </a:r>
                <a:r>
                  <a:rPr lang="hu-HU" sz="1600" dirty="0" smtClean="0"/>
                  <a:t> </a:t>
                </a:r>
                <a:r>
                  <a:rPr lang="hu-HU" sz="1600" dirty="0" err="1" smtClean="0"/>
                  <a:t>any</a:t>
                </a:r>
                <a:r>
                  <a:rPr lang="hu-HU" sz="1600" dirty="0" smtClean="0"/>
                  <a:t> of </a:t>
                </a:r>
                <a:r>
                  <a:rPr lang="hu-HU" sz="1600" dirty="0" err="1" smtClean="0"/>
                  <a:t>the</a:t>
                </a:r>
                <a:r>
                  <a:rPr lang="hu-HU" sz="1600" dirty="0" smtClean="0"/>
                  <a:t> 120 </a:t>
                </a:r>
                <a:r>
                  <a:rPr lang="hu-HU" sz="1600" dirty="0" err="1" smtClean="0"/>
                  <a:t>symmetry</a:t>
                </a:r>
                <a:r>
                  <a:rPr lang="hu-HU" sz="1600" dirty="0" smtClean="0"/>
                  <a:t> </a:t>
                </a:r>
                <a:r>
                  <a:rPr lang="hu-HU" sz="1600" dirty="0" err="1" smtClean="0"/>
                  <a:t>operations</a:t>
                </a:r>
                <a:r>
                  <a:rPr lang="hu-HU" sz="1600" dirty="0" smtClean="0"/>
                  <a:t> of </a:t>
                </a:r>
                <a:r>
                  <a:rPr lang="hu-HU" sz="1600" dirty="0" err="1" smtClean="0"/>
                  <a:t>the</a:t>
                </a:r>
                <a:r>
                  <a:rPr lang="hu-HU" sz="1600" dirty="0" smtClean="0"/>
                  <a:t> </a:t>
                </a:r>
                <a:r>
                  <a:rPr lang="hu-HU" sz="1600" dirty="0" err="1" smtClean="0"/>
                  <a:t>I</a:t>
                </a:r>
                <a:r>
                  <a:rPr lang="hu-HU" sz="1600" baseline="-25000" dirty="0" err="1" smtClean="0"/>
                  <a:t>h</a:t>
                </a:r>
                <a:r>
                  <a:rPr lang="hu-HU" sz="1600" dirty="0" smtClean="0"/>
                  <a:t> </a:t>
                </a:r>
                <a:r>
                  <a:rPr lang="hu-HU" sz="1600" dirty="0" err="1" smtClean="0"/>
                  <a:t>group</a:t>
                </a:r>
                <a:r>
                  <a:rPr lang="hu-HU" sz="1600" dirty="0" smtClean="0"/>
                  <a:t>. </a:t>
                </a:r>
                <a:r>
                  <a:rPr lang="hu-HU" sz="1600" dirty="0" err="1" smtClean="0"/>
                  <a:t>That</a:t>
                </a:r>
                <a:r>
                  <a:rPr lang="hu-HU" sz="1600" dirty="0" smtClean="0"/>
                  <a:t> is, </a:t>
                </a:r>
                <a:r>
                  <a:rPr lang="hu-HU" sz="1600" dirty="0" err="1" smtClean="0"/>
                  <a:t>they</a:t>
                </a:r>
                <a:r>
                  <a:rPr lang="hu-HU" sz="1600" dirty="0" smtClean="0"/>
                  <a:t> </a:t>
                </a:r>
                <a:r>
                  <a:rPr lang="hu-HU" sz="1600" dirty="0" err="1" smtClean="0"/>
                  <a:t>span</a:t>
                </a:r>
                <a:r>
                  <a:rPr lang="hu-HU" sz="1600" dirty="0" smtClean="0"/>
                  <a:t> a 60 </a:t>
                </a:r>
                <a:r>
                  <a:rPr lang="hu-HU" sz="1600" dirty="0" err="1" smtClean="0"/>
                  <a:t>dimensional</a:t>
                </a:r>
                <a:r>
                  <a:rPr lang="hu-HU" sz="1600" dirty="0" smtClean="0"/>
                  <a:t> </a:t>
                </a:r>
                <a:r>
                  <a:rPr lang="hu-HU" sz="1600" u="sng" dirty="0" err="1" smtClean="0"/>
                  <a:t>reducible</a:t>
                </a:r>
                <a:r>
                  <a:rPr lang="hu-HU" sz="1600" dirty="0"/>
                  <a:t> </a:t>
                </a:r>
                <a:r>
                  <a:rPr lang="hu-HU" sz="1600" u="sng" dirty="0" err="1" smtClean="0"/>
                  <a:t>representation</a:t>
                </a:r>
                <a:r>
                  <a:rPr lang="hu-HU" sz="1600" dirty="0" smtClean="0"/>
                  <a:t> of </a:t>
                </a:r>
                <a:r>
                  <a:rPr lang="hu-HU" sz="1600" dirty="0" err="1" smtClean="0"/>
                  <a:t>the</a:t>
                </a:r>
                <a:r>
                  <a:rPr lang="hu-HU" sz="1600" dirty="0" smtClean="0"/>
                  <a:t> </a:t>
                </a:r>
                <a:r>
                  <a:rPr lang="hu-HU" sz="1600" dirty="0" err="1"/>
                  <a:t>I</a:t>
                </a:r>
                <a:r>
                  <a:rPr lang="hu-HU" sz="1600" baseline="-25000" dirty="0" err="1"/>
                  <a:t>h</a:t>
                </a:r>
                <a:r>
                  <a:rPr lang="hu-HU" sz="1600" dirty="0"/>
                  <a:t> </a:t>
                </a:r>
                <a:r>
                  <a:rPr lang="hu-HU" sz="1600" dirty="0" err="1" smtClean="0"/>
                  <a:t>group</a:t>
                </a:r>
                <a:r>
                  <a:rPr lang="hu-HU" sz="1600" dirty="0" smtClean="0"/>
                  <a:t> (</a:t>
                </a:r>
                <a14:m>
                  <m:oMath xmlns:m="http://schemas.openxmlformats.org/officeDocument/2006/math">
                    <m:sSub>
                      <m:sSubPr>
                        <m:ctrlPr>
                          <a:rPr lang="hu-HU" sz="1600" i="1" smtClean="0">
                            <a:latin typeface="Cambria Math" panose="02040503050406030204" pitchFamily="18" charset="0"/>
                          </a:rPr>
                        </m:ctrlPr>
                      </m:sSubPr>
                      <m:e>
                        <m:r>
                          <m:rPr>
                            <m:sty m:val="p"/>
                          </m:rPr>
                          <a:rPr lang="el-GR" sz="1600" i="1" smtClean="0">
                            <a:latin typeface="Cambria Math" panose="02040503050406030204" pitchFamily="18" charset="0"/>
                            <a:ea typeface="Cambria Math" panose="02040503050406030204" pitchFamily="18" charset="0"/>
                          </a:rPr>
                          <m:t>Γ</m:t>
                        </m:r>
                      </m:e>
                      <m:sub>
                        <m:sSub>
                          <m:sSubPr>
                            <m:ctrlPr>
                              <a:rPr lang="hu-HU" sz="1600" i="1" smtClean="0">
                                <a:latin typeface="Cambria Math" panose="02040503050406030204" pitchFamily="18" charset="0"/>
                              </a:rPr>
                            </m:ctrlPr>
                          </m:sSubPr>
                          <m:e>
                            <m:r>
                              <a:rPr lang="hu-HU" sz="1600" b="0" i="1" smtClean="0">
                                <a:latin typeface="Cambria Math" panose="02040503050406030204" pitchFamily="18" charset="0"/>
                              </a:rPr>
                              <m:t>60</m:t>
                            </m:r>
                            <m:r>
                              <a:rPr lang="hu-HU" sz="1600" b="0" i="1" smtClean="0">
                                <a:latin typeface="Cambria Math" panose="02040503050406030204" pitchFamily="18" charset="0"/>
                              </a:rPr>
                              <m:t>𝑝</m:t>
                            </m:r>
                          </m:e>
                          <m:sub>
                            <m:r>
                              <a:rPr lang="hu-HU" sz="1600" b="0" i="1" smtClean="0">
                                <a:latin typeface="Cambria Math" panose="02040503050406030204" pitchFamily="18" charset="0"/>
                              </a:rPr>
                              <m:t>𝑧</m:t>
                            </m:r>
                          </m:sub>
                        </m:sSub>
                      </m:sub>
                    </m:sSub>
                  </m:oMath>
                </a14:m>
                <a:r>
                  <a:rPr lang="hu-HU" sz="1600" dirty="0" smtClean="0"/>
                  <a:t>). </a:t>
                </a:r>
                <a:r>
                  <a:rPr lang="hu-HU" sz="1600" dirty="0" err="1" smtClean="0"/>
                  <a:t>If</a:t>
                </a:r>
                <a:r>
                  <a:rPr lang="hu-HU" sz="1600" dirty="0" smtClean="0"/>
                  <a:t> we </a:t>
                </a:r>
                <a:r>
                  <a:rPr lang="hu-HU" sz="1600" dirty="0" err="1" smtClean="0"/>
                  <a:t>want</a:t>
                </a:r>
                <a:r>
                  <a:rPr lang="hu-HU" sz="1600" dirty="0" smtClean="0"/>
                  <a:t> </a:t>
                </a:r>
                <a:r>
                  <a:rPr lang="hu-HU" sz="1600" dirty="0" err="1" smtClean="0"/>
                  <a:t>to</a:t>
                </a:r>
                <a:r>
                  <a:rPr lang="hu-HU" sz="1600" dirty="0" smtClean="0"/>
                  <a:t> </a:t>
                </a:r>
                <a:r>
                  <a:rPr lang="hu-HU" sz="1600" dirty="0" err="1" smtClean="0"/>
                  <a:t>have</a:t>
                </a:r>
                <a:r>
                  <a:rPr lang="hu-HU" sz="1600" dirty="0" smtClean="0"/>
                  <a:t> </a:t>
                </a:r>
                <a:r>
                  <a:rPr lang="hu-HU" sz="1600" dirty="0" err="1" smtClean="0"/>
                  <a:t>the</a:t>
                </a:r>
                <a:r>
                  <a:rPr lang="hu-HU" sz="1600" dirty="0" smtClean="0"/>
                  <a:t> </a:t>
                </a:r>
                <a:r>
                  <a:rPr lang="hu-HU" sz="1600" dirty="0" err="1" smtClean="0"/>
                  <a:t>energy</a:t>
                </a:r>
                <a:r>
                  <a:rPr lang="hu-HU" sz="1600" dirty="0" smtClean="0"/>
                  <a:t> </a:t>
                </a:r>
                <a:r>
                  <a:rPr lang="hu-HU" sz="1600" dirty="0" err="1" smtClean="0"/>
                  <a:t>level</a:t>
                </a:r>
                <a:r>
                  <a:rPr lang="hu-HU" sz="1600" dirty="0" smtClean="0"/>
                  <a:t> </a:t>
                </a:r>
                <a:r>
                  <a:rPr lang="hu-HU" sz="1600" dirty="0" err="1" smtClean="0"/>
                  <a:t>structure</a:t>
                </a:r>
                <a:r>
                  <a:rPr lang="hu-HU" sz="1600" dirty="0" smtClean="0"/>
                  <a:t> (in </a:t>
                </a:r>
                <a:r>
                  <a:rPr lang="hu-HU" sz="1600" dirty="0" err="1" smtClean="0"/>
                  <a:t>this</a:t>
                </a:r>
                <a:r>
                  <a:rPr lang="hu-HU" sz="1600" dirty="0" smtClean="0"/>
                  <a:t> </a:t>
                </a:r>
                <a:r>
                  <a:rPr lang="hu-HU" sz="1600" dirty="0" err="1" smtClean="0"/>
                  <a:t>case</a:t>
                </a:r>
                <a:r>
                  <a:rPr lang="hu-HU" sz="1600" dirty="0" smtClean="0"/>
                  <a:t> </a:t>
                </a:r>
                <a:r>
                  <a:rPr lang="hu-HU" sz="1600" dirty="0" err="1" smtClean="0"/>
                  <a:t>within</a:t>
                </a:r>
                <a:r>
                  <a:rPr lang="hu-HU" sz="1600" dirty="0" smtClean="0"/>
                  <a:t> </a:t>
                </a:r>
                <a:r>
                  <a:rPr lang="hu-HU" sz="1600" dirty="0" err="1" smtClean="0"/>
                  <a:t>the</a:t>
                </a:r>
                <a:r>
                  <a:rPr lang="hu-HU" sz="1600" dirty="0" smtClean="0"/>
                  <a:t> </a:t>
                </a:r>
                <a:r>
                  <a:rPr lang="el-GR" sz="1600" dirty="0" smtClean="0">
                    <a:solidFill>
                      <a:srgbClr val="000000"/>
                    </a:solidFill>
                    <a:cs typeface="Calibri" panose="020F0502020204030204" pitchFamily="34" charset="0"/>
                  </a:rPr>
                  <a:t>π</a:t>
                </a:r>
                <a:r>
                  <a:rPr lang="hu-HU" sz="1600" dirty="0" smtClean="0">
                    <a:solidFill>
                      <a:srgbClr val="000000"/>
                    </a:solidFill>
                  </a:rPr>
                  <a:t>-</a:t>
                </a:r>
                <a:r>
                  <a:rPr lang="hu-HU" sz="1600" dirty="0" err="1" smtClean="0">
                    <a:solidFill>
                      <a:srgbClr val="000000"/>
                    </a:solidFill>
                  </a:rPr>
                  <a:t>electron</a:t>
                </a:r>
                <a:r>
                  <a:rPr lang="hu-HU" sz="1600" dirty="0" smtClean="0"/>
                  <a:t> </a:t>
                </a:r>
                <a:r>
                  <a:rPr lang="hu-HU" sz="1600" dirty="0" err="1" smtClean="0"/>
                  <a:t>approximation</a:t>
                </a:r>
                <a:r>
                  <a:rPr lang="hu-HU" sz="1600" dirty="0" smtClean="0"/>
                  <a:t>) we </a:t>
                </a:r>
                <a:r>
                  <a:rPr lang="hu-HU" sz="1600" dirty="0" err="1" smtClean="0"/>
                  <a:t>have</a:t>
                </a:r>
                <a:r>
                  <a:rPr lang="hu-HU" sz="1600" dirty="0" smtClean="0"/>
                  <a:t> </a:t>
                </a:r>
                <a:r>
                  <a:rPr lang="hu-HU" sz="1600" dirty="0" err="1" smtClean="0"/>
                  <a:t>to</a:t>
                </a:r>
                <a:r>
                  <a:rPr lang="hu-HU" sz="1600" dirty="0" smtClean="0"/>
                  <a:t> </a:t>
                </a:r>
                <a:r>
                  <a:rPr lang="hu-HU" sz="1600" dirty="0" err="1" smtClean="0"/>
                  <a:t>reduce</a:t>
                </a:r>
                <a:r>
                  <a:rPr lang="hu-HU" sz="1600" dirty="0" smtClean="0"/>
                  <a:t> </a:t>
                </a:r>
                <a:r>
                  <a:rPr lang="hu-HU" sz="1600" dirty="0" err="1" smtClean="0"/>
                  <a:t>this</a:t>
                </a:r>
                <a:r>
                  <a:rPr lang="hu-HU" sz="1600" dirty="0" smtClean="0"/>
                  <a:t> </a:t>
                </a:r>
                <a:r>
                  <a:rPr lang="hu-HU" sz="1600" dirty="0" err="1" smtClean="0"/>
                  <a:t>representation</a:t>
                </a:r>
                <a:r>
                  <a:rPr lang="hu-HU" sz="1600" dirty="0" smtClean="0"/>
                  <a:t> </a:t>
                </a:r>
                <a:r>
                  <a:rPr lang="hu-HU" sz="1600" dirty="0" err="1" smtClean="0"/>
                  <a:t>into</a:t>
                </a:r>
                <a:r>
                  <a:rPr lang="hu-HU" sz="1600" dirty="0" smtClean="0"/>
                  <a:t> </a:t>
                </a:r>
                <a:r>
                  <a:rPr lang="hu-HU" sz="1600" dirty="0" err="1" smtClean="0"/>
                  <a:t>irreducible</a:t>
                </a:r>
                <a:r>
                  <a:rPr lang="hu-HU" sz="1600" dirty="0" smtClean="0"/>
                  <a:t> </a:t>
                </a:r>
                <a:r>
                  <a:rPr lang="hu-HU" sz="1600" dirty="0" err="1" smtClean="0"/>
                  <a:t>ones</a:t>
                </a:r>
                <a:r>
                  <a:rPr lang="hu-HU" sz="1600" dirty="0" smtClean="0"/>
                  <a:t>.</a:t>
                </a:r>
              </a:p>
              <a:p>
                <a:pPr lvl="0">
                  <a:defRPr/>
                </a:pPr>
                <a:endParaRPr lang="hu-HU" sz="1600" dirty="0" smtClean="0">
                  <a:solidFill>
                    <a:srgbClr val="000000"/>
                  </a:solidFill>
                </a:endParaRPr>
              </a:p>
              <a:p>
                <a:pPr lvl="0">
                  <a:defRPr/>
                </a:pPr>
                <a:endParaRPr lang="hu-HU" sz="1600" dirty="0" smtClean="0">
                  <a:solidFill>
                    <a:srgbClr val="000000"/>
                  </a:solidFill>
                </a:endParaRPr>
              </a:p>
              <a:p>
                <a:pPr lvl="0">
                  <a:defRPr/>
                </a:pPr>
                <a:r>
                  <a:rPr lang="hu-HU" sz="1600" b="1" dirty="0" err="1" smtClean="0">
                    <a:solidFill>
                      <a:srgbClr val="FF0000"/>
                    </a:solidFill>
                  </a:rPr>
                  <a:t>Homework</a:t>
                </a:r>
                <a:r>
                  <a:rPr lang="hu-HU" sz="1600" b="1" dirty="0" smtClean="0">
                    <a:solidFill>
                      <a:srgbClr val="000000"/>
                    </a:solidFill>
                  </a:rPr>
                  <a:t>: </a:t>
                </a:r>
                <a:r>
                  <a:rPr lang="hu-HU" sz="1600" b="1" dirty="0" err="1" smtClean="0">
                    <a:solidFill>
                      <a:srgbClr val="000000"/>
                    </a:solidFill>
                  </a:rPr>
                  <a:t>please</a:t>
                </a:r>
                <a:r>
                  <a:rPr lang="hu-HU" sz="1600" b="1" dirty="0" smtClean="0">
                    <a:solidFill>
                      <a:srgbClr val="000000"/>
                    </a:solidFill>
                  </a:rPr>
                  <a:t> </a:t>
                </a:r>
                <a:r>
                  <a:rPr lang="hu-HU" sz="1600" b="1" dirty="0" err="1" smtClean="0">
                    <a:solidFill>
                      <a:srgbClr val="000000"/>
                    </a:solidFill>
                  </a:rPr>
                  <a:t>check</a:t>
                </a:r>
                <a:r>
                  <a:rPr lang="hu-HU" sz="1600" b="1" dirty="0" smtClean="0">
                    <a:solidFill>
                      <a:srgbClr val="000000"/>
                    </a:solidFill>
                  </a:rPr>
                  <a:t> </a:t>
                </a:r>
                <a:r>
                  <a:rPr lang="hu-HU" sz="1600" b="1" dirty="0" err="1" smtClean="0">
                    <a:solidFill>
                      <a:srgbClr val="000000"/>
                    </a:solidFill>
                  </a:rPr>
                  <a:t>your</a:t>
                </a:r>
                <a:r>
                  <a:rPr lang="hu-HU" sz="1600" b="1" dirty="0" smtClean="0">
                    <a:solidFill>
                      <a:srgbClr val="000000"/>
                    </a:solidFill>
                  </a:rPr>
                  <a:t> </a:t>
                </a:r>
                <a:r>
                  <a:rPr lang="hu-HU" sz="1600" b="1" dirty="0" err="1" smtClean="0">
                    <a:solidFill>
                      <a:srgbClr val="000000"/>
                    </a:solidFill>
                  </a:rPr>
                  <a:t>knowledge</a:t>
                </a:r>
                <a:r>
                  <a:rPr lang="hu-HU" sz="1600" b="1" dirty="0" smtClean="0">
                    <a:solidFill>
                      <a:srgbClr val="000000"/>
                    </a:solidFill>
                  </a:rPr>
                  <a:t> </a:t>
                </a:r>
                <a:r>
                  <a:rPr lang="hu-HU" sz="1600" b="1" dirty="0" err="1" smtClean="0">
                    <a:solidFill>
                      <a:srgbClr val="000000"/>
                    </a:solidFill>
                  </a:rPr>
                  <a:t>by</a:t>
                </a:r>
                <a:r>
                  <a:rPr lang="hu-HU" sz="1600" b="1" dirty="0" smtClean="0">
                    <a:solidFill>
                      <a:srgbClr val="000000"/>
                    </a:solidFill>
                  </a:rPr>
                  <a:t> </a:t>
                </a:r>
                <a:r>
                  <a:rPr lang="hu-HU" sz="1600" b="1" dirty="0" err="1" smtClean="0">
                    <a:solidFill>
                      <a:srgbClr val="000000"/>
                    </a:solidFill>
                  </a:rPr>
                  <a:t>carrying</a:t>
                </a:r>
                <a:r>
                  <a:rPr lang="hu-HU" sz="1600" b="1" dirty="0" smtClean="0">
                    <a:solidFill>
                      <a:srgbClr val="000000"/>
                    </a:solidFill>
                  </a:rPr>
                  <a:t> out </a:t>
                </a:r>
                <a:r>
                  <a:rPr lang="hu-HU" sz="1600" b="1" dirty="0" err="1" smtClean="0">
                    <a:solidFill>
                      <a:srgbClr val="000000"/>
                    </a:solidFill>
                  </a:rPr>
                  <a:t>the</a:t>
                </a:r>
                <a:r>
                  <a:rPr lang="hu-HU" sz="1600" b="1" dirty="0" smtClean="0">
                    <a:solidFill>
                      <a:srgbClr val="000000"/>
                    </a:solidFill>
                  </a:rPr>
                  <a:t> </a:t>
                </a:r>
                <a:r>
                  <a:rPr lang="hu-HU" sz="1600" b="1" dirty="0" err="1" smtClean="0">
                    <a:solidFill>
                      <a:srgbClr val="000000"/>
                    </a:solidFill>
                  </a:rPr>
                  <a:t>reduction</a:t>
                </a:r>
                <a:r>
                  <a:rPr lang="hu-HU" sz="1600" b="1" dirty="0">
                    <a:solidFill>
                      <a:srgbClr val="000000"/>
                    </a:solidFill>
                  </a:rPr>
                  <a:t> </a:t>
                </a:r>
                <a:r>
                  <a:rPr lang="hu-HU" sz="1600" b="1" dirty="0" err="1">
                    <a:solidFill>
                      <a:srgbClr val="000000"/>
                    </a:solidFill>
                  </a:rPr>
                  <a:t>by</a:t>
                </a:r>
                <a:r>
                  <a:rPr lang="hu-HU" sz="1600" b="1" dirty="0">
                    <a:solidFill>
                      <a:srgbClr val="000000"/>
                    </a:solidFill>
                  </a:rPr>
                  <a:t> </a:t>
                </a:r>
                <a:r>
                  <a:rPr lang="hu-HU" sz="1600" b="1" dirty="0" err="1">
                    <a:solidFill>
                      <a:srgbClr val="000000"/>
                    </a:solidFill>
                  </a:rPr>
                  <a:t>yourself</a:t>
                </a:r>
                <a:r>
                  <a:rPr lang="hu-HU" sz="1600" b="1" dirty="0" smtClean="0">
                    <a:solidFill>
                      <a:srgbClr val="000000"/>
                    </a:solidFill>
                  </a:rPr>
                  <a:t>!</a:t>
                </a:r>
                <a:endParaRPr lang="hu-HU" sz="1600" b="1" dirty="0">
                  <a:solidFill>
                    <a:srgbClr val="000000"/>
                  </a:solidFill>
                </a:endParaRPr>
              </a:p>
              <a:p>
                <a:pPr lvl="0">
                  <a:defRPr/>
                </a:pPr>
                <a:endParaRPr lang="hu-HU" sz="1600" dirty="0" smtClean="0">
                  <a:solidFill>
                    <a:srgbClr val="000000"/>
                  </a:solidFill>
                </a:endParaRPr>
              </a:p>
              <a:p>
                <a:pPr lvl="0">
                  <a:defRPr/>
                </a:pPr>
                <a:endParaRPr lang="hu-HU" sz="1600" dirty="0">
                  <a:solidFill>
                    <a:srgbClr val="000000"/>
                  </a:solidFill>
                </a:endParaRPr>
              </a:p>
              <a:p>
                <a:pPr lvl="0">
                  <a:defRPr/>
                </a:pPr>
                <a:r>
                  <a:rPr lang="hu-HU" sz="1600" dirty="0" err="1" smtClean="0">
                    <a:solidFill>
                      <a:srgbClr val="000000"/>
                    </a:solidFill>
                  </a:rPr>
                  <a:t>After</a:t>
                </a:r>
                <a:r>
                  <a:rPr lang="hu-HU" sz="1600" dirty="0" smtClean="0">
                    <a:solidFill>
                      <a:srgbClr val="000000"/>
                    </a:solidFill>
                  </a:rPr>
                  <a:t> </a:t>
                </a:r>
                <a:r>
                  <a:rPr lang="hu-HU" sz="1600" dirty="0" err="1" smtClean="0">
                    <a:solidFill>
                      <a:srgbClr val="000000"/>
                    </a:solidFill>
                  </a:rPr>
                  <a:t>you</a:t>
                </a:r>
                <a:r>
                  <a:rPr lang="hu-HU" sz="1600" dirty="0" smtClean="0">
                    <a:solidFill>
                      <a:srgbClr val="000000"/>
                    </a:solidFill>
                  </a:rPr>
                  <a:t> </a:t>
                </a:r>
                <a:r>
                  <a:rPr lang="hu-HU" sz="1600" dirty="0" err="1" smtClean="0">
                    <a:solidFill>
                      <a:srgbClr val="000000"/>
                    </a:solidFill>
                  </a:rPr>
                  <a:t>finish</a:t>
                </a:r>
                <a:r>
                  <a:rPr lang="hu-HU" sz="1600" dirty="0" smtClean="0">
                    <a:solidFill>
                      <a:srgbClr val="000000"/>
                    </a:solidFill>
                  </a:rPr>
                  <a:t> </a:t>
                </a:r>
                <a:r>
                  <a:rPr lang="hu-HU" sz="1600" dirty="0" err="1" smtClean="0">
                    <a:solidFill>
                      <a:srgbClr val="000000"/>
                    </a:solidFill>
                  </a:rPr>
                  <a:t>the</a:t>
                </a:r>
                <a:r>
                  <a:rPr lang="hu-HU" sz="1600" dirty="0" smtClean="0">
                    <a:solidFill>
                      <a:srgbClr val="000000"/>
                    </a:solidFill>
                  </a:rPr>
                  <a:t> </a:t>
                </a:r>
                <a:r>
                  <a:rPr lang="hu-HU" sz="1600" dirty="0" err="1" smtClean="0">
                    <a:solidFill>
                      <a:srgbClr val="000000"/>
                    </a:solidFill>
                  </a:rPr>
                  <a:t>home</a:t>
                </a:r>
                <a:r>
                  <a:rPr lang="hu-HU" sz="1600" dirty="0" smtClean="0">
                    <a:solidFill>
                      <a:srgbClr val="000000"/>
                    </a:solidFill>
                  </a:rPr>
                  <a:t> </a:t>
                </a:r>
                <a:r>
                  <a:rPr lang="hu-HU" sz="1600" dirty="0" err="1" smtClean="0">
                    <a:solidFill>
                      <a:srgbClr val="000000"/>
                    </a:solidFill>
                  </a:rPr>
                  <a:t>work</a:t>
                </a:r>
                <a:r>
                  <a:rPr lang="hu-HU" sz="1600" dirty="0" smtClean="0">
                    <a:solidFill>
                      <a:srgbClr val="000000"/>
                    </a:solidFill>
                  </a:rPr>
                  <a:t>, </a:t>
                </a:r>
                <a:r>
                  <a:rPr lang="hu-HU" sz="1600" dirty="0" err="1" smtClean="0">
                    <a:solidFill>
                      <a:srgbClr val="000000"/>
                    </a:solidFill>
                  </a:rPr>
                  <a:t>you</a:t>
                </a:r>
                <a:r>
                  <a:rPr lang="hu-HU" sz="1600" dirty="0" smtClean="0">
                    <a:solidFill>
                      <a:srgbClr val="000000"/>
                    </a:solidFill>
                  </a:rPr>
                  <a:t> </a:t>
                </a:r>
                <a:r>
                  <a:rPr lang="hu-HU" sz="1600" dirty="0" err="1" smtClean="0">
                    <a:solidFill>
                      <a:srgbClr val="000000"/>
                    </a:solidFill>
                  </a:rPr>
                  <a:t>can</a:t>
                </a:r>
                <a:r>
                  <a:rPr lang="hu-HU" sz="1600" dirty="0" smtClean="0">
                    <a:solidFill>
                      <a:srgbClr val="000000"/>
                    </a:solidFill>
                  </a:rPr>
                  <a:t> </a:t>
                </a:r>
                <a:r>
                  <a:rPr lang="hu-HU" sz="1600" dirty="0" err="1" smtClean="0">
                    <a:solidFill>
                      <a:srgbClr val="000000"/>
                    </a:solidFill>
                  </a:rPr>
                  <a:t>compare</a:t>
                </a:r>
                <a:r>
                  <a:rPr lang="hu-HU" sz="1600" dirty="0" smtClean="0">
                    <a:solidFill>
                      <a:srgbClr val="000000"/>
                    </a:solidFill>
                  </a:rPr>
                  <a:t> it </a:t>
                </a:r>
                <a:r>
                  <a:rPr lang="hu-HU" sz="1600" dirty="0" err="1" smtClean="0">
                    <a:solidFill>
                      <a:srgbClr val="000000"/>
                    </a:solidFill>
                  </a:rPr>
                  <a:t>with</a:t>
                </a:r>
                <a:r>
                  <a:rPr lang="hu-HU" sz="1600" dirty="0" smtClean="0">
                    <a:solidFill>
                      <a:srgbClr val="000000"/>
                    </a:solidFill>
                  </a:rPr>
                  <a:t> </a:t>
                </a:r>
                <a:r>
                  <a:rPr lang="hu-HU" sz="1600" dirty="0" err="1" smtClean="0">
                    <a:solidFill>
                      <a:srgbClr val="000000"/>
                    </a:solidFill>
                  </a:rPr>
                  <a:t>the</a:t>
                </a:r>
                <a:r>
                  <a:rPr lang="hu-HU" sz="1600" dirty="0" smtClean="0">
                    <a:solidFill>
                      <a:srgbClr val="000000"/>
                    </a:solidFill>
                  </a:rPr>
                  <a:t> </a:t>
                </a:r>
                <a:r>
                  <a:rPr lang="hu-HU" sz="1600" dirty="0" err="1" smtClean="0">
                    <a:solidFill>
                      <a:srgbClr val="000000"/>
                    </a:solidFill>
                  </a:rPr>
                  <a:t>solution</a:t>
                </a:r>
                <a:r>
                  <a:rPr lang="hu-HU" sz="1600" dirty="0" smtClean="0">
                    <a:solidFill>
                      <a:srgbClr val="000000"/>
                    </a:solidFill>
                  </a:rPr>
                  <a:t> </a:t>
                </a:r>
                <a:r>
                  <a:rPr lang="hu-HU" sz="1600" dirty="0" err="1" smtClean="0">
                    <a:solidFill>
                      <a:srgbClr val="000000"/>
                    </a:solidFill>
                  </a:rPr>
                  <a:t>which</a:t>
                </a:r>
                <a:r>
                  <a:rPr lang="hu-HU" sz="1600" dirty="0" smtClean="0">
                    <a:solidFill>
                      <a:srgbClr val="000000"/>
                    </a:solidFill>
                  </a:rPr>
                  <a:t> </a:t>
                </a:r>
                <a:r>
                  <a:rPr lang="hu-HU" sz="1600" dirty="0" err="1" smtClean="0">
                    <a:solidFill>
                      <a:srgbClr val="000000"/>
                    </a:solidFill>
                  </a:rPr>
                  <a:t>can</a:t>
                </a:r>
                <a:r>
                  <a:rPr lang="hu-HU" sz="1600" dirty="0" smtClean="0">
                    <a:solidFill>
                      <a:srgbClr val="000000"/>
                    </a:solidFill>
                  </a:rPr>
                  <a:t> be </a:t>
                </a:r>
                <a:r>
                  <a:rPr lang="hu-HU" sz="1600" dirty="0" err="1" smtClean="0">
                    <a:solidFill>
                      <a:srgbClr val="000000"/>
                    </a:solidFill>
                  </a:rPr>
                  <a:t>found</a:t>
                </a:r>
                <a:r>
                  <a:rPr lang="hu-HU" sz="1600" dirty="0" smtClean="0">
                    <a:solidFill>
                      <a:srgbClr val="000000"/>
                    </a:solidFill>
                  </a:rPr>
                  <a:t> in </a:t>
                </a:r>
                <a:r>
                  <a:rPr lang="hu-HU" sz="1600" dirty="0" err="1" smtClean="0">
                    <a:solidFill>
                      <a:srgbClr val="000000"/>
                    </a:solidFill>
                  </a:rPr>
                  <a:t>the</a:t>
                </a:r>
                <a:r>
                  <a:rPr lang="hu-HU" sz="1600" dirty="0" smtClean="0">
                    <a:solidFill>
                      <a:srgbClr val="000000"/>
                    </a:solidFill>
                  </a:rPr>
                  <a:t> </a:t>
                </a:r>
                <a:r>
                  <a:rPr lang="hu-HU" sz="1600" dirty="0" err="1" smtClean="0">
                    <a:solidFill>
                      <a:srgbClr val="000000"/>
                    </a:solidFill>
                  </a:rPr>
                  <a:t>next</a:t>
                </a:r>
                <a:r>
                  <a:rPr lang="hu-HU" sz="1600" dirty="0" smtClean="0">
                    <a:solidFill>
                      <a:srgbClr val="000000"/>
                    </a:solidFill>
                  </a:rPr>
                  <a:t> </a:t>
                </a:r>
                <a:r>
                  <a:rPr lang="hu-HU" sz="1600" dirty="0" err="1" smtClean="0">
                    <a:solidFill>
                      <a:srgbClr val="000000"/>
                    </a:solidFill>
                  </a:rPr>
                  <a:t>slide</a:t>
                </a:r>
                <a:r>
                  <a:rPr lang="hu-HU" sz="1600" dirty="0">
                    <a:solidFill>
                      <a:srgbClr val="000000"/>
                    </a:solidFill>
                  </a:rPr>
                  <a:t> </a:t>
                </a:r>
                <a:r>
                  <a:rPr lang="hu-HU" sz="1600" dirty="0" smtClean="0">
                    <a:solidFill>
                      <a:srgbClr val="000000"/>
                    </a:solidFill>
                  </a:rPr>
                  <a:t>…</a:t>
                </a:r>
              </a:p>
              <a:p>
                <a:endParaRPr lang="hu-HU" sz="1600" dirty="0" smtClean="0"/>
              </a:p>
            </p:txBody>
          </p:sp>
        </mc:Choice>
        <mc:Fallback>
          <p:sp>
            <p:nvSpPr>
              <p:cNvPr id="2" name="Szövegdoboz 1"/>
              <p:cNvSpPr txBox="1">
                <a:spLocks noRot="1" noChangeAspect="1" noMove="1" noResize="1" noEditPoints="1" noAdjustHandles="1" noChangeArrowheads="1" noChangeShapeType="1" noTextEdit="1"/>
              </p:cNvSpPr>
              <p:nvPr/>
            </p:nvSpPr>
            <p:spPr>
              <a:xfrm>
                <a:off x="0" y="2028650"/>
                <a:ext cx="9144000" cy="2821926"/>
              </a:xfrm>
              <a:prstGeom prst="rect">
                <a:avLst/>
              </a:prstGeom>
              <a:blipFill>
                <a:blip r:embed="rId3"/>
                <a:stretch>
                  <a:fillRect l="-333" t="-648"/>
                </a:stretch>
              </a:blipFill>
            </p:spPr>
            <p:txBody>
              <a:bodyPr/>
              <a:lstStyle/>
              <a:p>
                <a:r>
                  <a:rPr lang="hu-HU">
                    <a:noFill/>
                  </a:rPr>
                  <a:t> </a:t>
                </a:r>
              </a:p>
            </p:txBody>
          </p:sp>
        </mc:Fallback>
      </mc:AlternateContent>
      <p:sp>
        <p:nvSpPr>
          <p:cNvPr id="3" name="Text Box 2"/>
          <p:cNvSpPr txBox="1">
            <a:spLocks noChangeArrowheads="1"/>
          </p:cNvSpPr>
          <p:nvPr/>
        </p:nvSpPr>
        <p:spPr bwMode="auto">
          <a:xfrm>
            <a:off x="0" y="300425"/>
            <a:ext cx="91440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0" algn="ctr">
              <a:spcBef>
                <a:spcPts val="600"/>
              </a:spcBef>
              <a:defRPr/>
            </a:pPr>
            <a:r>
              <a:rPr lang="el-GR" sz="4000" b="1" dirty="0" smtClean="0">
                <a:solidFill>
                  <a:srgbClr val="000000"/>
                </a:solidFill>
                <a:cs typeface="Calibri" panose="020F0502020204030204" pitchFamily="34" charset="0"/>
              </a:rPr>
              <a:t>π</a:t>
            </a:r>
            <a:r>
              <a:rPr lang="hu-HU" sz="4000" b="1" dirty="0">
                <a:solidFill>
                  <a:srgbClr val="000000"/>
                </a:solidFill>
              </a:rPr>
              <a:t>-</a:t>
            </a:r>
            <a:r>
              <a:rPr lang="hu-HU" sz="4000" b="1" dirty="0" err="1">
                <a:solidFill>
                  <a:srgbClr val="000000"/>
                </a:solidFill>
              </a:rPr>
              <a:t>electron</a:t>
            </a:r>
            <a:r>
              <a:rPr lang="hu-HU" sz="4000" b="1" dirty="0">
                <a:solidFill>
                  <a:srgbClr val="000000"/>
                </a:solidFill>
              </a:rPr>
              <a:t> </a:t>
            </a:r>
            <a:r>
              <a:rPr lang="hu-HU" sz="4000" b="1" dirty="0" smtClean="0">
                <a:solidFill>
                  <a:srgbClr val="000000"/>
                </a:solidFill>
              </a:rPr>
              <a:t>e</a:t>
            </a:r>
            <a:r>
              <a:rPr kumimoji="0" lang="hu-HU" altLang="hu-HU" sz="4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nergy</a:t>
            </a:r>
            <a:r>
              <a:rPr kumimoji="0" lang="hu-HU" altLang="hu-HU" sz="4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altLang="hu-HU" sz="4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levels</a:t>
            </a:r>
            <a:r>
              <a:rPr kumimoji="0" lang="hu-HU" altLang="hu-HU" sz="4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of C</a:t>
            </a:r>
            <a:r>
              <a:rPr kumimoji="0" lang="hu-HU" altLang="hu-HU" sz="4000" b="1" i="0" u="none" strike="noStrike" kern="1200" cap="none" spc="0" normalizeH="0" baseline="-25000" noProof="0" dirty="0" smtClean="0">
                <a:ln>
                  <a:noFill/>
                </a:ln>
                <a:solidFill>
                  <a:srgbClr val="000000"/>
                </a:solidFill>
                <a:effectLst/>
                <a:uLnTx/>
                <a:uFillTx/>
                <a:latin typeface="Times New Roman" panose="02020603050405020304" pitchFamily="18" charset="0"/>
                <a:ea typeface="+mn-ea"/>
                <a:cs typeface="+mn-cs"/>
              </a:rPr>
              <a:t>60</a:t>
            </a:r>
          </a:p>
          <a:p>
            <a:pPr lvl="0" algn="ctr">
              <a:spcBef>
                <a:spcPts val="600"/>
              </a:spcBef>
              <a:defRPr/>
            </a:pPr>
            <a:r>
              <a:rPr lang="hu-HU" altLang="hu-HU" sz="2000" b="1" dirty="0" smtClean="0">
                <a:solidFill>
                  <a:srgbClr val="000000"/>
                </a:solidFill>
              </a:rPr>
              <a:t>(</a:t>
            </a:r>
            <a:r>
              <a:rPr lang="hu-HU" altLang="hu-HU" sz="2000" b="1" dirty="0" err="1">
                <a:solidFill>
                  <a:srgbClr val="000000"/>
                </a:solidFill>
              </a:rPr>
              <a:t>r</a:t>
            </a:r>
            <a:r>
              <a:rPr lang="hu-HU" altLang="hu-HU" sz="2000" b="1" dirty="0" err="1" smtClean="0">
                <a:solidFill>
                  <a:srgbClr val="000000"/>
                </a:solidFill>
              </a:rPr>
              <a:t>eduction</a:t>
            </a:r>
            <a:r>
              <a:rPr lang="hu-HU" altLang="hu-HU" sz="2000" b="1" dirty="0" smtClean="0">
                <a:solidFill>
                  <a:srgbClr val="000000"/>
                </a:solidFill>
              </a:rPr>
              <a:t> of </a:t>
            </a:r>
            <a:r>
              <a:rPr lang="hu-HU" altLang="hu-HU" sz="2000" b="1" dirty="0" err="1" smtClean="0">
                <a:solidFill>
                  <a:srgbClr val="000000"/>
                </a:solidFill>
              </a:rPr>
              <a:t>the</a:t>
            </a:r>
            <a:r>
              <a:rPr lang="hu-HU" altLang="hu-HU" sz="2000" b="1" dirty="0" smtClean="0">
                <a:solidFill>
                  <a:srgbClr val="000000"/>
                </a:solidFill>
              </a:rPr>
              <a:t> 60dim </a:t>
            </a:r>
            <a:r>
              <a:rPr lang="hu-HU" altLang="hu-HU" sz="2000" b="1" dirty="0" err="1" smtClean="0">
                <a:solidFill>
                  <a:srgbClr val="000000"/>
                </a:solidFill>
              </a:rPr>
              <a:t>representation</a:t>
            </a:r>
            <a:r>
              <a:rPr lang="hu-HU" altLang="hu-HU" sz="2000" b="1" dirty="0" smtClean="0">
                <a:solidFill>
                  <a:srgbClr val="000000"/>
                </a:solidFill>
              </a:rPr>
              <a:t>)</a:t>
            </a:r>
            <a:endParaRPr kumimoji="0" lang="hu-HU" altLang="hu-HU" sz="2000" b="1" i="0" u="none" strike="noStrike" kern="1200" cap="none" spc="0" normalizeH="0" baseline="-25000" noProof="0" dirty="0" smtClean="0">
              <a:ln>
                <a:noFill/>
              </a:ln>
              <a:solidFill>
                <a:srgbClr val="000000"/>
              </a:solidFill>
              <a:effectLst/>
              <a:uLnTx/>
              <a:uFillTx/>
            </a:endParaRPr>
          </a:p>
        </p:txBody>
      </p:sp>
    </p:spTree>
    <p:extLst>
      <p:ext uri="{BB962C8B-B14F-4D97-AF65-F5344CB8AC3E}">
        <p14:creationId xmlns:p14="http://schemas.microsoft.com/office/powerpoint/2010/main" val="2079612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zövegdoboz 1"/>
          <p:cNvSpPr txBox="1"/>
          <p:nvPr/>
        </p:nvSpPr>
        <p:spPr>
          <a:xfrm>
            <a:off x="0" y="2028650"/>
            <a:ext cx="9144000" cy="1138773"/>
          </a:xfrm>
          <a:prstGeom prst="rect">
            <a:avLst/>
          </a:prstGeom>
          <a:noFill/>
        </p:spPr>
        <p:txBody>
          <a:bodyPr wrap="square" rtlCol="0">
            <a:spAutoFit/>
          </a:bodyPr>
          <a:lstStyle/>
          <a:p>
            <a:pPr lvl="0">
              <a:defRPr/>
            </a:pPr>
            <a:endParaRPr lang="hu-HU" sz="1600" dirty="0" smtClean="0">
              <a:solidFill>
                <a:srgbClr val="000000"/>
              </a:solidFill>
            </a:endParaRPr>
          </a:p>
          <a:p>
            <a:pPr lvl="0">
              <a:defRPr/>
            </a:pPr>
            <a:endParaRPr lang="hu-HU" sz="1600" dirty="0">
              <a:solidFill>
                <a:srgbClr val="000000"/>
              </a:solidFill>
            </a:endParaRPr>
          </a:p>
          <a:p>
            <a:pPr lvl="0" algn="ctr">
              <a:defRPr/>
            </a:pPr>
            <a:r>
              <a:rPr lang="hu-HU" sz="2000" dirty="0" err="1" smtClean="0">
                <a:solidFill>
                  <a:srgbClr val="000000"/>
                </a:solidFill>
              </a:rPr>
              <a:t>Sorry</a:t>
            </a:r>
            <a:r>
              <a:rPr lang="hu-HU" sz="2000" dirty="0" smtClean="0">
                <a:solidFill>
                  <a:srgbClr val="000000"/>
                </a:solidFill>
              </a:rPr>
              <a:t>, </a:t>
            </a:r>
            <a:r>
              <a:rPr lang="hu-HU" sz="2000" dirty="0" err="1" smtClean="0">
                <a:solidFill>
                  <a:srgbClr val="000000"/>
                </a:solidFill>
              </a:rPr>
              <a:t>the</a:t>
            </a:r>
            <a:r>
              <a:rPr lang="hu-HU" sz="2000" dirty="0" smtClean="0">
                <a:solidFill>
                  <a:srgbClr val="000000"/>
                </a:solidFill>
              </a:rPr>
              <a:t> </a:t>
            </a:r>
            <a:r>
              <a:rPr lang="hu-HU" sz="2000" dirty="0" err="1" smtClean="0">
                <a:solidFill>
                  <a:srgbClr val="000000"/>
                </a:solidFill>
              </a:rPr>
              <a:t>solution</a:t>
            </a:r>
            <a:r>
              <a:rPr lang="hu-HU" sz="2000" dirty="0" smtClean="0">
                <a:solidFill>
                  <a:srgbClr val="000000"/>
                </a:solidFill>
              </a:rPr>
              <a:t> </a:t>
            </a:r>
            <a:r>
              <a:rPr lang="hu-HU" sz="2000" dirty="0" err="1" smtClean="0">
                <a:solidFill>
                  <a:srgbClr val="000000"/>
                </a:solidFill>
              </a:rPr>
              <a:t>can</a:t>
            </a:r>
            <a:r>
              <a:rPr lang="hu-HU" sz="2000" dirty="0" smtClean="0">
                <a:solidFill>
                  <a:srgbClr val="000000"/>
                </a:solidFill>
              </a:rPr>
              <a:t> be </a:t>
            </a:r>
            <a:r>
              <a:rPr lang="hu-HU" sz="2000" dirty="0" err="1" smtClean="0">
                <a:solidFill>
                  <a:srgbClr val="000000"/>
                </a:solidFill>
              </a:rPr>
              <a:t>found</a:t>
            </a:r>
            <a:r>
              <a:rPr lang="hu-HU" sz="2000" dirty="0" smtClean="0">
                <a:solidFill>
                  <a:srgbClr val="000000"/>
                </a:solidFill>
              </a:rPr>
              <a:t> in </a:t>
            </a:r>
            <a:r>
              <a:rPr lang="hu-HU" sz="2000" dirty="0" err="1" smtClean="0">
                <a:solidFill>
                  <a:srgbClr val="000000"/>
                </a:solidFill>
              </a:rPr>
              <a:t>the</a:t>
            </a:r>
            <a:r>
              <a:rPr lang="hu-HU" sz="2000" dirty="0" smtClean="0">
                <a:solidFill>
                  <a:srgbClr val="000000"/>
                </a:solidFill>
              </a:rPr>
              <a:t> </a:t>
            </a:r>
            <a:r>
              <a:rPr lang="hu-HU" sz="2000" dirty="0" err="1" smtClean="0">
                <a:solidFill>
                  <a:srgbClr val="000000"/>
                </a:solidFill>
              </a:rPr>
              <a:t>next</a:t>
            </a:r>
            <a:r>
              <a:rPr lang="hu-HU" sz="2000" dirty="0" smtClean="0">
                <a:solidFill>
                  <a:srgbClr val="000000"/>
                </a:solidFill>
              </a:rPr>
              <a:t> </a:t>
            </a:r>
            <a:r>
              <a:rPr lang="hu-HU" sz="2000" dirty="0" err="1" smtClean="0">
                <a:solidFill>
                  <a:srgbClr val="000000"/>
                </a:solidFill>
              </a:rPr>
              <a:t>slide</a:t>
            </a:r>
            <a:r>
              <a:rPr lang="hu-HU" sz="2000" dirty="0">
                <a:solidFill>
                  <a:srgbClr val="000000"/>
                </a:solidFill>
              </a:rPr>
              <a:t> </a:t>
            </a:r>
            <a:r>
              <a:rPr lang="hu-HU" sz="2000" dirty="0" smtClean="0">
                <a:solidFill>
                  <a:srgbClr val="000000"/>
                </a:solidFill>
              </a:rPr>
              <a:t>…</a:t>
            </a:r>
          </a:p>
          <a:p>
            <a:endParaRPr lang="hu-HU" sz="1600" dirty="0" smtClean="0"/>
          </a:p>
        </p:txBody>
      </p:sp>
    </p:spTree>
    <p:extLst>
      <p:ext uri="{BB962C8B-B14F-4D97-AF65-F5344CB8AC3E}">
        <p14:creationId xmlns:p14="http://schemas.microsoft.com/office/powerpoint/2010/main" val="1974076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zövegdoboz 1"/>
              <p:cNvSpPr txBox="1"/>
              <p:nvPr/>
            </p:nvSpPr>
            <p:spPr>
              <a:xfrm>
                <a:off x="0" y="1196752"/>
                <a:ext cx="9144000" cy="5879558"/>
              </a:xfrm>
              <a:prstGeom prst="rect">
                <a:avLst/>
              </a:prstGeom>
              <a:noFill/>
            </p:spPr>
            <p:txBody>
              <a:bodyPr wrap="square" rtlCol="0">
                <a:spAutoFit/>
              </a:bodyPr>
              <a:lstStyle/>
              <a:p>
                <a:pPr lvl="0">
                  <a:defRPr/>
                </a:pPr>
                <a:r>
                  <a:rPr lang="hu-HU" sz="1600" dirty="0" smtClean="0">
                    <a:solidFill>
                      <a:srgbClr val="000000"/>
                    </a:solidFill>
                  </a:rPr>
                  <a:t>One </a:t>
                </a:r>
                <a:r>
                  <a:rPr lang="hu-HU" sz="1600" dirty="0">
                    <a:solidFill>
                      <a:srgbClr val="000000"/>
                    </a:solidFill>
                  </a:rPr>
                  <a:t>has </a:t>
                </a:r>
                <a:r>
                  <a:rPr lang="hu-HU" sz="1600" dirty="0" err="1">
                    <a:solidFill>
                      <a:srgbClr val="000000"/>
                    </a:solidFill>
                  </a:rPr>
                  <a:t>to</a:t>
                </a:r>
                <a:r>
                  <a:rPr lang="hu-HU" sz="1600" dirty="0">
                    <a:solidFill>
                      <a:srgbClr val="000000"/>
                    </a:solidFill>
                  </a:rPr>
                  <a:t> </a:t>
                </a:r>
                <a:r>
                  <a:rPr lang="hu-HU" sz="1600" dirty="0" err="1">
                    <a:solidFill>
                      <a:srgbClr val="000000"/>
                    </a:solidFill>
                  </a:rPr>
                  <a:t>note</a:t>
                </a:r>
                <a:r>
                  <a:rPr lang="hu-HU" sz="1600" dirty="0">
                    <a:solidFill>
                      <a:srgbClr val="000000"/>
                    </a:solidFill>
                  </a:rPr>
                  <a:t> </a:t>
                </a:r>
                <a:r>
                  <a:rPr lang="hu-HU" sz="1600" dirty="0" err="1">
                    <a:solidFill>
                      <a:srgbClr val="000000"/>
                    </a:solidFill>
                  </a:rPr>
                  <a:t>that</a:t>
                </a:r>
                <a:r>
                  <a:rPr lang="hu-HU" sz="1600" dirty="0">
                    <a:solidFill>
                      <a:srgbClr val="000000"/>
                    </a:solidFill>
                  </a:rPr>
                  <a:t> </a:t>
                </a:r>
                <a:r>
                  <a:rPr lang="hu-HU" sz="1600" dirty="0" err="1">
                    <a:solidFill>
                      <a:srgbClr val="000000"/>
                    </a:solidFill>
                  </a:rPr>
                  <a:t>only</a:t>
                </a:r>
                <a:r>
                  <a:rPr lang="hu-HU" sz="1600" dirty="0">
                    <a:solidFill>
                      <a:srgbClr val="000000"/>
                    </a:solidFill>
                  </a:rPr>
                  <a:t> </a:t>
                </a:r>
                <a:r>
                  <a:rPr lang="hu-HU" sz="1600" dirty="0" err="1">
                    <a:solidFill>
                      <a:srgbClr val="000000"/>
                    </a:solidFill>
                  </a:rPr>
                  <a:t>atoms</a:t>
                </a:r>
                <a:r>
                  <a:rPr lang="hu-HU" sz="1600" dirty="0">
                    <a:solidFill>
                      <a:srgbClr val="000000"/>
                    </a:solidFill>
                  </a:rPr>
                  <a:t> </a:t>
                </a:r>
                <a:r>
                  <a:rPr lang="hu-HU" sz="1600" dirty="0" err="1">
                    <a:solidFill>
                      <a:srgbClr val="000000"/>
                    </a:solidFill>
                  </a:rPr>
                  <a:t>which</a:t>
                </a:r>
                <a:r>
                  <a:rPr lang="hu-HU" sz="1600" dirty="0">
                    <a:solidFill>
                      <a:srgbClr val="000000"/>
                    </a:solidFill>
                  </a:rPr>
                  <a:t> </a:t>
                </a:r>
                <a:r>
                  <a:rPr lang="hu-HU" sz="1600" dirty="0" err="1">
                    <a:solidFill>
                      <a:srgbClr val="000000"/>
                    </a:solidFill>
                  </a:rPr>
                  <a:t>stay</a:t>
                </a:r>
                <a:r>
                  <a:rPr lang="hu-HU" sz="1600" dirty="0">
                    <a:solidFill>
                      <a:srgbClr val="000000"/>
                    </a:solidFill>
                  </a:rPr>
                  <a:t> in </a:t>
                </a:r>
                <a:r>
                  <a:rPr lang="hu-HU" sz="1600" dirty="0" err="1">
                    <a:solidFill>
                      <a:srgbClr val="000000"/>
                    </a:solidFill>
                  </a:rPr>
                  <a:t>place</a:t>
                </a:r>
                <a:r>
                  <a:rPr lang="hu-HU" sz="1600" dirty="0">
                    <a:solidFill>
                      <a:srgbClr val="000000"/>
                    </a:solidFill>
                  </a:rPr>
                  <a:t> during a </a:t>
                </a:r>
                <a:r>
                  <a:rPr lang="hu-HU" sz="1600" dirty="0" err="1">
                    <a:solidFill>
                      <a:srgbClr val="000000"/>
                    </a:solidFill>
                  </a:rPr>
                  <a:t>symmetry</a:t>
                </a:r>
                <a:r>
                  <a:rPr lang="hu-HU" sz="1600" dirty="0">
                    <a:solidFill>
                      <a:srgbClr val="000000"/>
                    </a:solidFill>
                  </a:rPr>
                  <a:t> </a:t>
                </a:r>
                <a:r>
                  <a:rPr lang="hu-HU" sz="1600" dirty="0" err="1">
                    <a:solidFill>
                      <a:srgbClr val="000000"/>
                    </a:solidFill>
                  </a:rPr>
                  <a:t>operation</a:t>
                </a:r>
                <a:r>
                  <a:rPr lang="hu-HU" sz="1600" dirty="0">
                    <a:solidFill>
                      <a:srgbClr val="000000"/>
                    </a:solidFill>
                  </a:rPr>
                  <a:t> </a:t>
                </a:r>
                <a:r>
                  <a:rPr lang="hu-HU" sz="1600" dirty="0" err="1">
                    <a:solidFill>
                      <a:srgbClr val="000000"/>
                    </a:solidFill>
                  </a:rPr>
                  <a:t>can</a:t>
                </a:r>
                <a:r>
                  <a:rPr lang="hu-HU" sz="1600" dirty="0">
                    <a:solidFill>
                      <a:srgbClr val="000000"/>
                    </a:solidFill>
                  </a:rPr>
                  <a:t> </a:t>
                </a:r>
                <a:r>
                  <a:rPr lang="hu-HU" sz="1600" dirty="0" err="1">
                    <a:solidFill>
                      <a:srgbClr val="000000"/>
                    </a:solidFill>
                  </a:rPr>
                  <a:t>contribute</a:t>
                </a:r>
                <a:r>
                  <a:rPr lang="hu-HU" sz="1600" dirty="0">
                    <a:solidFill>
                      <a:srgbClr val="000000"/>
                    </a:solidFill>
                  </a:rPr>
                  <a:t> </a:t>
                </a:r>
                <a:r>
                  <a:rPr lang="hu-HU" sz="1600" dirty="0" err="1">
                    <a:solidFill>
                      <a:srgbClr val="000000"/>
                    </a:solidFill>
                  </a:rPr>
                  <a:t>to</a:t>
                </a:r>
                <a:r>
                  <a:rPr lang="hu-HU" sz="1600" dirty="0">
                    <a:solidFill>
                      <a:srgbClr val="000000"/>
                    </a:solidFill>
                  </a:rPr>
                  <a:t> </a:t>
                </a:r>
                <a:r>
                  <a:rPr lang="hu-HU" sz="1600" dirty="0" err="1" smtClean="0">
                    <a:solidFill>
                      <a:srgbClr val="000000"/>
                    </a:solidFill>
                  </a:rPr>
                  <a:t>the</a:t>
                </a:r>
                <a:r>
                  <a:rPr lang="hu-HU" sz="1600" dirty="0" smtClean="0">
                    <a:solidFill>
                      <a:srgbClr val="000000"/>
                    </a:solidFill>
                  </a:rPr>
                  <a:t> </a:t>
                </a:r>
                <a:r>
                  <a:rPr lang="hu-HU" sz="1600" dirty="0" err="1" smtClean="0">
                    <a:solidFill>
                      <a:srgbClr val="000000"/>
                    </a:solidFill>
                  </a:rPr>
                  <a:t>diagonal</a:t>
                </a:r>
                <a:r>
                  <a:rPr lang="hu-HU" sz="1600" dirty="0" smtClean="0">
                    <a:solidFill>
                      <a:srgbClr val="000000"/>
                    </a:solidFill>
                  </a:rPr>
                  <a:t> </a:t>
                </a:r>
                <a:r>
                  <a:rPr lang="hu-HU" sz="1600" dirty="0" err="1" smtClean="0">
                    <a:solidFill>
                      <a:srgbClr val="000000"/>
                    </a:solidFill>
                  </a:rPr>
                  <a:t>elements</a:t>
                </a:r>
                <a:r>
                  <a:rPr lang="hu-HU" sz="1600" dirty="0" smtClean="0">
                    <a:solidFill>
                      <a:srgbClr val="000000"/>
                    </a:solidFill>
                  </a:rPr>
                  <a:t>, </a:t>
                </a:r>
                <a:r>
                  <a:rPr lang="hu-HU" sz="1600" dirty="0" err="1" smtClean="0">
                    <a:solidFill>
                      <a:srgbClr val="000000"/>
                    </a:solidFill>
                  </a:rPr>
                  <a:t>that</a:t>
                </a:r>
                <a:r>
                  <a:rPr lang="hu-HU" sz="1600" dirty="0" smtClean="0">
                    <a:solidFill>
                      <a:srgbClr val="000000"/>
                    </a:solidFill>
                  </a:rPr>
                  <a:t> is </a:t>
                </a:r>
                <a:r>
                  <a:rPr lang="hu-HU" sz="1600" dirty="0" err="1" smtClean="0">
                    <a:solidFill>
                      <a:srgbClr val="000000"/>
                    </a:solidFill>
                  </a:rPr>
                  <a:t>to</a:t>
                </a:r>
                <a:r>
                  <a:rPr lang="hu-HU" sz="1600" dirty="0" smtClean="0">
                    <a:solidFill>
                      <a:srgbClr val="000000"/>
                    </a:solidFill>
                  </a:rPr>
                  <a:t> </a:t>
                </a:r>
                <a:r>
                  <a:rPr lang="hu-HU" sz="1600" dirty="0" err="1" smtClean="0">
                    <a:solidFill>
                      <a:srgbClr val="000000"/>
                    </a:solidFill>
                  </a:rPr>
                  <a:t>the</a:t>
                </a:r>
                <a:r>
                  <a:rPr lang="hu-HU" sz="1600" dirty="0" smtClean="0">
                    <a:solidFill>
                      <a:srgbClr val="000000"/>
                    </a:solidFill>
                  </a:rPr>
                  <a:t> </a:t>
                </a:r>
                <a:r>
                  <a:rPr lang="hu-HU" sz="1600" dirty="0" err="1" smtClean="0">
                    <a:solidFill>
                      <a:srgbClr val="000000"/>
                    </a:solidFill>
                  </a:rPr>
                  <a:t>character</a:t>
                </a:r>
                <a:r>
                  <a:rPr lang="hu-HU" sz="1600" dirty="0" smtClean="0">
                    <a:solidFill>
                      <a:srgbClr val="000000"/>
                    </a:solidFill>
                  </a:rPr>
                  <a:t>! In </a:t>
                </a:r>
                <a:r>
                  <a:rPr lang="hu-HU" sz="1600" dirty="0" err="1" smtClean="0">
                    <a:solidFill>
                      <a:srgbClr val="000000"/>
                    </a:solidFill>
                  </a:rPr>
                  <a:t>other</a:t>
                </a:r>
                <a:r>
                  <a:rPr lang="hu-HU" sz="1600" dirty="0" smtClean="0">
                    <a:solidFill>
                      <a:srgbClr val="000000"/>
                    </a:solidFill>
                  </a:rPr>
                  <a:t> </a:t>
                </a:r>
                <a:r>
                  <a:rPr lang="hu-HU" sz="1600" dirty="0" err="1" smtClean="0">
                    <a:solidFill>
                      <a:srgbClr val="000000"/>
                    </a:solidFill>
                  </a:rPr>
                  <a:t>words</a:t>
                </a:r>
                <a:r>
                  <a:rPr lang="hu-HU" sz="1600" dirty="0" smtClean="0">
                    <a:solidFill>
                      <a:srgbClr val="000000"/>
                    </a:solidFill>
                  </a:rPr>
                  <a:t>, </a:t>
                </a:r>
                <a:r>
                  <a:rPr lang="hu-HU" sz="1600" dirty="0" err="1" smtClean="0">
                    <a:solidFill>
                      <a:srgbClr val="000000"/>
                    </a:solidFill>
                  </a:rPr>
                  <a:t>only</a:t>
                </a:r>
                <a:r>
                  <a:rPr lang="hu-HU" sz="1600" dirty="0" smtClean="0">
                    <a:solidFill>
                      <a:srgbClr val="000000"/>
                    </a:solidFill>
                  </a:rPr>
                  <a:t> </a:t>
                </a:r>
                <a:r>
                  <a:rPr lang="hu-HU" sz="1600" dirty="0" err="1" smtClean="0">
                    <a:solidFill>
                      <a:srgbClr val="000000"/>
                    </a:solidFill>
                  </a:rPr>
                  <a:t>atoms</a:t>
                </a:r>
                <a:r>
                  <a:rPr lang="hu-HU" sz="1600" dirty="0" smtClean="0">
                    <a:solidFill>
                      <a:srgbClr val="000000"/>
                    </a:solidFill>
                  </a:rPr>
                  <a:t> </a:t>
                </a:r>
                <a:r>
                  <a:rPr lang="hu-HU" sz="1600" dirty="0" err="1" smtClean="0">
                    <a:solidFill>
                      <a:srgbClr val="000000"/>
                    </a:solidFill>
                  </a:rPr>
                  <a:t>which</a:t>
                </a:r>
                <a:r>
                  <a:rPr lang="hu-HU" sz="1600" dirty="0" smtClean="0">
                    <a:solidFill>
                      <a:srgbClr val="000000"/>
                    </a:solidFill>
                  </a:rPr>
                  <a:t> </a:t>
                </a:r>
                <a:r>
                  <a:rPr lang="hu-HU" sz="1600" dirty="0" err="1" smtClean="0">
                    <a:solidFill>
                      <a:srgbClr val="000000"/>
                    </a:solidFill>
                  </a:rPr>
                  <a:t>lay</a:t>
                </a:r>
                <a:r>
                  <a:rPr lang="hu-HU" sz="1600" dirty="0" smtClean="0">
                    <a:solidFill>
                      <a:srgbClr val="000000"/>
                    </a:solidFill>
                  </a:rPr>
                  <a:t> </a:t>
                </a:r>
                <a:r>
                  <a:rPr lang="hu-HU" sz="1600" dirty="0" err="1" smtClean="0">
                    <a:solidFill>
                      <a:srgbClr val="000000"/>
                    </a:solidFill>
                  </a:rPr>
                  <a:t>on</a:t>
                </a:r>
                <a:r>
                  <a:rPr lang="hu-HU" sz="1600" dirty="0" smtClean="0">
                    <a:solidFill>
                      <a:srgbClr val="000000"/>
                    </a:solidFill>
                  </a:rPr>
                  <a:t> a </a:t>
                </a:r>
                <a:r>
                  <a:rPr lang="hu-HU" sz="1600" dirty="0" err="1" smtClean="0">
                    <a:solidFill>
                      <a:srgbClr val="000000"/>
                    </a:solidFill>
                  </a:rPr>
                  <a:t>symmetry</a:t>
                </a:r>
                <a:r>
                  <a:rPr lang="hu-HU" sz="1600" dirty="0" smtClean="0">
                    <a:solidFill>
                      <a:srgbClr val="000000"/>
                    </a:solidFill>
                  </a:rPr>
                  <a:t> </a:t>
                </a:r>
                <a:r>
                  <a:rPr lang="hu-HU" sz="1600" dirty="0" err="1" smtClean="0">
                    <a:solidFill>
                      <a:srgbClr val="000000"/>
                    </a:solidFill>
                  </a:rPr>
                  <a:t>element</a:t>
                </a:r>
                <a:r>
                  <a:rPr lang="hu-HU" sz="1600" dirty="0" smtClean="0">
                    <a:solidFill>
                      <a:srgbClr val="000000"/>
                    </a:solidFill>
                  </a:rPr>
                  <a:t> </a:t>
                </a:r>
                <a:r>
                  <a:rPr lang="hu-HU" sz="1600" dirty="0" err="1" smtClean="0">
                    <a:solidFill>
                      <a:srgbClr val="000000"/>
                    </a:solidFill>
                  </a:rPr>
                  <a:t>can</a:t>
                </a:r>
                <a:r>
                  <a:rPr lang="hu-HU" sz="1600" dirty="0" smtClean="0">
                    <a:solidFill>
                      <a:srgbClr val="000000"/>
                    </a:solidFill>
                  </a:rPr>
                  <a:t> </a:t>
                </a:r>
                <a:r>
                  <a:rPr lang="hu-HU" sz="1600" dirty="0" err="1" smtClean="0">
                    <a:solidFill>
                      <a:srgbClr val="000000"/>
                    </a:solidFill>
                  </a:rPr>
                  <a:t>contribute</a:t>
                </a:r>
                <a:r>
                  <a:rPr lang="hu-HU" sz="1600" dirty="0" smtClean="0">
                    <a:solidFill>
                      <a:srgbClr val="000000"/>
                    </a:solidFill>
                  </a:rPr>
                  <a:t>.)  </a:t>
                </a:r>
                <a:r>
                  <a:rPr lang="hu-HU" sz="1300" dirty="0" err="1">
                    <a:solidFill>
                      <a:srgbClr val="000000"/>
                    </a:solidFill>
                  </a:rPr>
                  <a:t>Atoms</a:t>
                </a:r>
                <a:r>
                  <a:rPr lang="hu-HU" sz="1300" dirty="0">
                    <a:solidFill>
                      <a:srgbClr val="000000"/>
                    </a:solidFill>
                  </a:rPr>
                  <a:t> </a:t>
                </a:r>
                <a:r>
                  <a:rPr lang="hu-HU" sz="1300" dirty="0" err="1">
                    <a:solidFill>
                      <a:srgbClr val="000000"/>
                    </a:solidFill>
                  </a:rPr>
                  <a:t>which</a:t>
                </a:r>
                <a:r>
                  <a:rPr lang="hu-HU" sz="1300" dirty="0">
                    <a:solidFill>
                      <a:srgbClr val="000000"/>
                    </a:solidFill>
                  </a:rPr>
                  <a:t> </a:t>
                </a:r>
                <a:r>
                  <a:rPr lang="hu-HU" sz="1300" dirty="0" err="1">
                    <a:solidFill>
                      <a:srgbClr val="000000"/>
                    </a:solidFill>
                  </a:rPr>
                  <a:t>are</a:t>
                </a:r>
                <a:r>
                  <a:rPr lang="hu-HU" sz="1300" dirty="0">
                    <a:solidFill>
                      <a:srgbClr val="000000"/>
                    </a:solidFill>
                  </a:rPr>
                  <a:t> </a:t>
                </a:r>
                <a:r>
                  <a:rPr lang="hu-HU" sz="1300" dirty="0" err="1" smtClean="0">
                    <a:solidFill>
                      <a:srgbClr val="000000"/>
                    </a:solidFill>
                  </a:rPr>
                  <a:t>moving</a:t>
                </a:r>
                <a:r>
                  <a:rPr lang="hu-HU" sz="1300" dirty="0" smtClean="0">
                    <a:solidFill>
                      <a:srgbClr val="000000"/>
                    </a:solidFill>
                  </a:rPr>
                  <a:t> </a:t>
                </a:r>
                <a:r>
                  <a:rPr lang="hu-HU" sz="1300" dirty="0" err="1">
                    <a:solidFill>
                      <a:srgbClr val="000000"/>
                    </a:solidFill>
                  </a:rPr>
                  <a:t>contribute</a:t>
                </a:r>
                <a:r>
                  <a:rPr lang="hu-HU" sz="1300" dirty="0">
                    <a:solidFill>
                      <a:srgbClr val="000000"/>
                    </a:solidFill>
                  </a:rPr>
                  <a:t> </a:t>
                </a:r>
                <a:r>
                  <a:rPr lang="hu-HU" sz="1300" dirty="0" err="1">
                    <a:solidFill>
                      <a:srgbClr val="000000"/>
                    </a:solidFill>
                  </a:rPr>
                  <a:t>to</a:t>
                </a:r>
                <a:r>
                  <a:rPr lang="hu-HU" sz="1300" dirty="0">
                    <a:solidFill>
                      <a:srgbClr val="000000"/>
                    </a:solidFill>
                  </a:rPr>
                  <a:t> </a:t>
                </a:r>
                <a:r>
                  <a:rPr lang="hu-HU" sz="1300" dirty="0" err="1">
                    <a:solidFill>
                      <a:srgbClr val="000000"/>
                    </a:solidFill>
                  </a:rPr>
                  <a:t>the</a:t>
                </a:r>
                <a:r>
                  <a:rPr lang="hu-HU" sz="1300" dirty="0">
                    <a:solidFill>
                      <a:srgbClr val="000000"/>
                    </a:solidFill>
                  </a:rPr>
                  <a:t> </a:t>
                </a:r>
                <a:r>
                  <a:rPr lang="hu-HU" sz="1300" dirty="0" err="1">
                    <a:solidFill>
                      <a:srgbClr val="000000"/>
                    </a:solidFill>
                  </a:rPr>
                  <a:t>off</a:t>
                </a:r>
                <a:r>
                  <a:rPr lang="hu-HU" sz="1300" dirty="0">
                    <a:solidFill>
                      <a:srgbClr val="000000"/>
                    </a:solidFill>
                  </a:rPr>
                  <a:t> </a:t>
                </a:r>
                <a:r>
                  <a:rPr lang="hu-HU" sz="1300" dirty="0" err="1">
                    <a:solidFill>
                      <a:srgbClr val="000000"/>
                    </a:solidFill>
                  </a:rPr>
                  <a:t>diagonal</a:t>
                </a:r>
                <a:r>
                  <a:rPr lang="hu-HU" sz="1300" dirty="0">
                    <a:solidFill>
                      <a:srgbClr val="000000"/>
                    </a:solidFill>
                  </a:rPr>
                  <a:t> part of </a:t>
                </a:r>
                <a:r>
                  <a:rPr lang="hu-HU" sz="1300" dirty="0" err="1">
                    <a:solidFill>
                      <a:srgbClr val="000000"/>
                    </a:solidFill>
                  </a:rPr>
                  <a:t>the</a:t>
                </a:r>
                <a:r>
                  <a:rPr lang="hu-HU" sz="1300" dirty="0">
                    <a:solidFill>
                      <a:srgbClr val="000000"/>
                    </a:solidFill>
                  </a:rPr>
                  <a:t> </a:t>
                </a:r>
                <a:r>
                  <a:rPr lang="hu-HU" sz="1300" dirty="0" err="1">
                    <a:solidFill>
                      <a:srgbClr val="000000"/>
                    </a:solidFill>
                  </a:rPr>
                  <a:t>transformation</a:t>
                </a:r>
                <a:r>
                  <a:rPr lang="hu-HU" sz="1300" dirty="0">
                    <a:solidFill>
                      <a:srgbClr val="000000"/>
                    </a:solidFill>
                  </a:rPr>
                  <a:t> </a:t>
                </a:r>
                <a:r>
                  <a:rPr lang="hu-HU" sz="1300" dirty="0" err="1">
                    <a:solidFill>
                      <a:srgbClr val="000000"/>
                    </a:solidFill>
                  </a:rPr>
                  <a:t>matrix</a:t>
                </a:r>
                <a:r>
                  <a:rPr lang="hu-HU" sz="1300" dirty="0">
                    <a:solidFill>
                      <a:srgbClr val="000000"/>
                    </a:solidFill>
                  </a:rPr>
                  <a:t> (</a:t>
                </a:r>
                <a:r>
                  <a:rPr lang="hu-HU" sz="1300" dirty="0" err="1">
                    <a:solidFill>
                      <a:srgbClr val="000000"/>
                    </a:solidFill>
                  </a:rPr>
                  <a:t>who</a:t>
                </a:r>
                <a:r>
                  <a:rPr lang="hu-HU" sz="1300" dirty="0">
                    <a:solidFill>
                      <a:srgbClr val="000000"/>
                    </a:solidFill>
                  </a:rPr>
                  <a:t> </a:t>
                </a:r>
                <a:r>
                  <a:rPr lang="hu-HU" sz="1300" dirty="0" err="1">
                    <a:solidFill>
                      <a:srgbClr val="000000"/>
                    </a:solidFill>
                  </a:rPr>
                  <a:t>cares</a:t>
                </a:r>
                <a:r>
                  <a:rPr lang="hu-HU" sz="1300" dirty="0">
                    <a:solidFill>
                      <a:srgbClr val="000000"/>
                    </a:solidFill>
                  </a:rPr>
                  <a:t> </a:t>
                </a:r>
                <a:r>
                  <a:rPr lang="hu-HU" sz="1300" dirty="0" err="1">
                    <a:solidFill>
                      <a:srgbClr val="000000"/>
                    </a:solidFill>
                  </a:rPr>
                  <a:t>about</a:t>
                </a:r>
                <a:r>
                  <a:rPr lang="hu-HU" sz="1300" dirty="0">
                    <a:solidFill>
                      <a:srgbClr val="000000"/>
                    </a:solidFill>
                  </a:rPr>
                  <a:t> it </a:t>
                </a:r>
                <a:r>
                  <a:rPr lang="hu-HU" sz="1300" dirty="0" smtClean="0">
                    <a:solidFill>
                      <a:srgbClr val="000000"/>
                    </a:solidFill>
                  </a:rPr>
                  <a:t>…).</a:t>
                </a:r>
                <a:endParaRPr lang="hu-HU" sz="1300" dirty="0">
                  <a:solidFill>
                    <a:srgbClr val="000000"/>
                  </a:solidFill>
                </a:endParaRPr>
              </a:p>
              <a:p>
                <a:pPr lvl="0">
                  <a:defRPr/>
                </a:pPr>
                <a:endParaRPr lang="hu-HU" sz="1600" dirty="0">
                  <a:solidFill>
                    <a:srgbClr val="000000"/>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hu-HU" sz="1600" dirty="0" smtClean="0">
                    <a:solidFill>
                      <a:srgbClr val="000000"/>
                    </a:solidFill>
                  </a:rPr>
                  <a:t>It is </a:t>
                </a:r>
                <a:r>
                  <a:rPr lang="hu-HU" sz="1600" dirty="0" err="1" smtClean="0">
                    <a:solidFill>
                      <a:srgbClr val="000000"/>
                    </a:solidFill>
                  </a:rPr>
                  <a:t>easy</a:t>
                </a:r>
                <a:r>
                  <a:rPr lang="hu-HU" sz="1600" dirty="0" smtClean="0">
                    <a:solidFill>
                      <a:srgbClr val="000000"/>
                    </a:solidFill>
                  </a:rPr>
                  <a:t> </a:t>
                </a:r>
                <a:r>
                  <a:rPr lang="hu-HU" sz="1600" dirty="0" err="1" smtClean="0">
                    <a:solidFill>
                      <a:srgbClr val="000000"/>
                    </a:solidFill>
                  </a:rPr>
                  <a:t>to</a:t>
                </a:r>
                <a:r>
                  <a:rPr lang="hu-HU" sz="1600" dirty="0" smtClean="0">
                    <a:solidFill>
                      <a:srgbClr val="000000"/>
                    </a:solidFill>
                  </a:rPr>
                  <a:t> </a:t>
                </a:r>
                <a:r>
                  <a:rPr lang="hu-HU" sz="1600" dirty="0" err="1" smtClean="0">
                    <a:solidFill>
                      <a:srgbClr val="000000"/>
                    </a:solidFill>
                  </a:rPr>
                  <a:t>see</a:t>
                </a:r>
                <a:r>
                  <a:rPr lang="hu-HU" sz="1600" dirty="0" smtClean="0">
                    <a:solidFill>
                      <a:srgbClr val="000000"/>
                    </a:solidFill>
                  </a:rPr>
                  <a:t> </a:t>
                </a:r>
                <a:r>
                  <a:rPr lang="hu-HU" sz="1600" dirty="0" err="1" smtClean="0">
                    <a:solidFill>
                      <a:srgbClr val="000000"/>
                    </a:solidFill>
                  </a:rPr>
                  <a:t>that</a:t>
                </a:r>
                <a:r>
                  <a:rPr lang="hu-HU" sz="1600" dirty="0" smtClean="0">
                    <a:solidFill>
                      <a:srgbClr val="000000"/>
                    </a:solidFill>
                  </a:rPr>
                  <a:t> n</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one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of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atoms</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stay</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in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place</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for</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almost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all</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symmetry</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operation</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except</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two</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cases</a:t>
                </a:r>
                <a:r>
                  <a:rPr lang="hu-HU" sz="1600" dirty="0">
                    <a:solidFill>
                      <a:srgbClr val="000000"/>
                    </a:solidFill>
                  </a:rPr>
                  <a:t>:</a:t>
                </a:r>
                <a:endPar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hu-HU" sz="1600" dirty="0" smtClean="0">
                    <a:solidFill>
                      <a:srgbClr val="000000"/>
                    </a:solidFill>
                  </a:rPr>
                  <a:t>1) The </a:t>
                </a:r>
                <a:r>
                  <a:rPr lang="hu-HU" sz="1600" dirty="0" err="1" smtClean="0">
                    <a:solidFill>
                      <a:srgbClr val="000000"/>
                    </a:solidFill>
                  </a:rPr>
                  <a:t>matrix</a:t>
                </a:r>
                <a:r>
                  <a:rPr lang="hu-HU" sz="1600" dirty="0" smtClean="0">
                    <a:solidFill>
                      <a:srgbClr val="000000"/>
                    </a:solidFill>
                  </a:rPr>
                  <a:t> </a:t>
                </a:r>
                <a:r>
                  <a:rPr lang="hu-HU" sz="1600" dirty="0" err="1" smtClean="0">
                    <a:solidFill>
                      <a:srgbClr val="000000"/>
                    </a:solidFill>
                  </a:rPr>
                  <a:t>for</a:t>
                </a:r>
                <a:r>
                  <a:rPr lang="hu-HU" sz="1600" dirty="0" smtClean="0">
                    <a:solidFill>
                      <a:srgbClr val="000000"/>
                    </a:solidFill>
                  </a:rPr>
                  <a:t> </a:t>
                </a:r>
                <a:r>
                  <a:rPr lang="hu-HU" sz="1600" dirty="0" err="1" smtClean="0">
                    <a:solidFill>
                      <a:srgbClr val="000000"/>
                    </a:solidFill>
                  </a:rPr>
                  <a:t>the</a:t>
                </a:r>
                <a:r>
                  <a:rPr lang="hu-HU" sz="1600" dirty="0" smtClean="0">
                    <a:solidFill>
                      <a:srgbClr val="000000"/>
                    </a:solidFill>
                  </a:rPr>
                  <a:t> </a:t>
                </a:r>
                <a:r>
                  <a:rPr lang="hu-HU" sz="1600" dirty="0" err="1" smtClean="0">
                    <a:solidFill>
                      <a:srgbClr val="000000"/>
                    </a:solidFill>
                  </a:rPr>
                  <a:t>identity</a:t>
                </a:r>
                <a:r>
                  <a:rPr lang="hu-HU" sz="1600" dirty="0" smtClean="0">
                    <a:solidFill>
                      <a:srgbClr val="000000"/>
                    </a:solidFill>
                  </a:rPr>
                  <a:t> </a:t>
                </a:r>
                <a:r>
                  <a:rPr lang="hu-HU" sz="1600" dirty="0" err="1" smtClean="0">
                    <a:solidFill>
                      <a:srgbClr val="000000"/>
                    </a:solidFill>
                  </a:rPr>
                  <a:t>operation</a:t>
                </a:r>
                <a:r>
                  <a:rPr lang="hu-HU" sz="1600" dirty="0" smtClean="0">
                    <a:solidFill>
                      <a:srgbClr val="000000"/>
                    </a:solidFill>
                  </a:rPr>
                  <a:t> E is </a:t>
                </a:r>
                <a:r>
                  <a:rPr lang="hu-HU" sz="1600" dirty="0" err="1" smtClean="0">
                    <a:solidFill>
                      <a:srgbClr val="000000"/>
                    </a:solidFill>
                  </a:rPr>
                  <a:t>the</a:t>
                </a:r>
                <a:r>
                  <a:rPr lang="hu-HU" sz="1600" dirty="0" smtClean="0">
                    <a:solidFill>
                      <a:srgbClr val="000000"/>
                    </a:solidFill>
                  </a:rPr>
                  <a:t> 60 </a:t>
                </a:r>
                <a:r>
                  <a:rPr lang="hu-HU" sz="1600" dirty="0" err="1" smtClean="0">
                    <a:solidFill>
                      <a:srgbClr val="000000"/>
                    </a:solidFill>
                  </a:rPr>
                  <a:t>dimensional</a:t>
                </a:r>
                <a:r>
                  <a:rPr lang="hu-HU" sz="1600" dirty="0" smtClean="0">
                    <a:solidFill>
                      <a:srgbClr val="000000"/>
                    </a:solidFill>
                  </a:rPr>
                  <a:t> </a:t>
                </a:r>
                <a:r>
                  <a:rPr lang="hu-HU" sz="1600" dirty="0" err="1" smtClean="0">
                    <a:solidFill>
                      <a:srgbClr val="000000"/>
                    </a:solidFill>
                  </a:rPr>
                  <a:t>unity</a:t>
                </a:r>
                <a:r>
                  <a:rPr lang="hu-HU" sz="1600" dirty="0" smtClean="0">
                    <a:solidFill>
                      <a:srgbClr val="000000"/>
                    </a:solidFill>
                  </a:rPr>
                  <a:t> </a:t>
                </a:r>
                <a:r>
                  <a:rPr lang="hu-HU" sz="1600" dirty="0" err="1" smtClean="0">
                    <a:solidFill>
                      <a:srgbClr val="000000"/>
                    </a:solidFill>
                  </a:rPr>
                  <a:t>matrix</a:t>
                </a:r>
                <a:r>
                  <a:rPr lang="hu-HU" sz="1600" dirty="0" smtClean="0">
                    <a:solidFill>
                      <a:srgbClr val="000000"/>
                    </a:solidFill>
                  </a:rPr>
                  <a:t>, </a:t>
                </a:r>
                <a:r>
                  <a:rPr lang="hu-HU" sz="1600" dirty="0" err="1" smtClean="0">
                    <a:solidFill>
                      <a:srgbClr val="000000"/>
                    </a:solidFill>
                  </a:rPr>
                  <a:t>its</a:t>
                </a:r>
                <a:r>
                  <a:rPr lang="hu-HU" sz="1600" dirty="0" smtClean="0">
                    <a:solidFill>
                      <a:srgbClr val="000000"/>
                    </a:solidFill>
                  </a:rPr>
                  <a:t> </a:t>
                </a:r>
                <a:r>
                  <a:rPr lang="hu-HU" sz="1600" dirty="0" err="1" smtClean="0">
                    <a:solidFill>
                      <a:srgbClr val="000000"/>
                    </a:solidFill>
                  </a:rPr>
                  <a:t>character</a:t>
                </a:r>
                <a:r>
                  <a:rPr lang="hu-HU" sz="1600" dirty="0" smtClean="0">
                    <a:solidFill>
                      <a:srgbClr val="000000"/>
                    </a:solidFill>
                  </a:rPr>
                  <a:t> is 60.</a:t>
                </a:r>
              </a:p>
              <a:p>
                <a:pPr lvl="0">
                  <a:defRPr/>
                </a:pPr>
                <a:r>
                  <a:rPr lang="hu-HU" sz="1600" dirty="0" smtClean="0">
                    <a:solidFill>
                      <a:srgbClr val="000000"/>
                    </a:solidFill>
                  </a:rPr>
                  <a:t>2) </a:t>
                </a:r>
                <a:r>
                  <a:rPr lang="hu-HU" sz="1600" dirty="0" err="1" smtClean="0">
                    <a:solidFill>
                      <a:srgbClr val="000000"/>
                    </a:solidFill>
                  </a:rPr>
                  <a:t>Each</a:t>
                </a:r>
                <a:r>
                  <a:rPr lang="hu-HU" sz="1600" dirty="0" smtClean="0">
                    <a:solidFill>
                      <a:srgbClr val="000000"/>
                    </a:solidFill>
                  </a:rPr>
                  <a:t> </a:t>
                </a:r>
                <a:r>
                  <a:rPr lang="hu-HU" sz="1600" dirty="0" err="1" smtClean="0">
                    <a:solidFill>
                      <a:srgbClr val="000000"/>
                    </a:solidFill>
                  </a:rPr>
                  <a:t>mirror</a:t>
                </a:r>
                <a:r>
                  <a:rPr lang="hu-HU" sz="1600" dirty="0" smtClean="0">
                    <a:solidFill>
                      <a:srgbClr val="000000"/>
                    </a:solidFill>
                  </a:rPr>
                  <a:t> </a:t>
                </a:r>
                <a:r>
                  <a:rPr lang="hu-HU" sz="1600" dirty="0" err="1" smtClean="0">
                    <a:solidFill>
                      <a:srgbClr val="000000"/>
                    </a:solidFill>
                  </a:rPr>
                  <a:t>plane</a:t>
                </a:r>
                <a:r>
                  <a:rPr lang="hu-HU" sz="1600" dirty="0" smtClean="0">
                    <a:solidFill>
                      <a:srgbClr val="000000"/>
                    </a:solidFill>
                  </a:rPr>
                  <a:t> </a:t>
                </a:r>
                <a:r>
                  <a:rPr lang="hu-HU" sz="1600" dirty="0" err="1" smtClean="0">
                    <a:solidFill>
                      <a:srgbClr val="000000"/>
                    </a:solidFill>
                  </a:rPr>
                  <a:t>goes</a:t>
                </a:r>
                <a:r>
                  <a:rPr lang="hu-HU" sz="1600" dirty="0" smtClean="0">
                    <a:solidFill>
                      <a:srgbClr val="000000"/>
                    </a:solidFill>
                  </a:rPr>
                  <a:t> </a:t>
                </a:r>
                <a:r>
                  <a:rPr lang="hu-HU" sz="1600" dirty="0" err="1" smtClean="0">
                    <a:solidFill>
                      <a:srgbClr val="000000"/>
                    </a:solidFill>
                  </a:rPr>
                  <a:t>through</a:t>
                </a:r>
                <a:r>
                  <a:rPr lang="hu-HU" sz="1600" dirty="0" smtClean="0">
                    <a:solidFill>
                      <a:srgbClr val="000000"/>
                    </a:solidFill>
                  </a:rPr>
                  <a:t> 4 </a:t>
                </a:r>
                <a:r>
                  <a:rPr lang="hu-HU" sz="1600" dirty="0" err="1" smtClean="0">
                    <a:solidFill>
                      <a:srgbClr val="000000"/>
                    </a:solidFill>
                  </a:rPr>
                  <a:t>carbon</a:t>
                </a:r>
                <a:r>
                  <a:rPr lang="hu-HU" sz="1600" dirty="0" smtClean="0">
                    <a:solidFill>
                      <a:srgbClr val="000000"/>
                    </a:solidFill>
                  </a:rPr>
                  <a:t> </a:t>
                </a:r>
                <a:r>
                  <a:rPr lang="hu-HU" sz="1600" dirty="0" err="1" smtClean="0">
                    <a:solidFill>
                      <a:srgbClr val="000000"/>
                    </a:solidFill>
                  </a:rPr>
                  <a:t>atoms</a:t>
                </a:r>
                <a:r>
                  <a:rPr lang="hu-HU" sz="1600" dirty="0" smtClean="0">
                    <a:solidFill>
                      <a:srgbClr val="000000"/>
                    </a:solidFill>
                  </a:rPr>
                  <a:t> (</a:t>
                </a:r>
                <a:r>
                  <a:rPr lang="hu-HU" sz="1600" dirty="0" err="1" smtClean="0">
                    <a:solidFill>
                      <a:srgbClr val="000000"/>
                    </a:solidFill>
                  </a:rPr>
                  <a:t>please</a:t>
                </a:r>
                <a:r>
                  <a:rPr lang="hu-HU" sz="1600" dirty="0" smtClean="0">
                    <a:solidFill>
                      <a:srgbClr val="000000"/>
                    </a:solidFill>
                  </a:rPr>
                  <a:t> </a:t>
                </a:r>
                <a:r>
                  <a:rPr lang="hu-HU" sz="1600" dirty="0" err="1" smtClean="0">
                    <a:solidFill>
                      <a:srgbClr val="000000"/>
                    </a:solidFill>
                  </a:rPr>
                  <a:t>check</a:t>
                </a:r>
                <a:r>
                  <a:rPr lang="hu-HU" sz="1600" dirty="0" smtClean="0">
                    <a:solidFill>
                      <a:srgbClr val="000000"/>
                    </a:solidFill>
                  </a:rPr>
                  <a:t> it!). The </a:t>
                </a:r>
                <a:r>
                  <a:rPr lang="hu-HU" sz="1600" dirty="0" err="1" smtClean="0">
                    <a:solidFill>
                      <a:srgbClr val="000000"/>
                    </a:solidFill>
                  </a:rPr>
                  <a:t>contribution</a:t>
                </a:r>
                <a:r>
                  <a:rPr lang="hu-HU" sz="1600" dirty="0" smtClean="0">
                    <a:solidFill>
                      <a:srgbClr val="000000"/>
                    </a:solidFill>
                  </a:rPr>
                  <a:t> of 1 atom is 1. </a:t>
                </a:r>
                <a:r>
                  <a:rPr lang="hu-HU" sz="1600" dirty="0" err="1" smtClean="0">
                    <a:solidFill>
                      <a:srgbClr val="000000"/>
                    </a:solidFill>
                  </a:rPr>
                  <a:t>Why</a:t>
                </a:r>
                <a:r>
                  <a:rPr lang="hu-HU" sz="1600" dirty="0" smtClean="0">
                    <a:solidFill>
                      <a:srgbClr val="000000"/>
                    </a:solidFill>
                  </a:rPr>
                  <a:t>? The </a:t>
                </a:r>
                <a:r>
                  <a:rPr lang="hu-HU" sz="1600" dirty="0" err="1" smtClean="0">
                    <a:solidFill>
                      <a:srgbClr val="000000"/>
                    </a:solidFill>
                  </a:rPr>
                  <a:t>answer</a:t>
                </a:r>
                <a:r>
                  <a:rPr lang="hu-HU" sz="1600" dirty="0" smtClean="0">
                    <a:solidFill>
                      <a:srgbClr val="000000"/>
                    </a:solidFill>
                  </a:rPr>
                  <a:t> is: </a:t>
                </a:r>
                <a:r>
                  <a:rPr lang="hu-HU" sz="1600" dirty="0" err="1" smtClean="0">
                    <a:solidFill>
                      <a:srgbClr val="000000"/>
                    </a:solidFill>
                  </a:rPr>
                  <a:t>the</a:t>
                </a:r>
                <a:r>
                  <a:rPr lang="hu-HU" sz="1600" dirty="0" smtClean="0">
                    <a:solidFill>
                      <a:srgbClr val="000000"/>
                    </a:solidFill>
                  </a:rPr>
                  <a:t> </a:t>
                </a:r>
                <a:r>
                  <a:rPr lang="hu-HU" sz="1600" i="1" dirty="0" smtClean="0">
                    <a:solidFill>
                      <a:srgbClr val="000000"/>
                    </a:solidFill>
                  </a:rPr>
                  <a:t>z</a:t>
                </a:r>
                <a:r>
                  <a:rPr lang="hu-HU" sz="1600" dirty="0" smtClean="0">
                    <a:solidFill>
                      <a:srgbClr val="000000"/>
                    </a:solidFill>
                  </a:rPr>
                  <a:t> </a:t>
                </a:r>
                <a:r>
                  <a:rPr lang="hu-HU" sz="1600" dirty="0" err="1" smtClean="0">
                    <a:solidFill>
                      <a:srgbClr val="000000"/>
                    </a:solidFill>
                  </a:rPr>
                  <a:t>axis</a:t>
                </a:r>
                <a:r>
                  <a:rPr lang="hu-HU" sz="1600" dirty="0" smtClean="0">
                    <a:solidFill>
                      <a:srgbClr val="000000"/>
                    </a:solidFill>
                  </a:rPr>
                  <a:t> of </a:t>
                </a:r>
                <a:r>
                  <a:rPr lang="hu-HU" sz="1600" dirty="0" err="1" smtClean="0">
                    <a:solidFill>
                      <a:srgbClr val="000000"/>
                    </a:solidFill>
                  </a:rPr>
                  <a:t>the</a:t>
                </a:r>
                <a:r>
                  <a:rPr lang="hu-HU" sz="1600" dirty="0" smtClean="0">
                    <a:solidFill>
                      <a:srgbClr val="000000"/>
                    </a:solidFill>
                  </a:rPr>
                  <a:t> </a:t>
                </a:r>
                <a:r>
                  <a:rPr lang="hu-HU" sz="1600" dirty="0" err="1">
                    <a:solidFill>
                      <a:srgbClr val="000000"/>
                    </a:solidFill>
                  </a:rPr>
                  <a:t>p</a:t>
                </a:r>
                <a:r>
                  <a:rPr lang="hu-HU" sz="1600" baseline="-25000" dirty="0" err="1">
                    <a:solidFill>
                      <a:srgbClr val="000000"/>
                    </a:solidFill>
                  </a:rPr>
                  <a:t>z</a:t>
                </a:r>
                <a:r>
                  <a:rPr lang="hu-HU" sz="1600" dirty="0">
                    <a:solidFill>
                      <a:srgbClr val="000000"/>
                    </a:solidFill>
                  </a:rPr>
                  <a:t> </a:t>
                </a:r>
                <a:r>
                  <a:rPr lang="hu-HU" sz="1600" dirty="0" err="1">
                    <a:solidFill>
                      <a:srgbClr val="000000"/>
                    </a:solidFill>
                  </a:rPr>
                  <a:t>atomic</a:t>
                </a:r>
                <a:r>
                  <a:rPr lang="hu-HU" sz="1600" dirty="0">
                    <a:solidFill>
                      <a:srgbClr val="000000"/>
                    </a:solidFill>
                  </a:rPr>
                  <a:t> </a:t>
                </a:r>
                <a:r>
                  <a:rPr lang="hu-HU" sz="1600" dirty="0" err="1" smtClean="0">
                    <a:solidFill>
                      <a:srgbClr val="000000"/>
                    </a:solidFill>
                  </a:rPr>
                  <a:t>orbital</a:t>
                </a:r>
                <a:r>
                  <a:rPr lang="hu-HU" sz="1600" dirty="0" smtClean="0">
                    <a:solidFill>
                      <a:srgbClr val="000000"/>
                    </a:solidFill>
                  </a:rPr>
                  <a:t> of </a:t>
                </a:r>
                <a:r>
                  <a:rPr lang="hu-HU" sz="1600" dirty="0" err="1" smtClean="0">
                    <a:solidFill>
                      <a:srgbClr val="000000"/>
                    </a:solidFill>
                  </a:rPr>
                  <a:t>these</a:t>
                </a:r>
                <a:r>
                  <a:rPr lang="hu-HU" sz="1600" dirty="0" smtClean="0">
                    <a:solidFill>
                      <a:srgbClr val="000000"/>
                    </a:solidFill>
                  </a:rPr>
                  <a:t> </a:t>
                </a:r>
                <a:r>
                  <a:rPr lang="hu-HU" sz="1600" dirty="0" err="1" smtClean="0">
                    <a:solidFill>
                      <a:srgbClr val="000000"/>
                    </a:solidFill>
                  </a:rPr>
                  <a:t>atoms</a:t>
                </a:r>
                <a:r>
                  <a:rPr lang="hu-HU" sz="1600" dirty="0" smtClean="0">
                    <a:solidFill>
                      <a:srgbClr val="000000"/>
                    </a:solidFill>
                  </a:rPr>
                  <a:t> </a:t>
                </a:r>
                <a:r>
                  <a:rPr lang="hu-HU" sz="1600" dirty="0" err="1" smtClean="0">
                    <a:solidFill>
                      <a:srgbClr val="000000"/>
                    </a:solidFill>
                  </a:rPr>
                  <a:t>lay</a:t>
                </a:r>
                <a:r>
                  <a:rPr lang="hu-HU" sz="1600" dirty="0" smtClean="0">
                    <a:solidFill>
                      <a:srgbClr val="000000"/>
                    </a:solidFill>
                  </a:rPr>
                  <a:t> in </a:t>
                </a:r>
                <a:r>
                  <a:rPr lang="hu-HU" sz="1600" dirty="0" err="1" smtClean="0">
                    <a:solidFill>
                      <a:srgbClr val="000000"/>
                    </a:solidFill>
                  </a:rPr>
                  <a:t>the</a:t>
                </a:r>
                <a:r>
                  <a:rPr lang="hu-HU" sz="1600" dirty="0" smtClean="0">
                    <a:solidFill>
                      <a:srgbClr val="000000"/>
                    </a:solidFill>
                  </a:rPr>
                  <a:t> </a:t>
                </a:r>
                <a:r>
                  <a:rPr lang="hu-HU" sz="1600" dirty="0" err="1" smtClean="0">
                    <a:solidFill>
                      <a:srgbClr val="000000"/>
                    </a:solidFill>
                  </a:rPr>
                  <a:t>mirror</a:t>
                </a:r>
                <a:r>
                  <a:rPr lang="hu-HU" sz="1600" dirty="0" smtClean="0">
                    <a:solidFill>
                      <a:srgbClr val="000000"/>
                    </a:solidFill>
                  </a:rPr>
                  <a:t> </a:t>
                </a:r>
                <a:r>
                  <a:rPr lang="hu-HU" sz="1600" dirty="0" err="1" smtClean="0">
                    <a:solidFill>
                      <a:srgbClr val="000000"/>
                    </a:solidFill>
                  </a:rPr>
                  <a:t>plane</a:t>
                </a:r>
                <a:r>
                  <a:rPr lang="hu-HU" sz="1600" dirty="0" smtClean="0">
                    <a:solidFill>
                      <a:srgbClr val="000000"/>
                    </a:solidFill>
                  </a:rPr>
                  <a:t>, </a:t>
                </a:r>
                <a:r>
                  <a:rPr lang="hu-HU" sz="1600" dirty="0" err="1" smtClean="0">
                    <a:solidFill>
                      <a:srgbClr val="000000"/>
                    </a:solidFill>
                  </a:rPr>
                  <a:t>therefore</a:t>
                </a:r>
                <a:r>
                  <a:rPr lang="hu-HU" sz="1600" dirty="0" smtClean="0">
                    <a:solidFill>
                      <a:srgbClr val="000000"/>
                    </a:solidFill>
                  </a:rPr>
                  <a:t> it </a:t>
                </a:r>
                <a:r>
                  <a:rPr lang="hu-HU" sz="1600" dirty="0" err="1" smtClean="0">
                    <a:solidFill>
                      <a:srgbClr val="000000"/>
                    </a:solidFill>
                  </a:rPr>
                  <a:t>does</a:t>
                </a:r>
                <a:r>
                  <a:rPr lang="hu-HU" sz="1600" dirty="0" smtClean="0">
                    <a:solidFill>
                      <a:srgbClr val="000000"/>
                    </a:solidFill>
                  </a:rPr>
                  <a:t> </a:t>
                </a:r>
                <a:r>
                  <a:rPr lang="hu-HU" sz="1600" dirty="0" err="1" smtClean="0">
                    <a:solidFill>
                      <a:srgbClr val="000000"/>
                    </a:solidFill>
                  </a:rPr>
                  <a:t>not</a:t>
                </a:r>
                <a:r>
                  <a:rPr lang="hu-HU" sz="1600" dirty="0" smtClean="0">
                    <a:solidFill>
                      <a:srgbClr val="000000"/>
                    </a:solidFill>
                  </a:rPr>
                  <a:t> </a:t>
                </a:r>
                <a:r>
                  <a:rPr lang="hu-HU" sz="1600" dirty="0" err="1" smtClean="0">
                    <a:solidFill>
                      <a:srgbClr val="000000"/>
                    </a:solidFill>
                  </a:rPr>
                  <a:t>change</a:t>
                </a:r>
                <a:r>
                  <a:rPr lang="hu-HU" sz="1600" dirty="0" smtClean="0">
                    <a:solidFill>
                      <a:srgbClr val="000000"/>
                    </a:solidFill>
                  </a:rPr>
                  <a:t> </a:t>
                </a:r>
                <a:r>
                  <a:rPr lang="hu-HU" sz="1600" dirty="0" err="1" smtClean="0">
                    <a:solidFill>
                      <a:srgbClr val="000000"/>
                    </a:solidFill>
                  </a:rPr>
                  <a:t>upon</a:t>
                </a:r>
                <a:r>
                  <a:rPr lang="hu-HU" sz="1600" dirty="0" smtClean="0">
                    <a:solidFill>
                      <a:srgbClr val="000000"/>
                    </a:solidFill>
                  </a:rPr>
                  <a:t> </a:t>
                </a:r>
                <a:r>
                  <a:rPr lang="hu-HU" sz="1600" dirty="0" err="1" smtClean="0">
                    <a:solidFill>
                      <a:srgbClr val="000000"/>
                    </a:solidFill>
                  </a:rPr>
                  <a:t>reflection</a:t>
                </a:r>
                <a:r>
                  <a:rPr lang="hu-HU" sz="1600" dirty="0" smtClean="0">
                    <a:solidFill>
                      <a:srgbClr val="000000"/>
                    </a:solidFill>
                  </a:rPr>
                  <a:t>.</a:t>
                </a:r>
              </a:p>
              <a:p>
                <a:pPr lvl="0">
                  <a:defRPr/>
                </a:pPr>
                <a:endParaRPr lang="hu-HU" sz="1600" dirty="0">
                  <a:solidFill>
                    <a:srgbClr val="000000"/>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Character</a:t>
                </a:r>
                <a:r>
                  <a:rPr lang="hu-HU" sz="1600" dirty="0">
                    <a:solidFill>
                      <a:srgbClr val="000000"/>
                    </a:solidFill>
                  </a:rPr>
                  <a:t>s</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for</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60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dimensional</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reducible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representation</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lang="hu-HU" sz="1600" dirty="0">
                  <a:solidFill>
                    <a:srgbClr val="000000"/>
                  </a:solidFill>
                </a:endParaRPr>
              </a:p>
              <a:p>
                <a:pPr lvl="0">
                  <a:defRPr/>
                </a:pPr>
                <a:endPar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By</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means</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of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scalar</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product</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formula” it is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easy</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to</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carry</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out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reduction</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a:t>
                </a:r>
              </a:p>
              <a:p>
                <a:pPr lvl="0"/>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For</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example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14:m>
                  <m:oMath xmlns:m="http://schemas.openxmlformats.org/officeDocument/2006/math">
                    <m:sSub>
                      <m:sSubPr>
                        <m:ctrlPr>
                          <a:rPr kumimoji="0" lang="hu-HU" sz="1600" b="0" i="1" u="none" strike="noStrike" kern="1200" cap="none" spc="0" normalizeH="0" noProof="0" smtClean="0">
                            <a:ln>
                              <a:noFill/>
                            </a:ln>
                            <a:solidFill>
                              <a:srgbClr val="000000"/>
                            </a:solidFill>
                            <a:effectLst/>
                            <a:uLnTx/>
                            <a:uFillTx/>
                            <a:latin typeface="Cambria Math" panose="02040503050406030204" pitchFamily="18" charset="0"/>
                            <a:ea typeface="+mn-ea"/>
                            <a:cs typeface="+mn-cs"/>
                          </a:rPr>
                        </m:ctrlPr>
                      </m:sSubPr>
                      <m:e>
                        <m:r>
                          <a:rPr kumimoji="0" lang="hu-HU" sz="1600" b="0" i="1" u="none" strike="noStrike" kern="1200" cap="none" spc="0" normalizeH="0" noProof="0" smtClean="0">
                            <a:ln>
                              <a:noFill/>
                            </a:ln>
                            <a:solidFill>
                              <a:srgbClr val="000000"/>
                            </a:solidFill>
                            <a:effectLst/>
                            <a:uLnTx/>
                            <a:uFillTx/>
                            <a:latin typeface="Cambria Math" panose="02040503050406030204" pitchFamily="18" charset="0"/>
                            <a:ea typeface="+mn-ea"/>
                            <a:cs typeface="+mn-cs"/>
                          </a:rPr>
                          <m:t>𝑛</m:t>
                        </m:r>
                      </m:e>
                      <m:sub>
                        <m:sSub>
                          <m:sSubPr>
                            <m:ctrlPr>
                              <a:rPr kumimoji="0" lang="hu-HU" sz="1600" b="0" i="1" u="none" strike="noStrike" kern="1200" cap="none" spc="0" normalizeH="0" noProof="0" smtClean="0">
                                <a:ln>
                                  <a:noFill/>
                                </a:ln>
                                <a:solidFill>
                                  <a:srgbClr val="000000"/>
                                </a:solidFill>
                                <a:effectLst/>
                                <a:uLnTx/>
                                <a:uFillTx/>
                                <a:latin typeface="Cambria Math" panose="02040503050406030204" pitchFamily="18" charset="0"/>
                                <a:ea typeface="+mn-ea"/>
                                <a:cs typeface="+mn-cs"/>
                              </a:rPr>
                            </m:ctrlPr>
                          </m:sSubPr>
                          <m:e>
                            <m:r>
                              <a:rPr kumimoji="0" lang="hu-HU" sz="1600" b="0" i="1" u="none" strike="noStrike" kern="1200" cap="none" spc="0" normalizeH="0" noProof="0" smtClean="0">
                                <a:ln>
                                  <a:noFill/>
                                </a:ln>
                                <a:solidFill>
                                  <a:srgbClr val="000000"/>
                                </a:solidFill>
                                <a:effectLst/>
                                <a:uLnTx/>
                                <a:uFillTx/>
                                <a:latin typeface="Cambria Math" panose="02040503050406030204" pitchFamily="18" charset="0"/>
                                <a:ea typeface="+mn-ea"/>
                                <a:cs typeface="+mn-cs"/>
                              </a:rPr>
                              <m:t>𝐴</m:t>
                            </m:r>
                          </m:e>
                          <m:sub>
                            <m:r>
                              <a:rPr kumimoji="0" lang="hu-HU" sz="1600" b="0" i="1" u="none" strike="noStrike" kern="1200" cap="none" spc="0" normalizeH="0" noProof="0" smtClean="0">
                                <a:ln>
                                  <a:noFill/>
                                </a:ln>
                                <a:solidFill>
                                  <a:srgbClr val="000000"/>
                                </a:solidFill>
                                <a:effectLst/>
                                <a:uLnTx/>
                                <a:uFillTx/>
                                <a:latin typeface="Cambria Math" panose="02040503050406030204" pitchFamily="18" charset="0"/>
                                <a:ea typeface="+mn-ea"/>
                                <a:cs typeface="+mn-cs"/>
                              </a:rPr>
                              <m:t>𝑔</m:t>
                            </m:r>
                          </m:sub>
                        </m:sSub>
                      </m:sub>
                    </m:sSub>
                    <m:r>
                      <a:rPr kumimoji="0" lang="hu-HU" sz="1600" b="0" i="1" u="none" strike="noStrike" kern="1200" cap="none" spc="0" normalizeH="0" noProof="0" smtClean="0">
                        <a:ln>
                          <a:noFill/>
                        </a:ln>
                        <a:solidFill>
                          <a:srgbClr val="000000"/>
                        </a:solidFill>
                        <a:effectLst/>
                        <a:uLnTx/>
                        <a:uFillTx/>
                        <a:latin typeface="Cambria Math" panose="02040503050406030204" pitchFamily="18" charset="0"/>
                        <a:ea typeface="+mn-ea"/>
                        <a:cs typeface="+mn-cs"/>
                      </a:rPr>
                      <m:t>=</m:t>
                    </m:r>
                    <m:f>
                      <m:fPr>
                        <m:ctrlPr>
                          <a:rPr kumimoji="0" lang="hu-HU" sz="1600" b="0" i="1" u="none" strike="noStrike" kern="1200" cap="none" spc="0" normalizeH="0" noProof="0" smtClean="0">
                            <a:ln>
                              <a:noFill/>
                            </a:ln>
                            <a:solidFill>
                              <a:srgbClr val="000000"/>
                            </a:solidFill>
                            <a:effectLst/>
                            <a:uLnTx/>
                            <a:uFillTx/>
                            <a:latin typeface="Cambria Math" panose="02040503050406030204" pitchFamily="18" charset="0"/>
                            <a:ea typeface="+mn-ea"/>
                            <a:cs typeface="+mn-cs"/>
                          </a:rPr>
                        </m:ctrlPr>
                      </m:fPr>
                      <m:num>
                        <m:r>
                          <a:rPr kumimoji="0" lang="hu-HU" sz="1600" b="0" i="1" u="none" strike="noStrike" kern="1200" cap="none" spc="0" normalizeH="0" noProof="0" smtClean="0">
                            <a:ln>
                              <a:noFill/>
                            </a:ln>
                            <a:solidFill>
                              <a:srgbClr val="000000"/>
                            </a:solidFill>
                            <a:effectLst/>
                            <a:uLnTx/>
                            <a:uFillTx/>
                            <a:latin typeface="Cambria Math" panose="02040503050406030204" pitchFamily="18" charset="0"/>
                            <a:ea typeface="+mn-ea"/>
                            <a:cs typeface="+mn-cs"/>
                          </a:rPr>
                          <m:t>1</m:t>
                        </m:r>
                      </m:num>
                      <m:den>
                        <m:r>
                          <a:rPr kumimoji="0" lang="hu-HU" sz="1600" b="0" i="1" u="none" strike="noStrike" kern="1200" cap="none" spc="0" normalizeH="0" noProof="0" smtClean="0">
                            <a:ln>
                              <a:noFill/>
                            </a:ln>
                            <a:solidFill>
                              <a:srgbClr val="000000"/>
                            </a:solidFill>
                            <a:effectLst/>
                            <a:uLnTx/>
                            <a:uFillTx/>
                            <a:latin typeface="Cambria Math" panose="02040503050406030204" pitchFamily="18" charset="0"/>
                            <a:ea typeface="+mn-ea"/>
                            <a:cs typeface="+mn-cs"/>
                          </a:rPr>
                          <m:t>120</m:t>
                        </m:r>
                      </m:den>
                    </m:f>
                    <m:r>
                      <a:rPr kumimoji="0" lang="hu-HU" sz="1600" b="0" i="1" u="none" strike="noStrike" kern="1200" cap="none" spc="0" normalizeH="0" noProof="0" smtClean="0">
                        <a:ln>
                          <a:noFill/>
                        </a:ln>
                        <a:solidFill>
                          <a:srgbClr val="000000"/>
                        </a:solidFill>
                        <a:effectLst/>
                        <a:uLnTx/>
                        <a:uFillTx/>
                        <a:latin typeface="Cambria Math" panose="02040503050406030204" pitchFamily="18" charset="0"/>
                        <a:ea typeface="+mn-ea"/>
                        <a:cs typeface="+mn-cs"/>
                      </a:rPr>
                      <m:t>(1</m:t>
                    </m:r>
                    <m:r>
                      <a:rPr kumimoji="0" lang="hu-HU" sz="1600" b="0" i="1" u="none" strike="noStrike" kern="120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rPr>
                      <m:t>∙60+</m:t>
                    </m:r>
                    <m:r>
                      <a:rPr lang="hu-HU" sz="1600" i="1">
                        <a:solidFill>
                          <a:srgbClr val="000000"/>
                        </a:solidFill>
                        <a:latin typeface="Cambria Math" panose="02040503050406030204" pitchFamily="18" charset="0"/>
                        <a:ea typeface="Cambria Math" panose="02040503050406030204" pitchFamily="18" charset="0"/>
                      </a:rPr>
                      <m:t>0</m:t>
                    </m:r>
                    <m:r>
                      <a:rPr kumimoji="0" lang="hu-HU" sz="1600" b="0" i="1" u="none" strike="noStrike" kern="120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rPr>
                      <m:t>+</m:t>
                    </m:r>
                    <m:r>
                      <a:rPr lang="hu-HU" sz="1600" i="1">
                        <a:solidFill>
                          <a:srgbClr val="000000"/>
                        </a:solidFill>
                        <a:latin typeface="Cambria Math" panose="02040503050406030204" pitchFamily="18" charset="0"/>
                        <a:ea typeface="Cambria Math" panose="02040503050406030204" pitchFamily="18" charset="0"/>
                      </a:rPr>
                      <m:t>0</m:t>
                    </m:r>
                  </m:oMath>
                </a14:m>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 </a:t>
                </a:r>
                <a14:m>
                  <m:oMath xmlns:m="http://schemas.openxmlformats.org/officeDocument/2006/math">
                    <m:r>
                      <a:rPr lang="hu-HU" sz="1600" i="1">
                        <a:solidFill>
                          <a:srgbClr val="000000"/>
                        </a:solidFill>
                        <a:latin typeface="Cambria Math" panose="02040503050406030204" pitchFamily="18" charset="0"/>
                        <a:ea typeface="Cambria Math" panose="02040503050406030204" pitchFamily="18" charset="0"/>
                      </a:rPr>
                      <m:t>0</m:t>
                    </m:r>
                    <m:r>
                      <a:rPr lang="hu-HU" sz="1600" b="0" i="1" smtClean="0">
                        <a:solidFill>
                          <a:srgbClr val="000000"/>
                        </a:solidFill>
                        <a:latin typeface="Cambria Math" panose="02040503050406030204" pitchFamily="18" charset="0"/>
                        <a:ea typeface="Cambria Math" panose="02040503050406030204" pitchFamily="18" charset="0"/>
                      </a:rPr>
                      <m:t> </m:t>
                    </m:r>
                  </m:oMath>
                </a14:m>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14:m>
                  <m:oMath xmlns:m="http://schemas.openxmlformats.org/officeDocument/2006/math">
                    <m:r>
                      <a:rPr lang="hu-HU" sz="1600" i="1">
                        <a:solidFill>
                          <a:srgbClr val="000000"/>
                        </a:solidFill>
                        <a:latin typeface="Cambria Math" panose="02040503050406030204" pitchFamily="18" charset="0"/>
                        <a:ea typeface="Cambria Math" panose="02040503050406030204" pitchFamily="18" charset="0"/>
                      </a:rPr>
                      <m:t>0</m:t>
                    </m:r>
                    <m:r>
                      <a:rPr lang="hu-HU" sz="1600" b="0" i="1" smtClean="0">
                        <a:solidFill>
                          <a:srgbClr val="000000"/>
                        </a:solidFill>
                        <a:latin typeface="Cambria Math" panose="02040503050406030204" pitchFamily="18" charset="0"/>
                        <a:ea typeface="Cambria Math" panose="02040503050406030204" pitchFamily="18" charset="0"/>
                      </a:rPr>
                      <m:t> </m:t>
                    </m:r>
                  </m:oMath>
                </a14:m>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14:m>
                  <m:oMath xmlns:m="http://schemas.openxmlformats.org/officeDocument/2006/math">
                    <m:r>
                      <a:rPr lang="hu-HU" sz="1600" i="1">
                        <a:solidFill>
                          <a:srgbClr val="000000"/>
                        </a:solidFill>
                        <a:latin typeface="Cambria Math" panose="02040503050406030204" pitchFamily="18" charset="0"/>
                        <a:ea typeface="Cambria Math" panose="02040503050406030204" pitchFamily="18" charset="0"/>
                      </a:rPr>
                      <m:t>0</m:t>
                    </m:r>
                    <m:r>
                      <a:rPr lang="hu-HU" sz="1600" b="0" i="1" smtClean="0">
                        <a:solidFill>
                          <a:srgbClr val="000000"/>
                        </a:solidFill>
                        <a:latin typeface="Cambria Math" panose="02040503050406030204" pitchFamily="18" charset="0"/>
                        <a:ea typeface="Cambria Math" panose="02040503050406030204" pitchFamily="18" charset="0"/>
                      </a:rPr>
                      <m:t> </m:t>
                    </m:r>
                  </m:oMath>
                </a14:m>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14:m>
                  <m:oMath xmlns:m="http://schemas.openxmlformats.org/officeDocument/2006/math">
                    <m:r>
                      <a:rPr lang="hu-HU" sz="1600" i="1">
                        <a:solidFill>
                          <a:srgbClr val="000000"/>
                        </a:solidFill>
                        <a:latin typeface="Cambria Math" panose="02040503050406030204" pitchFamily="18" charset="0"/>
                        <a:ea typeface="Cambria Math" panose="02040503050406030204" pitchFamily="18" charset="0"/>
                      </a:rPr>
                      <m:t>0</m:t>
                    </m:r>
                    <m:r>
                      <a:rPr lang="hu-HU" sz="1600" b="0" i="1" smtClean="0">
                        <a:solidFill>
                          <a:srgbClr val="000000"/>
                        </a:solidFill>
                        <a:latin typeface="Cambria Math" panose="02040503050406030204" pitchFamily="18" charset="0"/>
                        <a:ea typeface="Cambria Math" panose="02040503050406030204" pitchFamily="18" charset="0"/>
                      </a:rPr>
                      <m:t> </m:t>
                    </m:r>
                  </m:oMath>
                </a14:m>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14:m>
                  <m:oMath xmlns:m="http://schemas.openxmlformats.org/officeDocument/2006/math">
                    <m:r>
                      <a:rPr lang="hu-HU" sz="1600" i="1">
                        <a:solidFill>
                          <a:srgbClr val="000000"/>
                        </a:solidFill>
                        <a:latin typeface="Cambria Math" panose="02040503050406030204" pitchFamily="18" charset="0"/>
                        <a:ea typeface="Cambria Math" panose="02040503050406030204" pitchFamily="18" charset="0"/>
                      </a:rPr>
                      <m:t>0</m:t>
                    </m:r>
                    <m:r>
                      <a:rPr lang="hu-HU" sz="1600" b="0" i="1" smtClean="0">
                        <a:solidFill>
                          <a:srgbClr val="000000"/>
                        </a:solidFill>
                        <a:latin typeface="Cambria Math" panose="02040503050406030204" pitchFamily="18" charset="0"/>
                        <a:ea typeface="Cambria Math" panose="02040503050406030204" pitchFamily="18" charset="0"/>
                      </a:rPr>
                      <m:t> </m:t>
                    </m:r>
                  </m:oMath>
                </a14:m>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14:m>
                  <m:oMath xmlns:m="http://schemas.openxmlformats.org/officeDocument/2006/math">
                    <m:r>
                      <a:rPr lang="hu-HU" sz="1600" i="1">
                        <a:solidFill>
                          <a:srgbClr val="000000"/>
                        </a:solidFill>
                        <a:latin typeface="Cambria Math" panose="02040503050406030204" pitchFamily="18" charset="0"/>
                        <a:ea typeface="Cambria Math" panose="02040503050406030204" pitchFamily="18" charset="0"/>
                      </a:rPr>
                      <m:t>0</m:t>
                    </m:r>
                    <m:r>
                      <a:rPr lang="hu-HU" sz="1600" b="0" i="1" smtClean="0">
                        <a:solidFill>
                          <a:srgbClr val="000000"/>
                        </a:solidFill>
                        <a:latin typeface="Cambria Math" panose="02040503050406030204" pitchFamily="18" charset="0"/>
                        <a:ea typeface="Cambria Math" panose="02040503050406030204" pitchFamily="18" charset="0"/>
                      </a:rPr>
                      <m:t> </m:t>
                    </m:r>
                  </m:oMath>
                </a14:m>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14:m>
                  <m:oMath xmlns:m="http://schemas.openxmlformats.org/officeDocument/2006/math">
                    <m:r>
                      <a:rPr lang="hu-HU" sz="1600" b="0" i="1" smtClean="0">
                        <a:solidFill>
                          <a:srgbClr val="000000"/>
                        </a:solidFill>
                        <a:latin typeface="Cambria Math" panose="02040503050406030204" pitchFamily="18" charset="0"/>
                        <a:ea typeface="Cambria Math" panose="02040503050406030204" pitchFamily="18" charset="0"/>
                      </a:rPr>
                      <m:t>15</m:t>
                    </m:r>
                    <m:r>
                      <a:rPr lang="hu-HU" sz="1600" i="1">
                        <a:solidFill>
                          <a:srgbClr val="000000"/>
                        </a:solidFill>
                        <a:latin typeface="Cambria Math" panose="02040503050406030204" pitchFamily="18" charset="0"/>
                        <a:ea typeface="Cambria Math" panose="02040503050406030204" pitchFamily="18" charset="0"/>
                      </a:rPr>
                      <m:t>∙</m:t>
                    </m:r>
                    <m:r>
                      <a:rPr lang="hu-HU" sz="1600">
                        <a:solidFill>
                          <a:srgbClr val="000000"/>
                        </a:solidFill>
                        <a:latin typeface="Cambria Math" panose="02040503050406030204" pitchFamily="18" charset="0"/>
                        <a:ea typeface="Cambria Math" panose="02040503050406030204" pitchFamily="18" charset="0"/>
                      </a:rPr>
                      <m:t>1</m:t>
                    </m:r>
                    <m:r>
                      <a:rPr lang="hu-HU" sz="1600" i="1">
                        <a:solidFill>
                          <a:srgbClr val="000000"/>
                        </a:solidFill>
                        <a:latin typeface="Cambria Math" panose="02040503050406030204" pitchFamily="18" charset="0"/>
                        <a:ea typeface="Cambria Math" panose="02040503050406030204" pitchFamily="18" charset="0"/>
                      </a:rPr>
                      <m:t>∙</m:t>
                    </m:r>
                    <m:r>
                      <a:rPr lang="hu-HU" sz="1600" b="0" i="1" smtClean="0">
                        <a:solidFill>
                          <a:srgbClr val="000000"/>
                        </a:solidFill>
                        <a:latin typeface="Cambria Math" panose="02040503050406030204" pitchFamily="18" charset="0"/>
                        <a:ea typeface="Cambria Math" panose="02040503050406030204" pitchFamily="18" charset="0"/>
                      </a:rPr>
                      <m:t>4)=1 , </m:t>
                    </m:r>
                    <m:r>
                      <a:rPr lang="hu-HU" sz="1600" b="0" i="1" smtClean="0">
                        <a:solidFill>
                          <a:srgbClr val="000000"/>
                        </a:solidFill>
                        <a:latin typeface="Cambria Math" panose="02040503050406030204" pitchFamily="18" charset="0"/>
                        <a:ea typeface="Cambria Math" panose="02040503050406030204" pitchFamily="18" charset="0"/>
                      </a:rPr>
                      <m:t>𝑒𝑡𝑐</m:t>
                    </m:r>
                    <m:r>
                      <a:rPr lang="hu-HU" sz="1600" b="0" i="1" smtClean="0">
                        <a:solidFill>
                          <a:srgbClr val="000000"/>
                        </a:solidFill>
                        <a:latin typeface="Cambria Math" panose="02040503050406030204" pitchFamily="18" charset="0"/>
                        <a:ea typeface="Cambria Math" panose="02040503050406030204" pitchFamily="18" charset="0"/>
                      </a:rPr>
                      <m:t>.</m:t>
                    </m:r>
                  </m:oMath>
                </a14:m>
                <a:endPar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hu-HU" sz="1600" dirty="0" smtClean="0">
                  <a:solidFill>
                    <a:srgbClr val="000000"/>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hu-HU" sz="1600" dirty="0" err="1" smtClean="0">
                    <a:solidFill>
                      <a:srgbClr val="000000"/>
                    </a:solidFill>
                  </a:rPr>
                  <a:t>At</a:t>
                </a:r>
                <a:r>
                  <a:rPr lang="hu-HU" sz="1600" dirty="0" smtClean="0">
                    <a:solidFill>
                      <a:srgbClr val="000000"/>
                    </a:solidFill>
                  </a:rPr>
                  <a:t> </a:t>
                </a:r>
                <a:r>
                  <a:rPr lang="hu-HU" sz="1600" dirty="0" err="1" smtClean="0">
                    <a:solidFill>
                      <a:srgbClr val="000000"/>
                    </a:solidFill>
                  </a:rPr>
                  <a:t>the</a:t>
                </a:r>
                <a:r>
                  <a:rPr lang="hu-HU" sz="1600" dirty="0" smtClean="0">
                    <a:solidFill>
                      <a:srgbClr val="000000"/>
                    </a:solidFill>
                  </a:rPr>
                  <a:t> end, </a:t>
                </a:r>
                <a:r>
                  <a:rPr lang="hu-HU" sz="1600" dirty="0" err="1" smtClean="0">
                    <a:solidFill>
                      <a:srgbClr val="000000"/>
                    </a:solidFill>
                  </a:rPr>
                  <a:t>the</a:t>
                </a:r>
                <a:r>
                  <a:rPr lang="hu-HU" sz="1600" dirty="0" smtClean="0">
                    <a:solidFill>
                      <a:srgbClr val="000000"/>
                    </a:solidFill>
                  </a:rPr>
                  <a:t> </a:t>
                </a:r>
                <a:r>
                  <a:rPr lang="hu-HU" sz="1600" dirty="0" err="1" smtClean="0">
                    <a:solidFill>
                      <a:srgbClr val="000000"/>
                    </a:solidFill>
                  </a:rPr>
                  <a:t>direct</a:t>
                </a:r>
                <a:r>
                  <a:rPr lang="hu-HU" sz="1600" dirty="0" smtClean="0">
                    <a:solidFill>
                      <a:srgbClr val="000000"/>
                    </a:solidFill>
                  </a:rPr>
                  <a:t> sum </a:t>
                </a:r>
                <a:r>
                  <a:rPr lang="hu-HU" sz="1600" dirty="0" err="1" smtClean="0">
                    <a:solidFill>
                      <a:srgbClr val="000000"/>
                    </a:solidFill>
                  </a:rPr>
                  <a:t>decomposition</a:t>
                </a:r>
                <a:r>
                  <a:rPr lang="hu-HU" sz="1600" dirty="0" smtClean="0">
                    <a:solidFill>
                      <a:srgbClr val="000000"/>
                    </a:solidFill>
                  </a:rPr>
                  <a:t> is:</a:t>
                </a:r>
                <a:endPar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a:p>
                <a:pPr lvl="0"/>
                <a:endParaRPr lang="hu-HU" sz="1600" i="1" dirty="0" smtClean="0">
                  <a:solidFill>
                    <a:srgbClr val="000000"/>
                  </a:solidFill>
                  <a:latin typeface="Cambria Math" panose="02040503050406030204" pitchFamily="18" charset="0"/>
                </a:endParaRPr>
              </a:p>
              <a:p>
                <a:pPr lvl="0" algn="ctr"/>
                <a14:m>
                  <m:oMath xmlns:m="http://schemas.openxmlformats.org/officeDocument/2006/math">
                    <m:sSub>
                      <m:sSubPr>
                        <m:ctrlPr>
                          <a:rPr lang="hu-HU" sz="1600" b="1" i="1" smtClean="0">
                            <a:solidFill>
                              <a:srgbClr val="FF0000"/>
                            </a:solidFill>
                            <a:latin typeface="Cambria Math" panose="02040503050406030204" pitchFamily="18" charset="0"/>
                          </a:rPr>
                        </m:ctrlPr>
                      </m:sSubPr>
                      <m:e>
                        <m:r>
                          <a:rPr lang="el-GR" sz="1600" b="1" i="1">
                            <a:solidFill>
                              <a:srgbClr val="FF0000"/>
                            </a:solidFill>
                            <a:latin typeface="Cambria Math" panose="02040503050406030204" pitchFamily="18" charset="0"/>
                            <a:ea typeface="Cambria Math" panose="02040503050406030204" pitchFamily="18" charset="0"/>
                          </a:rPr>
                          <m:t>𝜞</m:t>
                        </m:r>
                      </m:e>
                      <m:sub>
                        <m:sSub>
                          <m:sSubPr>
                            <m:ctrlPr>
                              <a:rPr lang="hu-HU" sz="1600" b="1" i="1">
                                <a:solidFill>
                                  <a:srgbClr val="FF0000"/>
                                </a:solidFill>
                                <a:latin typeface="Cambria Math" panose="02040503050406030204" pitchFamily="18" charset="0"/>
                              </a:rPr>
                            </m:ctrlPr>
                          </m:sSubPr>
                          <m:e>
                            <m:r>
                              <a:rPr lang="hu-HU" sz="1600" b="1" i="1">
                                <a:solidFill>
                                  <a:srgbClr val="FF0000"/>
                                </a:solidFill>
                                <a:latin typeface="Cambria Math" panose="02040503050406030204" pitchFamily="18" charset="0"/>
                              </a:rPr>
                              <m:t>𝟔𝟎</m:t>
                            </m:r>
                            <m:r>
                              <a:rPr lang="hu-HU" sz="1600" b="1" i="1">
                                <a:solidFill>
                                  <a:srgbClr val="FF0000"/>
                                </a:solidFill>
                                <a:latin typeface="Cambria Math" panose="02040503050406030204" pitchFamily="18" charset="0"/>
                              </a:rPr>
                              <m:t>𝒑</m:t>
                            </m:r>
                          </m:e>
                          <m:sub>
                            <m:r>
                              <a:rPr lang="hu-HU" sz="1600" b="1" i="1">
                                <a:solidFill>
                                  <a:srgbClr val="FF0000"/>
                                </a:solidFill>
                                <a:latin typeface="Cambria Math" panose="02040503050406030204" pitchFamily="18" charset="0"/>
                              </a:rPr>
                              <m:t>𝒛</m:t>
                            </m:r>
                          </m:sub>
                        </m:sSub>
                      </m:sub>
                    </m:sSub>
                  </m:oMath>
                </a14:m>
                <a:r>
                  <a:rPr kumimoji="0" lang="hu-HU" sz="1600" b="1" i="0" u="none" strike="noStrike" kern="1200" cap="none" spc="0" normalizeH="0" baseline="0" noProof="0" dirty="0" smtClean="0">
                    <a:ln>
                      <a:noFill/>
                    </a:ln>
                    <a:solidFill>
                      <a:srgbClr val="FF0000"/>
                    </a:solidFill>
                    <a:effectLst/>
                    <a:uLnTx/>
                    <a:uFillTx/>
                  </a:rPr>
                  <a:t>= 1A</a:t>
                </a:r>
                <a:r>
                  <a:rPr kumimoji="0" lang="hu-HU" sz="1600" b="1" i="0" u="none" strike="noStrike" kern="1200" cap="none" spc="0" normalizeH="0" baseline="-25000" noProof="0" dirty="0" smtClean="0">
                    <a:ln>
                      <a:noFill/>
                    </a:ln>
                    <a:solidFill>
                      <a:srgbClr val="FF0000"/>
                    </a:solidFill>
                    <a:effectLst/>
                    <a:uLnTx/>
                    <a:uFillTx/>
                  </a:rPr>
                  <a:t>g</a:t>
                </a:r>
                <a:r>
                  <a:rPr lang="hu-HU" sz="1600" b="1" dirty="0" smtClean="0">
                    <a:solidFill>
                      <a:srgbClr val="FF0000"/>
                    </a:solidFill>
                    <a:sym typeface="Symbol" panose="05050102010706020507" pitchFamily="18" charset="2"/>
                  </a:rPr>
                  <a:t>   1T</a:t>
                </a:r>
                <a:r>
                  <a:rPr lang="hu-HU" sz="1600" b="1" baseline="-25000" dirty="0" smtClean="0">
                    <a:solidFill>
                      <a:srgbClr val="FF0000"/>
                    </a:solidFill>
                    <a:sym typeface="Symbol" panose="05050102010706020507" pitchFamily="18" charset="2"/>
                  </a:rPr>
                  <a:t>1g</a:t>
                </a:r>
                <a:r>
                  <a:rPr lang="hu-HU" sz="1600" b="1" dirty="0" smtClean="0">
                    <a:solidFill>
                      <a:srgbClr val="FF0000"/>
                    </a:solidFill>
                    <a:sym typeface="Symbol" panose="05050102010706020507" pitchFamily="18" charset="2"/>
                  </a:rPr>
                  <a:t>   1T</a:t>
                </a:r>
                <a:r>
                  <a:rPr lang="hu-HU" sz="1600" b="1" baseline="-25000" dirty="0" smtClean="0">
                    <a:solidFill>
                      <a:srgbClr val="FF0000"/>
                    </a:solidFill>
                    <a:sym typeface="Symbol" panose="05050102010706020507" pitchFamily="18" charset="2"/>
                  </a:rPr>
                  <a:t>2g</a:t>
                </a:r>
                <a:r>
                  <a:rPr lang="hu-HU" sz="1600" b="1" dirty="0" smtClean="0">
                    <a:solidFill>
                      <a:srgbClr val="FF0000"/>
                    </a:solidFill>
                    <a:sym typeface="Symbol" panose="05050102010706020507" pitchFamily="18" charset="2"/>
                  </a:rPr>
                  <a:t>   2G</a:t>
                </a:r>
                <a:r>
                  <a:rPr lang="hu-HU" sz="1600" b="1" baseline="-25000" dirty="0" smtClean="0">
                    <a:solidFill>
                      <a:srgbClr val="FF0000"/>
                    </a:solidFill>
                    <a:sym typeface="Symbol" panose="05050102010706020507" pitchFamily="18" charset="2"/>
                  </a:rPr>
                  <a:t>g</a:t>
                </a:r>
                <a:r>
                  <a:rPr lang="hu-HU" sz="1600" b="1" dirty="0" smtClean="0">
                    <a:solidFill>
                      <a:srgbClr val="FF0000"/>
                    </a:solidFill>
                    <a:sym typeface="Symbol" panose="05050102010706020507" pitchFamily="18" charset="2"/>
                  </a:rPr>
                  <a:t>   3H</a:t>
                </a:r>
                <a:r>
                  <a:rPr lang="hu-HU" sz="1600" b="1" baseline="-25000" dirty="0" smtClean="0">
                    <a:solidFill>
                      <a:srgbClr val="FF0000"/>
                    </a:solidFill>
                    <a:sym typeface="Symbol" panose="05050102010706020507" pitchFamily="18" charset="2"/>
                  </a:rPr>
                  <a:t>g</a:t>
                </a:r>
                <a:r>
                  <a:rPr lang="hu-HU" sz="1600" b="1" dirty="0" smtClean="0">
                    <a:solidFill>
                      <a:srgbClr val="FF0000"/>
                    </a:solidFill>
                    <a:sym typeface="Symbol" panose="05050102010706020507" pitchFamily="18" charset="2"/>
                  </a:rPr>
                  <a:t>   2T</a:t>
                </a:r>
                <a:r>
                  <a:rPr lang="hu-HU" sz="1600" b="1" baseline="-25000" dirty="0" smtClean="0">
                    <a:solidFill>
                      <a:srgbClr val="FF0000"/>
                    </a:solidFill>
                    <a:sym typeface="Symbol" panose="05050102010706020507" pitchFamily="18" charset="2"/>
                  </a:rPr>
                  <a:t>1u</a:t>
                </a:r>
                <a:r>
                  <a:rPr lang="hu-HU" sz="1600" b="1" dirty="0" smtClean="0">
                    <a:solidFill>
                      <a:srgbClr val="FF0000"/>
                    </a:solidFill>
                    <a:sym typeface="Symbol" panose="05050102010706020507" pitchFamily="18" charset="2"/>
                  </a:rPr>
                  <a:t>   2T</a:t>
                </a:r>
                <a:r>
                  <a:rPr lang="hu-HU" sz="1600" b="1" baseline="-25000" dirty="0" smtClean="0">
                    <a:solidFill>
                      <a:srgbClr val="FF0000"/>
                    </a:solidFill>
                    <a:sym typeface="Symbol" panose="05050102010706020507" pitchFamily="18" charset="2"/>
                  </a:rPr>
                  <a:t>2u</a:t>
                </a:r>
                <a:r>
                  <a:rPr lang="hu-HU" sz="1600" b="1" dirty="0" smtClean="0">
                    <a:solidFill>
                      <a:srgbClr val="FF0000"/>
                    </a:solidFill>
                    <a:sym typeface="Symbol" panose="05050102010706020507" pitchFamily="18" charset="2"/>
                  </a:rPr>
                  <a:t>   2G</a:t>
                </a:r>
                <a:r>
                  <a:rPr lang="hu-HU" sz="1600" b="1" baseline="-25000" dirty="0" smtClean="0">
                    <a:solidFill>
                      <a:srgbClr val="FF0000"/>
                    </a:solidFill>
                    <a:sym typeface="Symbol" panose="05050102010706020507" pitchFamily="18" charset="2"/>
                  </a:rPr>
                  <a:t>u</a:t>
                </a:r>
                <a:r>
                  <a:rPr lang="hu-HU" sz="1600" b="1" dirty="0" smtClean="0">
                    <a:solidFill>
                      <a:srgbClr val="FF0000"/>
                    </a:solidFill>
                    <a:sym typeface="Symbol" panose="05050102010706020507" pitchFamily="18" charset="2"/>
                  </a:rPr>
                  <a:t>   2H</a:t>
                </a:r>
                <a:r>
                  <a:rPr lang="hu-HU" sz="1600" b="1" baseline="-25000" dirty="0" smtClean="0">
                    <a:solidFill>
                      <a:srgbClr val="FF0000"/>
                    </a:solidFill>
                    <a:sym typeface="Symbol" panose="05050102010706020507" pitchFamily="18" charset="2"/>
                  </a:rPr>
                  <a:t>u</a:t>
                </a:r>
                <a:endParaRPr kumimoji="0" lang="hu-HU" sz="1600" b="1" i="0" u="none" strike="noStrike" kern="1200" cap="none" spc="0" normalizeH="0" baseline="-25000" noProof="0" dirty="0" smtClean="0">
                  <a:ln>
                    <a:noFill/>
                  </a:ln>
                  <a:solidFill>
                    <a:srgbClr val="FF0000"/>
                  </a:solidFill>
                  <a:effectLst/>
                  <a:uLnTx/>
                  <a:uFillTx/>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p:txBody>
          </p:sp>
        </mc:Choice>
        <mc:Fallback xmlns="">
          <p:sp>
            <p:nvSpPr>
              <p:cNvPr id="2" name="Szövegdoboz 1"/>
              <p:cNvSpPr txBox="1">
                <a:spLocks noRot="1" noChangeAspect="1" noMove="1" noResize="1" noEditPoints="1" noAdjustHandles="1" noChangeArrowheads="1" noChangeShapeType="1" noTextEdit="1"/>
              </p:cNvSpPr>
              <p:nvPr/>
            </p:nvSpPr>
            <p:spPr>
              <a:xfrm>
                <a:off x="0" y="1196752"/>
                <a:ext cx="9144000" cy="5879558"/>
              </a:xfrm>
              <a:prstGeom prst="rect">
                <a:avLst/>
              </a:prstGeom>
              <a:blipFill>
                <a:blip r:embed="rId3"/>
                <a:stretch>
                  <a:fillRect l="-333" t="-311"/>
                </a:stretch>
              </a:blipFill>
            </p:spPr>
            <p:txBody>
              <a:bodyPr/>
              <a:lstStyle/>
              <a:p>
                <a:r>
                  <a:rPr lang="hu-HU">
                    <a:noFill/>
                  </a:rPr>
                  <a:t> </a:t>
                </a:r>
              </a:p>
            </p:txBody>
          </p:sp>
        </mc:Fallback>
      </mc:AlternateContent>
      <p:sp>
        <p:nvSpPr>
          <p:cNvPr id="3" name="Text Box 2"/>
          <p:cNvSpPr txBox="1">
            <a:spLocks noChangeArrowheads="1"/>
          </p:cNvSpPr>
          <p:nvPr/>
        </p:nvSpPr>
        <p:spPr bwMode="auto">
          <a:xfrm>
            <a:off x="0" y="300425"/>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ts val="600"/>
              </a:spcBef>
              <a:spcAft>
                <a:spcPct val="0"/>
              </a:spcAft>
              <a:buClrTx/>
              <a:buSzTx/>
              <a:buFontTx/>
              <a:buNone/>
              <a:tabLst/>
              <a:defRPr/>
            </a:pPr>
            <a:r>
              <a:rPr kumimoji="0" lang="hu-HU" altLang="hu-HU" sz="4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Solution</a:t>
            </a:r>
            <a:endParaRPr kumimoji="0" lang="hu-HU" altLang="hu-HU" sz="4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p:txBody>
      </p:sp>
      <mc:AlternateContent xmlns:mc="http://schemas.openxmlformats.org/markup-compatibility/2006" xmlns:a14="http://schemas.microsoft.com/office/drawing/2010/main">
        <mc:Choice Requires="a14">
          <p:graphicFrame>
            <p:nvGraphicFramePr>
              <p:cNvPr id="4" name="Táblázat 3"/>
              <p:cNvGraphicFramePr>
                <a:graphicFrameLocks noGrp="1"/>
              </p:cNvGraphicFramePr>
              <p:nvPr>
                <p:extLst>
                  <p:ext uri="{D42A27DB-BD31-4B8C-83A1-F6EECF244321}">
                    <p14:modId xmlns:p14="http://schemas.microsoft.com/office/powerpoint/2010/main" val="3924896058"/>
                  </p:ext>
                </p:extLst>
              </p:nvPr>
            </p:nvGraphicFramePr>
            <p:xfrm>
              <a:off x="683568" y="4005064"/>
              <a:ext cx="7802184" cy="760159"/>
            </p:xfrm>
            <a:graphic>
              <a:graphicData uri="http://schemas.openxmlformats.org/drawingml/2006/table">
                <a:tbl>
                  <a:tblPr firstRow="1">
                    <a:tableStyleId>{5C22544A-7EE6-4342-B048-85BDC9FD1C3A}</a:tableStyleId>
                  </a:tblPr>
                  <a:tblGrid>
                    <a:gridCol w="687273">
                      <a:extLst>
                        <a:ext uri="{9D8B030D-6E8A-4147-A177-3AD203B41FA5}">
                          <a16:colId xmlns:a16="http://schemas.microsoft.com/office/drawing/2014/main" val="2331980114"/>
                        </a:ext>
                      </a:extLst>
                    </a:gridCol>
                    <a:gridCol w="687273">
                      <a:extLst>
                        <a:ext uri="{9D8B030D-6E8A-4147-A177-3AD203B41FA5}">
                          <a16:colId xmlns:a16="http://schemas.microsoft.com/office/drawing/2014/main" val="1418077549"/>
                        </a:ext>
                      </a:extLst>
                    </a:gridCol>
                    <a:gridCol w="687273">
                      <a:extLst>
                        <a:ext uri="{9D8B030D-6E8A-4147-A177-3AD203B41FA5}">
                          <a16:colId xmlns:a16="http://schemas.microsoft.com/office/drawing/2014/main" val="1533361206"/>
                        </a:ext>
                      </a:extLst>
                    </a:gridCol>
                    <a:gridCol w="792000">
                      <a:extLst>
                        <a:ext uri="{9D8B030D-6E8A-4147-A177-3AD203B41FA5}">
                          <a16:colId xmlns:a16="http://schemas.microsoft.com/office/drawing/2014/main" val="4020170350"/>
                        </a:ext>
                      </a:extLst>
                    </a:gridCol>
                    <a:gridCol w="687273">
                      <a:extLst>
                        <a:ext uri="{9D8B030D-6E8A-4147-A177-3AD203B41FA5}">
                          <a16:colId xmlns:a16="http://schemas.microsoft.com/office/drawing/2014/main" val="624710333"/>
                        </a:ext>
                      </a:extLst>
                    </a:gridCol>
                    <a:gridCol w="687273">
                      <a:extLst>
                        <a:ext uri="{9D8B030D-6E8A-4147-A177-3AD203B41FA5}">
                          <a16:colId xmlns:a16="http://schemas.microsoft.com/office/drawing/2014/main" val="760530691"/>
                        </a:ext>
                      </a:extLst>
                    </a:gridCol>
                    <a:gridCol w="487741">
                      <a:extLst>
                        <a:ext uri="{9D8B030D-6E8A-4147-A177-3AD203B41FA5}">
                          <a16:colId xmlns:a16="http://schemas.microsoft.com/office/drawing/2014/main" val="3238691709"/>
                        </a:ext>
                      </a:extLst>
                    </a:gridCol>
                    <a:gridCol w="919532">
                      <a:extLst>
                        <a:ext uri="{9D8B030D-6E8A-4147-A177-3AD203B41FA5}">
                          <a16:colId xmlns:a16="http://schemas.microsoft.com/office/drawing/2014/main" val="1368540243"/>
                        </a:ext>
                      </a:extLst>
                    </a:gridCol>
                    <a:gridCol w="792000">
                      <a:extLst>
                        <a:ext uri="{9D8B030D-6E8A-4147-A177-3AD203B41FA5}">
                          <a16:colId xmlns:a16="http://schemas.microsoft.com/office/drawing/2014/main" val="1137203433"/>
                        </a:ext>
                      </a:extLst>
                    </a:gridCol>
                    <a:gridCol w="687273">
                      <a:extLst>
                        <a:ext uri="{9D8B030D-6E8A-4147-A177-3AD203B41FA5}">
                          <a16:colId xmlns:a16="http://schemas.microsoft.com/office/drawing/2014/main" val="443519188"/>
                        </a:ext>
                      </a:extLst>
                    </a:gridCol>
                    <a:gridCol w="687273">
                      <a:extLst>
                        <a:ext uri="{9D8B030D-6E8A-4147-A177-3AD203B41FA5}">
                          <a16:colId xmlns:a16="http://schemas.microsoft.com/office/drawing/2014/main" val="4222990797"/>
                        </a:ext>
                      </a:extLst>
                    </a:gridCol>
                  </a:tblGrid>
                  <a:tr h="370840">
                    <a:tc>
                      <a:txBody>
                        <a:bodyPr/>
                        <a:lstStyle/>
                        <a:p>
                          <a:pPr algn="ctr"/>
                          <a:r>
                            <a:rPr lang="hu-HU" dirty="0" err="1" smtClean="0"/>
                            <a:t>I</a:t>
                          </a:r>
                          <a:r>
                            <a:rPr lang="hu-HU" baseline="-25000" dirty="0" err="1" smtClean="0"/>
                            <a:t>h</a:t>
                          </a:r>
                          <a:endParaRPr lang="hu-HU" baseline="-25000" dirty="0"/>
                        </a:p>
                      </a:txBody>
                      <a:tcPr/>
                    </a:tc>
                    <a:tc>
                      <a:txBody>
                        <a:bodyPr/>
                        <a:lstStyle/>
                        <a:p>
                          <a:pPr algn="ctr"/>
                          <a:r>
                            <a:rPr lang="hu-HU" dirty="0" smtClean="0"/>
                            <a:t>E</a:t>
                          </a:r>
                          <a:endParaRPr lang="hu-HU" dirty="0"/>
                        </a:p>
                      </a:txBody>
                      <a:tcPr/>
                    </a:tc>
                    <a:tc>
                      <a:txBody>
                        <a:bodyPr/>
                        <a:lstStyle/>
                        <a:p>
                          <a:pPr algn="ctr"/>
                          <a:r>
                            <a:rPr lang="hu-HU" dirty="0" smtClean="0"/>
                            <a:t>12C</a:t>
                          </a:r>
                          <a:r>
                            <a:rPr lang="hu-HU" baseline="-25000" dirty="0" smtClean="0"/>
                            <a:t>5</a:t>
                          </a:r>
                          <a:endParaRPr lang="hu-HU" baseline="-25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dirty="0" smtClean="0"/>
                            <a:t>12C</a:t>
                          </a:r>
                          <a:r>
                            <a:rPr lang="hu-HU" baseline="-25000" dirty="0" smtClean="0"/>
                            <a:t>5</a:t>
                          </a:r>
                          <a:r>
                            <a:rPr lang="hu-HU" baseline="30000" dirty="0" smtClean="0"/>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dirty="0" smtClean="0"/>
                            <a:t>20C</a:t>
                          </a:r>
                          <a:r>
                            <a:rPr lang="hu-HU" baseline="-25000" dirty="0" smtClean="0"/>
                            <a:t>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dirty="0" smtClean="0"/>
                            <a:t>15C</a:t>
                          </a:r>
                          <a:r>
                            <a:rPr lang="hu-HU" baseline="-25000" dirty="0" smtClean="0"/>
                            <a:t>2</a:t>
                          </a:r>
                        </a:p>
                      </a:txBody>
                      <a:tcPr/>
                    </a:tc>
                    <a:tc>
                      <a:txBody>
                        <a:bodyPr/>
                        <a:lstStyle/>
                        <a:p>
                          <a:pPr algn="ctr"/>
                          <a:r>
                            <a:rPr lang="hu-HU" dirty="0" smtClean="0"/>
                            <a:t>i</a:t>
                          </a:r>
                          <a:endParaRPr lang="hu-H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dirty="0" smtClean="0"/>
                            <a:t>12S</a:t>
                          </a:r>
                          <a:r>
                            <a:rPr lang="hu-HU" baseline="-25000" dirty="0" smtClean="0"/>
                            <a:t>10</a:t>
                          </a:r>
                          <a:endParaRPr lang="hu-HU" baseline="30000" dirty="0" smtClean="0"/>
                        </a:p>
                      </a:txBody>
                      <a:tcPr/>
                    </a:tc>
                    <a:tc>
                      <a:txBody>
                        <a:bodyPr/>
                        <a:lstStyle/>
                        <a:p>
                          <a:pPr algn="ctr"/>
                          <a:r>
                            <a:rPr lang="hu-HU" dirty="0" smtClean="0"/>
                            <a:t>12S</a:t>
                          </a:r>
                          <a:r>
                            <a:rPr lang="hu-HU" baseline="-25000" dirty="0" smtClean="0"/>
                            <a:t>10</a:t>
                          </a:r>
                          <a:r>
                            <a:rPr lang="hu-HU" baseline="30000" dirty="0" smtClean="0"/>
                            <a:t>3</a:t>
                          </a:r>
                          <a:endParaRPr lang="hu-HU" baseline="30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dirty="0" smtClean="0"/>
                            <a:t>20S</a:t>
                          </a:r>
                          <a:r>
                            <a:rPr lang="hu-HU" baseline="-25000" dirty="0" smtClean="0"/>
                            <a:t>6</a:t>
                          </a:r>
                        </a:p>
                      </a:txBody>
                      <a:tcPr/>
                    </a:tc>
                    <a:tc>
                      <a:txBody>
                        <a:bodyPr/>
                        <a:lstStyle/>
                        <a:p>
                          <a:pPr algn="ctr"/>
                          <a:r>
                            <a:rPr lang="hu-HU" dirty="0" smtClean="0"/>
                            <a:t>15</a:t>
                          </a:r>
                          <a:r>
                            <a:rPr lang="el-GR" dirty="0" smtClean="0"/>
                            <a:t>σ</a:t>
                          </a:r>
                          <a:endParaRPr lang="hu-HU" dirty="0"/>
                        </a:p>
                      </a:txBody>
                      <a:tcPr/>
                    </a:tc>
                    <a:extLst>
                      <a:ext uri="{0D108BD9-81ED-4DB2-BD59-A6C34878D82A}">
                        <a16:rowId xmlns:a16="http://schemas.microsoft.com/office/drawing/2014/main" val="3429859896"/>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hu-HU" sz="1800" i="1">
                                        <a:solidFill>
                                          <a:srgbClr val="000000"/>
                                        </a:solidFill>
                                        <a:latin typeface="Cambria Math" panose="02040503050406030204" pitchFamily="18" charset="0"/>
                                      </a:rPr>
                                    </m:ctrlPr>
                                  </m:sSubPr>
                                  <m:e>
                                    <m:r>
                                      <m:rPr>
                                        <m:sty m:val="p"/>
                                      </m:rPr>
                                      <a:rPr lang="el-GR" sz="1800" i="1">
                                        <a:solidFill>
                                          <a:srgbClr val="000000"/>
                                        </a:solidFill>
                                        <a:latin typeface="Cambria Math" panose="02040503050406030204" pitchFamily="18" charset="0"/>
                                        <a:ea typeface="Cambria Math" panose="02040503050406030204" pitchFamily="18" charset="0"/>
                                      </a:rPr>
                                      <m:t>Γ</m:t>
                                    </m:r>
                                  </m:e>
                                  <m:sub>
                                    <m:sSub>
                                      <m:sSubPr>
                                        <m:ctrlPr>
                                          <a:rPr lang="hu-HU" sz="1800" i="1">
                                            <a:solidFill>
                                              <a:srgbClr val="000000"/>
                                            </a:solidFill>
                                            <a:latin typeface="Cambria Math" panose="02040503050406030204" pitchFamily="18" charset="0"/>
                                          </a:rPr>
                                        </m:ctrlPr>
                                      </m:sSubPr>
                                      <m:e>
                                        <m:r>
                                          <a:rPr lang="hu-HU" sz="1800" i="1">
                                            <a:solidFill>
                                              <a:srgbClr val="000000"/>
                                            </a:solidFill>
                                            <a:latin typeface="Cambria Math" panose="02040503050406030204" pitchFamily="18" charset="0"/>
                                          </a:rPr>
                                          <m:t>60</m:t>
                                        </m:r>
                                        <m:r>
                                          <a:rPr lang="hu-HU" sz="1800" i="1">
                                            <a:solidFill>
                                              <a:srgbClr val="000000"/>
                                            </a:solidFill>
                                            <a:latin typeface="Cambria Math" panose="02040503050406030204" pitchFamily="18" charset="0"/>
                                          </a:rPr>
                                          <m:t>𝑝</m:t>
                                        </m:r>
                                      </m:e>
                                      <m:sub>
                                        <m:r>
                                          <a:rPr lang="hu-HU" sz="1800" i="1">
                                            <a:solidFill>
                                              <a:srgbClr val="000000"/>
                                            </a:solidFill>
                                            <a:latin typeface="Cambria Math" panose="02040503050406030204" pitchFamily="18" charset="0"/>
                                          </a:rPr>
                                          <m:t>𝑧</m:t>
                                        </m:r>
                                      </m:sub>
                                    </m:sSub>
                                  </m:sub>
                                </m:sSub>
                              </m:oMath>
                            </m:oMathPara>
                          </a14:m>
                          <a:endParaRPr lang="hu-HU" dirty="0"/>
                        </a:p>
                      </a:txBody>
                      <a:tcPr/>
                    </a:tc>
                    <a:tc>
                      <a:txBody>
                        <a:bodyPr/>
                        <a:lstStyle/>
                        <a:p>
                          <a:pPr algn="ctr"/>
                          <a:r>
                            <a:rPr lang="hu-HU" dirty="0" smtClean="0"/>
                            <a:t>60</a:t>
                          </a:r>
                          <a:endParaRPr lang="hu-HU" dirty="0"/>
                        </a:p>
                      </a:txBody>
                      <a:tcPr/>
                    </a:tc>
                    <a:tc>
                      <a:txBody>
                        <a:bodyPr/>
                        <a:lstStyle/>
                        <a:p>
                          <a:pPr algn="ctr"/>
                          <a:r>
                            <a:rPr lang="hu-HU" dirty="0" smtClean="0"/>
                            <a:t>0</a:t>
                          </a:r>
                          <a:endParaRPr lang="hu-HU" dirty="0"/>
                        </a:p>
                      </a:txBody>
                      <a:tcPr/>
                    </a:tc>
                    <a:tc>
                      <a:txBody>
                        <a:bodyPr/>
                        <a:lstStyle/>
                        <a:p>
                          <a:pPr algn="ctr"/>
                          <a:r>
                            <a:rPr lang="hu-HU" dirty="0" smtClean="0"/>
                            <a:t>0</a:t>
                          </a:r>
                          <a:endParaRPr lang="hu-HU" dirty="0"/>
                        </a:p>
                      </a:txBody>
                      <a:tcPr/>
                    </a:tc>
                    <a:tc>
                      <a:txBody>
                        <a:bodyPr/>
                        <a:lstStyle/>
                        <a:p>
                          <a:pPr algn="ctr"/>
                          <a:r>
                            <a:rPr lang="hu-HU" dirty="0" smtClean="0"/>
                            <a:t>0</a:t>
                          </a:r>
                          <a:endParaRPr lang="hu-HU" dirty="0"/>
                        </a:p>
                      </a:txBody>
                      <a:tcPr/>
                    </a:tc>
                    <a:tc>
                      <a:txBody>
                        <a:bodyPr/>
                        <a:lstStyle/>
                        <a:p>
                          <a:pPr algn="ctr"/>
                          <a:r>
                            <a:rPr lang="hu-HU" dirty="0" smtClean="0"/>
                            <a:t>0</a:t>
                          </a:r>
                          <a:endParaRPr lang="hu-HU" dirty="0"/>
                        </a:p>
                      </a:txBody>
                      <a:tcPr/>
                    </a:tc>
                    <a:tc>
                      <a:txBody>
                        <a:bodyPr/>
                        <a:lstStyle/>
                        <a:p>
                          <a:pPr algn="ctr"/>
                          <a:r>
                            <a:rPr lang="hu-HU" dirty="0" smtClean="0"/>
                            <a:t>0</a:t>
                          </a:r>
                          <a:endParaRPr lang="hu-HU" dirty="0"/>
                        </a:p>
                      </a:txBody>
                      <a:tcPr/>
                    </a:tc>
                    <a:tc>
                      <a:txBody>
                        <a:bodyPr/>
                        <a:lstStyle/>
                        <a:p>
                          <a:pPr algn="ctr"/>
                          <a:r>
                            <a:rPr lang="hu-HU" dirty="0" smtClean="0"/>
                            <a:t>0</a:t>
                          </a:r>
                          <a:endParaRPr lang="hu-HU" dirty="0"/>
                        </a:p>
                      </a:txBody>
                      <a:tcPr/>
                    </a:tc>
                    <a:tc>
                      <a:txBody>
                        <a:bodyPr/>
                        <a:lstStyle/>
                        <a:p>
                          <a:pPr algn="ctr"/>
                          <a:r>
                            <a:rPr lang="hu-HU" dirty="0" smtClean="0"/>
                            <a:t>0</a:t>
                          </a:r>
                          <a:endParaRPr lang="hu-HU" dirty="0"/>
                        </a:p>
                      </a:txBody>
                      <a:tcPr/>
                    </a:tc>
                    <a:tc>
                      <a:txBody>
                        <a:bodyPr/>
                        <a:lstStyle/>
                        <a:p>
                          <a:pPr algn="ctr"/>
                          <a:r>
                            <a:rPr lang="hu-HU" dirty="0" smtClean="0"/>
                            <a:t>0</a:t>
                          </a:r>
                          <a:endParaRPr lang="hu-HU" dirty="0"/>
                        </a:p>
                      </a:txBody>
                      <a:tcPr/>
                    </a:tc>
                    <a:tc>
                      <a:txBody>
                        <a:bodyPr/>
                        <a:lstStyle/>
                        <a:p>
                          <a:pPr algn="ctr"/>
                          <a:r>
                            <a:rPr lang="hu-HU" dirty="0" smtClean="0"/>
                            <a:t>4</a:t>
                          </a:r>
                          <a:endParaRPr lang="hu-HU" dirty="0"/>
                        </a:p>
                      </a:txBody>
                      <a:tcPr/>
                    </a:tc>
                    <a:extLst>
                      <a:ext uri="{0D108BD9-81ED-4DB2-BD59-A6C34878D82A}">
                        <a16:rowId xmlns:a16="http://schemas.microsoft.com/office/drawing/2014/main" val="3184567492"/>
                      </a:ext>
                    </a:extLst>
                  </a:tr>
                </a:tbl>
              </a:graphicData>
            </a:graphic>
          </p:graphicFrame>
        </mc:Choice>
        <mc:Fallback xmlns="">
          <p:graphicFrame>
            <p:nvGraphicFramePr>
              <p:cNvPr id="4" name="Táblázat 3"/>
              <p:cNvGraphicFramePr>
                <a:graphicFrameLocks noGrp="1"/>
              </p:cNvGraphicFramePr>
              <p:nvPr>
                <p:extLst>
                  <p:ext uri="{D42A27DB-BD31-4B8C-83A1-F6EECF244321}">
                    <p14:modId xmlns:p14="http://schemas.microsoft.com/office/powerpoint/2010/main" val="3924896058"/>
                  </p:ext>
                </p:extLst>
              </p:nvPr>
            </p:nvGraphicFramePr>
            <p:xfrm>
              <a:off x="683568" y="4005064"/>
              <a:ext cx="7802184" cy="760159"/>
            </p:xfrm>
            <a:graphic>
              <a:graphicData uri="http://schemas.openxmlformats.org/drawingml/2006/table">
                <a:tbl>
                  <a:tblPr firstRow="1">
                    <a:tableStyleId>{5C22544A-7EE6-4342-B048-85BDC9FD1C3A}</a:tableStyleId>
                  </a:tblPr>
                  <a:tblGrid>
                    <a:gridCol w="687273">
                      <a:extLst>
                        <a:ext uri="{9D8B030D-6E8A-4147-A177-3AD203B41FA5}">
                          <a16:colId xmlns:a16="http://schemas.microsoft.com/office/drawing/2014/main" val="2331980114"/>
                        </a:ext>
                      </a:extLst>
                    </a:gridCol>
                    <a:gridCol w="687273">
                      <a:extLst>
                        <a:ext uri="{9D8B030D-6E8A-4147-A177-3AD203B41FA5}">
                          <a16:colId xmlns:a16="http://schemas.microsoft.com/office/drawing/2014/main" val="1418077549"/>
                        </a:ext>
                      </a:extLst>
                    </a:gridCol>
                    <a:gridCol w="687273">
                      <a:extLst>
                        <a:ext uri="{9D8B030D-6E8A-4147-A177-3AD203B41FA5}">
                          <a16:colId xmlns:a16="http://schemas.microsoft.com/office/drawing/2014/main" val="1533361206"/>
                        </a:ext>
                      </a:extLst>
                    </a:gridCol>
                    <a:gridCol w="792000">
                      <a:extLst>
                        <a:ext uri="{9D8B030D-6E8A-4147-A177-3AD203B41FA5}">
                          <a16:colId xmlns:a16="http://schemas.microsoft.com/office/drawing/2014/main" val="4020170350"/>
                        </a:ext>
                      </a:extLst>
                    </a:gridCol>
                    <a:gridCol w="687273">
                      <a:extLst>
                        <a:ext uri="{9D8B030D-6E8A-4147-A177-3AD203B41FA5}">
                          <a16:colId xmlns:a16="http://schemas.microsoft.com/office/drawing/2014/main" val="624710333"/>
                        </a:ext>
                      </a:extLst>
                    </a:gridCol>
                    <a:gridCol w="687273">
                      <a:extLst>
                        <a:ext uri="{9D8B030D-6E8A-4147-A177-3AD203B41FA5}">
                          <a16:colId xmlns:a16="http://schemas.microsoft.com/office/drawing/2014/main" val="760530691"/>
                        </a:ext>
                      </a:extLst>
                    </a:gridCol>
                    <a:gridCol w="487741">
                      <a:extLst>
                        <a:ext uri="{9D8B030D-6E8A-4147-A177-3AD203B41FA5}">
                          <a16:colId xmlns:a16="http://schemas.microsoft.com/office/drawing/2014/main" val="3238691709"/>
                        </a:ext>
                      </a:extLst>
                    </a:gridCol>
                    <a:gridCol w="919532">
                      <a:extLst>
                        <a:ext uri="{9D8B030D-6E8A-4147-A177-3AD203B41FA5}">
                          <a16:colId xmlns:a16="http://schemas.microsoft.com/office/drawing/2014/main" val="1368540243"/>
                        </a:ext>
                      </a:extLst>
                    </a:gridCol>
                    <a:gridCol w="792000">
                      <a:extLst>
                        <a:ext uri="{9D8B030D-6E8A-4147-A177-3AD203B41FA5}">
                          <a16:colId xmlns:a16="http://schemas.microsoft.com/office/drawing/2014/main" val="1137203433"/>
                        </a:ext>
                      </a:extLst>
                    </a:gridCol>
                    <a:gridCol w="687273">
                      <a:extLst>
                        <a:ext uri="{9D8B030D-6E8A-4147-A177-3AD203B41FA5}">
                          <a16:colId xmlns:a16="http://schemas.microsoft.com/office/drawing/2014/main" val="443519188"/>
                        </a:ext>
                      </a:extLst>
                    </a:gridCol>
                    <a:gridCol w="687273">
                      <a:extLst>
                        <a:ext uri="{9D8B030D-6E8A-4147-A177-3AD203B41FA5}">
                          <a16:colId xmlns:a16="http://schemas.microsoft.com/office/drawing/2014/main" val="4222990797"/>
                        </a:ext>
                      </a:extLst>
                    </a:gridCol>
                  </a:tblGrid>
                  <a:tr h="370840">
                    <a:tc>
                      <a:txBody>
                        <a:bodyPr/>
                        <a:lstStyle/>
                        <a:p>
                          <a:pPr algn="ctr"/>
                          <a:r>
                            <a:rPr lang="hu-HU" dirty="0" err="1" smtClean="0"/>
                            <a:t>I</a:t>
                          </a:r>
                          <a:r>
                            <a:rPr lang="hu-HU" baseline="-25000" dirty="0" err="1" smtClean="0"/>
                            <a:t>h</a:t>
                          </a:r>
                          <a:endParaRPr lang="hu-HU" baseline="-25000" dirty="0"/>
                        </a:p>
                      </a:txBody>
                      <a:tcPr/>
                    </a:tc>
                    <a:tc>
                      <a:txBody>
                        <a:bodyPr/>
                        <a:lstStyle/>
                        <a:p>
                          <a:pPr algn="ctr"/>
                          <a:r>
                            <a:rPr lang="hu-HU" dirty="0" smtClean="0"/>
                            <a:t>E</a:t>
                          </a:r>
                          <a:endParaRPr lang="hu-HU" dirty="0"/>
                        </a:p>
                      </a:txBody>
                      <a:tcPr/>
                    </a:tc>
                    <a:tc>
                      <a:txBody>
                        <a:bodyPr/>
                        <a:lstStyle/>
                        <a:p>
                          <a:pPr algn="ctr"/>
                          <a:r>
                            <a:rPr lang="hu-HU" dirty="0" smtClean="0"/>
                            <a:t>12C</a:t>
                          </a:r>
                          <a:r>
                            <a:rPr lang="hu-HU" baseline="-25000" dirty="0" smtClean="0"/>
                            <a:t>5</a:t>
                          </a:r>
                          <a:endParaRPr lang="hu-HU" baseline="-25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dirty="0" smtClean="0"/>
                            <a:t>12C</a:t>
                          </a:r>
                          <a:r>
                            <a:rPr lang="hu-HU" baseline="-25000" dirty="0" smtClean="0"/>
                            <a:t>5</a:t>
                          </a:r>
                          <a:r>
                            <a:rPr lang="hu-HU" baseline="30000" dirty="0" smtClean="0"/>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dirty="0" smtClean="0"/>
                            <a:t>20C</a:t>
                          </a:r>
                          <a:r>
                            <a:rPr lang="hu-HU" baseline="-25000" dirty="0" smtClean="0"/>
                            <a:t>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dirty="0" smtClean="0"/>
                            <a:t>15C</a:t>
                          </a:r>
                          <a:r>
                            <a:rPr lang="hu-HU" baseline="-25000" dirty="0" smtClean="0"/>
                            <a:t>2</a:t>
                          </a:r>
                        </a:p>
                      </a:txBody>
                      <a:tcPr/>
                    </a:tc>
                    <a:tc>
                      <a:txBody>
                        <a:bodyPr/>
                        <a:lstStyle/>
                        <a:p>
                          <a:pPr algn="ctr"/>
                          <a:r>
                            <a:rPr lang="hu-HU" dirty="0" smtClean="0"/>
                            <a:t>i</a:t>
                          </a:r>
                          <a:endParaRPr lang="hu-H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dirty="0" smtClean="0"/>
                            <a:t>12S</a:t>
                          </a:r>
                          <a:r>
                            <a:rPr lang="hu-HU" baseline="-25000" dirty="0" smtClean="0"/>
                            <a:t>10</a:t>
                          </a:r>
                          <a:endParaRPr lang="hu-HU" baseline="30000" dirty="0" smtClean="0"/>
                        </a:p>
                      </a:txBody>
                      <a:tcPr/>
                    </a:tc>
                    <a:tc>
                      <a:txBody>
                        <a:bodyPr/>
                        <a:lstStyle/>
                        <a:p>
                          <a:pPr algn="ctr"/>
                          <a:r>
                            <a:rPr lang="hu-HU" dirty="0" smtClean="0"/>
                            <a:t>12S</a:t>
                          </a:r>
                          <a:r>
                            <a:rPr lang="hu-HU" baseline="-25000" dirty="0" smtClean="0"/>
                            <a:t>10</a:t>
                          </a:r>
                          <a:r>
                            <a:rPr lang="hu-HU" baseline="30000" dirty="0" smtClean="0"/>
                            <a:t>3</a:t>
                          </a:r>
                          <a:endParaRPr lang="hu-HU" baseline="30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dirty="0" smtClean="0"/>
                            <a:t>20S</a:t>
                          </a:r>
                          <a:r>
                            <a:rPr lang="hu-HU" baseline="-25000" dirty="0" smtClean="0"/>
                            <a:t>6</a:t>
                          </a:r>
                        </a:p>
                      </a:txBody>
                      <a:tcPr/>
                    </a:tc>
                    <a:tc>
                      <a:txBody>
                        <a:bodyPr/>
                        <a:lstStyle/>
                        <a:p>
                          <a:pPr algn="ctr"/>
                          <a:r>
                            <a:rPr lang="hu-HU" dirty="0" smtClean="0"/>
                            <a:t>15</a:t>
                          </a:r>
                          <a:r>
                            <a:rPr lang="el-GR" dirty="0" smtClean="0"/>
                            <a:t>σ</a:t>
                          </a:r>
                          <a:endParaRPr lang="hu-HU" dirty="0"/>
                        </a:p>
                      </a:txBody>
                      <a:tcPr/>
                    </a:tc>
                    <a:extLst>
                      <a:ext uri="{0D108BD9-81ED-4DB2-BD59-A6C34878D82A}">
                        <a16:rowId xmlns:a16="http://schemas.microsoft.com/office/drawing/2014/main" val="3429859896"/>
                      </a:ext>
                    </a:extLst>
                  </a:tr>
                  <a:tr h="389319">
                    <a:tc>
                      <a:txBody>
                        <a:bodyPr/>
                        <a:lstStyle/>
                        <a:p>
                          <a:endParaRPr lang="hu-HU"/>
                        </a:p>
                      </a:txBody>
                      <a:tcPr>
                        <a:blipFill>
                          <a:blip r:embed="rId4"/>
                          <a:stretch>
                            <a:fillRect l="-885" t="-101538" r="-1037168" b="-18462"/>
                          </a:stretch>
                        </a:blipFill>
                      </a:tcPr>
                    </a:tc>
                    <a:tc>
                      <a:txBody>
                        <a:bodyPr/>
                        <a:lstStyle/>
                        <a:p>
                          <a:pPr algn="ctr"/>
                          <a:r>
                            <a:rPr lang="hu-HU" dirty="0" smtClean="0"/>
                            <a:t>60</a:t>
                          </a:r>
                          <a:endParaRPr lang="hu-HU" dirty="0"/>
                        </a:p>
                      </a:txBody>
                      <a:tcPr/>
                    </a:tc>
                    <a:tc>
                      <a:txBody>
                        <a:bodyPr/>
                        <a:lstStyle/>
                        <a:p>
                          <a:pPr algn="ctr"/>
                          <a:r>
                            <a:rPr lang="hu-HU" dirty="0" smtClean="0"/>
                            <a:t>0</a:t>
                          </a:r>
                          <a:endParaRPr lang="hu-HU" dirty="0"/>
                        </a:p>
                      </a:txBody>
                      <a:tcPr/>
                    </a:tc>
                    <a:tc>
                      <a:txBody>
                        <a:bodyPr/>
                        <a:lstStyle/>
                        <a:p>
                          <a:pPr algn="ctr"/>
                          <a:r>
                            <a:rPr lang="hu-HU" dirty="0" smtClean="0"/>
                            <a:t>0</a:t>
                          </a:r>
                          <a:endParaRPr lang="hu-HU" dirty="0"/>
                        </a:p>
                      </a:txBody>
                      <a:tcPr/>
                    </a:tc>
                    <a:tc>
                      <a:txBody>
                        <a:bodyPr/>
                        <a:lstStyle/>
                        <a:p>
                          <a:pPr algn="ctr"/>
                          <a:r>
                            <a:rPr lang="hu-HU" dirty="0" smtClean="0"/>
                            <a:t>0</a:t>
                          </a:r>
                          <a:endParaRPr lang="hu-HU" dirty="0"/>
                        </a:p>
                      </a:txBody>
                      <a:tcPr/>
                    </a:tc>
                    <a:tc>
                      <a:txBody>
                        <a:bodyPr/>
                        <a:lstStyle/>
                        <a:p>
                          <a:pPr algn="ctr"/>
                          <a:r>
                            <a:rPr lang="hu-HU" dirty="0" smtClean="0"/>
                            <a:t>0</a:t>
                          </a:r>
                          <a:endParaRPr lang="hu-HU" dirty="0"/>
                        </a:p>
                      </a:txBody>
                      <a:tcPr/>
                    </a:tc>
                    <a:tc>
                      <a:txBody>
                        <a:bodyPr/>
                        <a:lstStyle/>
                        <a:p>
                          <a:pPr algn="ctr"/>
                          <a:r>
                            <a:rPr lang="hu-HU" dirty="0" smtClean="0"/>
                            <a:t>0</a:t>
                          </a:r>
                          <a:endParaRPr lang="hu-HU" dirty="0"/>
                        </a:p>
                      </a:txBody>
                      <a:tcPr/>
                    </a:tc>
                    <a:tc>
                      <a:txBody>
                        <a:bodyPr/>
                        <a:lstStyle/>
                        <a:p>
                          <a:pPr algn="ctr"/>
                          <a:r>
                            <a:rPr lang="hu-HU" dirty="0" smtClean="0"/>
                            <a:t>0</a:t>
                          </a:r>
                          <a:endParaRPr lang="hu-HU" dirty="0"/>
                        </a:p>
                      </a:txBody>
                      <a:tcPr/>
                    </a:tc>
                    <a:tc>
                      <a:txBody>
                        <a:bodyPr/>
                        <a:lstStyle/>
                        <a:p>
                          <a:pPr algn="ctr"/>
                          <a:r>
                            <a:rPr lang="hu-HU" dirty="0" smtClean="0"/>
                            <a:t>0</a:t>
                          </a:r>
                          <a:endParaRPr lang="hu-HU" dirty="0"/>
                        </a:p>
                      </a:txBody>
                      <a:tcPr/>
                    </a:tc>
                    <a:tc>
                      <a:txBody>
                        <a:bodyPr/>
                        <a:lstStyle/>
                        <a:p>
                          <a:pPr algn="ctr"/>
                          <a:r>
                            <a:rPr lang="hu-HU" dirty="0" smtClean="0"/>
                            <a:t>0</a:t>
                          </a:r>
                          <a:endParaRPr lang="hu-HU" dirty="0"/>
                        </a:p>
                      </a:txBody>
                      <a:tcPr/>
                    </a:tc>
                    <a:tc>
                      <a:txBody>
                        <a:bodyPr/>
                        <a:lstStyle/>
                        <a:p>
                          <a:pPr algn="ctr"/>
                          <a:r>
                            <a:rPr lang="hu-HU" dirty="0" smtClean="0"/>
                            <a:t>4</a:t>
                          </a:r>
                          <a:endParaRPr lang="hu-HU" dirty="0"/>
                        </a:p>
                      </a:txBody>
                      <a:tcPr/>
                    </a:tc>
                    <a:extLst>
                      <a:ext uri="{0D108BD9-81ED-4DB2-BD59-A6C34878D82A}">
                        <a16:rowId xmlns:a16="http://schemas.microsoft.com/office/drawing/2014/main" val="3184567492"/>
                      </a:ext>
                    </a:extLst>
                  </a:tr>
                </a:tbl>
              </a:graphicData>
            </a:graphic>
          </p:graphicFrame>
        </mc:Fallback>
      </mc:AlternateContent>
      <p:sp>
        <p:nvSpPr>
          <p:cNvPr id="5" name="Szövegdoboz 4"/>
          <p:cNvSpPr txBox="1"/>
          <p:nvPr/>
        </p:nvSpPr>
        <p:spPr>
          <a:xfrm>
            <a:off x="6912000" y="4941168"/>
            <a:ext cx="216024" cy="338554"/>
          </a:xfrm>
          <a:prstGeom prst="rect">
            <a:avLst/>
          </a:prstGeom>
          <a:noFill/>
        </p:spPr>
        <p:txBody>
          <a:bodyPr wrap="square" rtlCol="0">
            <a:spAutoFit/>
          </a:bodyPr>
          <a:lstStyle/>
          <a:p>
            <a:r>
              <a:rPr lang="hu-HU" sz="1600" b="1" dirty="0" smtClean="0"/>
              <a:t>!</a:t>
            </a:r>
            <a:endParaRPr lang="hu-HU" sz="1600" b="1" dirty="0"/>
          </a:p>
        </p:txBody>
      </p:sp>
    </p:spTree>
    <p:extLst>
      <p:ext uri="{BB962C8B-B14F-4D97-AF65-F5344CB8AC3E}">
        <p14:creationId xmlns:p14="http://schemas.microsoft.com/office/powerpoint/2010/main" val="3954967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9E8ED"/>
        </a:solidFill>
        <a:effectLst/>
      </p:bgPr>
    </p:bg>
    <p:spTree>
      <p:nvGrpSpPr>
        <p:cNvPr id="1" name=""/>
        <p:cNvGrpSpPr/>
        <p:nvPr/>
      </p:nvGrpSpPr>
      <p:grpSpPr>
        <a:xfrm>
          <a:off x="0" y="0"/>
          <a:ext cx="0" cy="0"/>
          <a:chOff x="0" y="0"/>
          <a:chExt cx="0" cy="0"/>
        </a:xfrm>
      </p:grpSpPr>
      <p:pic>
        <p:nvPicPr>
          <p:cNvPr id="2" name="Picture 2" descr="Scan 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200" y="0"/>
            <a:ext cx="4749800"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zövegdoboz 2"/>
          <p:cNvSpPr txBox="1"/>
          <p:nvPr/>
        </p:nvSpPr>
        <p:spPr>
          <a:xfrm>
            <a:off x="107504" y="404664"/>
            <a:ext cx="4176464" cy="7232749"/>
          </a:xfrm>
          <a:prstGeom prst="rect">
            <a:avLst/>
          </a:prstGeom>
          <a:noFill/>
        </p:spPr>
        <p:txBody>
          <a:bodyPr wrap="square" rtlCol="0">
            <a:spAutoFit/>
          </a:bodyPr>
          <a:lstStyle/>
          <a:p>
            <a:r>
              <a:rPr lang="hu-HU" sz="1600" b="1" dirty="0" err="1" smtClean="0">
                <a:solidFill>
                  <a:srgbClr val="FF0000"/>
                </a:solidFill>
              </a:rPr>
              <a:t>Homework</a:t>
            </a:r>
            <a:r>
              <a:rPr lang="hu-HU" sz="1600" dirty="0" smtClean="0"/>
              <a:t>: </a:t>
            </a:r>
          </a:p>
          <a:p>
            <a:r>
              <a:rPr lang="hu-HU" sz="1600" dirty="0" err="1" smtClean="0"/>
              <a:t>compare</a:t>
            </a:r>
            <a:r>
              <a:rPr lang="hu-HU" sz="1600" dirty="0" smtClean="0"/>
              <a:t> </a:t>
            </a:r>
            <a:r>
              <a:rPr lang="hu-HU" sz="1600" dirty="0" err="1" smtClean="0"/>
              <a:t>the</a:t>
            </a:r>
            <a:r>
              <a:rPr lang="hu-HU" sz="1600" dirty="0" smtClean="0"/>
              <a:t> </a:t>
            </a:r>
            <a:r>
              <a:rPr lang="hu-HU" sz="1600" dirty="0" err="1" smtClean="0"/>
              <a:t>direct</a:t>
            </a:r>
            <a:r>
              <a:rPr lang="hu-HU" sz="1600" dirty="0" smtClean="0"/>
              <a:t> sum </a:t>
            </a:r>
            <a:r>
              <a:rPr lang="hu-HU" sz="1600" dirty="0" err="1" smtClean="0"/>
              <a:t>decomposition</a:t>
            </a:r>
            <a:r>
              <a:rPr lang="hu-HU" sz="1600" dirty="0" smtClean="0"/>
              <a:t> </a:t>
            </a:r>
            <a:r>
              <a:rPr lang="hu-HU" sz="1600" dirty="0" err="1" smtClean="0"/>
              <a:t>with</a:t>
            </a:r>
            <a:r>
              <a:rPr lang="hu-HU" sz="1600" dirty="0" smtClean="0"/>
              <a:t> </a:t>
            </a:r>
            <a:r>
              <a:rPr lang="hu-HU" sz="1600" dirty="0" err="1" smtClean="0"/>
              <a:t>the</a:t>
            </a:r>
            <a:r>
              <a:rPr lang="hu-HU" sz="1600" dirty="0" smtClean="0"/>
              <a:t> </a:t>
            </a:r>
            <a:r>
              <a:rPr lang="hu-HU" sz="1600" dirty="0" err="1" smtClean="0"/>
              <a:t>already</a:t>
            </a:r>
            <a:r>
              <a:rPr lang="hu-HU" sz="1600" dirty="0" smtClean="0"/>
              <a:t> </a:t>
            </a:r>
            <a:r>
              <a:rPr lang="hu-HU" sz="1600" dirty="0" err="1" smtClean="0"/>
              <a:t>known</a:t>
            </a:r>
            <a:r>
              <a:rPr lang="hu-HU" sz="1600" dirty="0" smtClean="0"/>
              <a:t> </a:t>
            </a:r>
            <a:r>
              <a:rPr lang="hu-HU" sz="1600" dirty="0" err="1" smtClean="0"/>
              <a:t>energy</a:t>
            </a:r>
            <a:r>
              <a:rPr lang="hu-HU" sz="1600" dirty="0" smtClean="0"/>
              <a:t> </a:t>
            </a:r>
            <a:r>
              <a:rPr lang="hu-HU" sz="1600" dirty="0" err="1" smtClean="0"/>
              <a:t>levels</a:t>
            </a:r>
            <a:r>
              <a:rPr lang="hu-HU" sz="1600" dirty="0" smtClean="0"/>
              <a:t> </a:t>
            </a:r>
            <a:r>
              <a:rPr lang="hu-HU" sz="1600" dirty="0" err="1" smtClean="0"/>
              <a:t>calculated</a:t>
            </a:r>
            <a:r>
              <a:rPr lang="hu-HU" sz="1600" dirty="0" smtClean="0"/>
              <a:t> </a:t>
            </a:r>
            <a:r>
              <a:rPr lang="hu-HU" sz="1600" dirty="0" err="1" smtClean="0"/>
              <a:t>by</a:t>
            </a:r>
            <a:r>
              <a:rPr lang="hu-HU" sz="1600" dirty="0" smtClean="0"/>
              <a:t> PPP </a:t>
            </a:r>
            <a:r>
              <a:rPr lang="hu-HU" sz="1600" dirty="0" err="1" smtClean="0"/>
              <a:t>method</a:t>
            </a:r>
            <a:r>
              <a:rPr lang="hu-HU" sz="1600" dirty="0" smtClean="0"/>
              <a:t> (</a:t>
            </a:r>
            <a:r>
              <a:rPr lang="hu-HU" sz="1600" dirty="0" err="1" smtClean="0"/>
              <a:t>see</a:t>
            </a:r>
            <a:r>
              <a:rPr lang="hu-HU" sz="1600" dirty="0" smtClean="0"/>
              <a:t> </a:t>
            </a:r>
            <a:r>
              <a:rPr lang="hu-HU" sz="1600" dirty="0" err="1" smtClean="0"/>
              <a:t>right</a:t>
            </a:r>
            <a:r>
              <a:rPr lang="hu-HU" sz="1600" dirty="0"/>
              <a:t> </a:t>
            </a:r>
            <a:r>
              <a:rPr lang="hu-HU" sz="1600" dirty="0" err="1" smtClean="0"/>
              <a:t>side</a:t>
            </a:r>
            <a:r>
              <a:rPr lang="hu-HU" sz="1600" dirty="0" smtClean="0"/>
              <a:t>).</a:t>
            </a:r>
          </a:p>
          <a:p>
            <a:endParaRPr lang="hu-HU" sz="1600" dirty="0" smtClean="0"/>
          </a:p>
          <a:p>
            <a:endParaRPr lang="hu-HU" sz="1600" dirty="0" smtClean="0"/>
          </a:p>
          <a:p>
            <a:r>
              <a:rPr lang="hu-HU" sz="1600" dirty="0" smtClean="0"/>
              <a:t>Comment1: </a:t>
            </a:r>
            <a:r>
              <a:rPr lang="hu-HU" sz="1600" dirty="0" err="1" smtClean="0"/>
              <a:t>for</a:t>
            </a:r>
            <a:r>
              <a:rPr lang="hu-HU" sz="1600" dirty="0" smtClean="0"/>
              <a:t> </a:t>
            </a:r>
            <a:r>
              <a:rPr lang="hu-HU" sz="1600" dirty="0" err="1" smtClean="0"/>
              <a:t>one-electron</a:t>
            </a:r>
            <a:r>
              <a:rPr lang="hu-HU" sz="1600" dirty="0" smtClean="0"/>
              <a:t> </a:t>
            </a:r>
            <a:r>
              <a:rPr lang="hu-HU" sz="1600" dirty="0" err="1" smtClean="0"/>
              <a:t>energy</a:t>
            </a:r>
            <a:r>
              <a:rPr lang="hu-HU" sz="1600" dirty="0" smtClean="0"/>
              <a:t> </a:t>
            </a:r>
            <a:r>
              <a:rPr lang="hu-HU" sz="1600" dirty="0" err="1" smtClean="0"/>
              <a:t>levels</a:t>
            </a:r>
            <a:r>
              <a:rPr lang="hu-HU" sz="1600" dirty="0" smtClean="0"/>
              <a:t> </a:t>
            </a:r>
            <a:r>
              <a:rPr lang="hu-HU" sz="1600" dirty="0" err="1" smtClean="0"/>
              <a:t>often</a:t>
            </a:r>
            <a:r>
              <a:rPr lang="hu-HU" sz="1600" dirty="0" smtClean="0"/>
              <a:t> </a:t>
            </a:r>
            <a:r>
              <a:rPr lang="hu-HU" sz="1600" dirty="0" err="1" smtClean="0"/>
              <a:t>the</a:t>
            </a:r>
            <a:r>
              <a:rPr lang="hu-HU" sz="1600" dirty="0" smtClean="0"/>
              <a:t> </a:t>
            </a:r>
            <a:r>
              <a:rPr lang="hu-HU" sz="1600" dirty="0" err="1" smtClean="0"/>
              <a:t>lowe</a:t>
            </a:r>
            <a:r>
              <a:rPr lang="hu-HU" sz="1600" dirty="0" err="1"/>
              <a:t>r</a:t>
            </a:r>
            <a:r>
              <a:rPr lang="hu-HU" sz="1600" dirty="0" err="1" smtClean="0"/>
              <a:t>case</a:t>
            </a:r>
            <a:r>
              <a:rPr lang="hu-HU" sz="1600" dirty="0" smtClean="0"/>
              <a:t> </a:t>
            </a:r>
            <a:r>
              <a:rPr lang="hu-HU" sz="1600" dirty="0" err="1" smtClean="0"/>
              <a:t>letters</a:t>
            </a:r>
            <a:r>
              <a:rPr lang="hu-HU" sz="1600" dirty="0" smtClean="0"/>
              <a:t> </a:t>
            </a:r>
            <a:r>
              <a:rPr lang="hu-HU" sz="1600" dirty="0" err="1" smtClean="0"/>
              <a:t>are</a:t>
            </a:r>
            <a:r>
              <a:rPr lang="hu-HU" sz="1600" dirty="0" smtClean="0"/>
              <a:t> </a:t>
            </a:r>
            <a:r>
              <a:rPr lang="hu-HU" sz="1600" dirty="0" err="1" smtClean="0"/>
              <a:t>used</a:t>
            </a:r>
            <a:r>
              <a:rPr lang="hu-HU" sz="1600" dirty="0" smtClean="0"/>
              <a:t>.</a:t>
            </a:r>
          </a:p>
          <a:p>
            <a:endParaRPr lang="hu-HU" sz="1600" dirty="0"/>
          </a:p>
          <a:p>
            <a:r>
              <a:rPr lang="hu-HU" sz="1600" dirty="0" smtClean="0"/>
              <a:t>Comment2: </a:t>
            </a:r>
            <a:r>
              <a:rPr lang="hu-HU" sz="1600" dirty="0" err="1" smtClean="0"/>
              <a:t>symmetry</a:t>
            </a:r>
            <a:r>
              <a:rPr lang="hu-HU" sz="1600" dirty="0" smtClean="0"/>
              <a:t> </a:t>
            </a:r>
            <a:r>
              <a:rPr lang="hu-HU" sz="1600" dirty="0" err="1" smtClean="0"/>
              <a:t>analysis</a:t>
            </a:r>
            <a:r>
              <a:rPr lang="hu-HU" sz="1600" dirty="0" smtClean="0"/>
              <a:t> </a:t>
            </a:r>
            <a:r>
              <a:rPr lang="hu-HU" sz="1600" dirty="0" err="1" smtClean="0"/>
              <a:t>tells</a:t>
            </a:r>
            <a:r>
              <a:rPr lang="hu-HU" sz="1600" dirty="0" smtClean="0"/>
              <a:t> </a:t>
            </a:r>
            <a:r>
              <a:rPr lang="hu-HU" sz="1600" dirty="0" err="1" smtClean="0"/>
              <a:t>nothing</a:t>
            </a:r>
            <a:r>
              <a:rPr lang="hu-HU" sz="1600" dirty="0" smtClean="0"/>
              <a:t> </a:t>
            </a:r>
            <a:r>
              <a:rPr lang="hu-HU" sz="1600" dirty="0" err="1" smtClean="0"/>
              <a:t>about</a:t>
            </a:r>
            <a:r>
              <a:rPr lang="hu-HU" sz="1600" dirty="0" smtClean="0"/>
              <a:t> </a:t>
            </a:r>
            <a:r>
              <a:rPr lang="hu-HU" sz="1600" dirty="0" err="1" smtClean="0"/>
              <a:t>the</a:t>
            </a:r>
            <a:r>
              <a:rPr lang="hu-HU" sz="1600" dirty="0" smtClean="0"/>
              <a:t> </a:t>
            </a:r>
            <a:r>
              <a:rPr lang="hu-HU" sz="1600" dirty="0" err="1" smtClean="0"/>
              <a:t>numerical</a:t>
            </a:r>
            <a:r>
              <a:rPr lang="hu-HU" sz="1600" dirty="0" smtClean="0"/>
              <a:t> </a:t>
            </a:r>
            <a:r>
              <a:rPr lang="hu-HU" sz="1600" dirty="0" err="1" smtClean="0"/>
              <a:t>value</a:t>
            </a:r>
            <a:r>
              <a:rPr lang="hu-HU" sz="1600" dirty="0" smtClean="0"/>
              <a:t> of </a:t>
            </a:r>
            <a:r>
              <a:rPr lang="hu-HU" sz="1600" dirty="0" err="1" smtClean="0"/>
              <a:t>the</a:t>
            </a:r>
            <a:r>
              <a:rPr lang="hu-HU" sz="1600" dirty="0" smtClean="0"/>
              <a:t> </a:t>
            </a:r>
            <a:r>
              <a:rPr lang="hu-HU" sz="1600" dirty="0" err="1" smtClean="0"/>
              <a:t>energies</a:t>
            </a:r>
            <a:r>
              <a:rPr lang="hu-HU" sz="1600" dirty="0" smtClean="0"/>
              <a:t>, and </a:t>
            </a:r>
            <a:r>
              <a:rPr lang="hu-HU" sz="1600" dirty="0" err="1" smtClean="0"/>
              <a:t>nothing</a:t>
            </a:r>
            <a:r>
              <a:rPr lang="hu-HU" sz="1600" dirty="0" smtClean="0"/>
              <a:t> </a:t>
            </a:r>
            <a:r>
              <a:rPr lang="hu-HU" sz="1600" dirty="0" err="1" smtClean="0"/>
              <a:t>about</a:t>
            </a:r>
            <a:r>
              <a:rPr lang="hu-HU" sz="1600" dirty="0" smtClean="0"/>
              <a:t> </a:t>
            </a:r>
            <a:r>
              <a:rPr lang="hu-HU" sz="1600" dirty="0" err="1" smtClean="0"/>
              <a:t>the</a:t>
            </a:r>
            <a:r>
              <a:rPr lang="hu-HU" sz="1600" dirty="0" smtClean="0"/>
              <a:t> </a:t>
            </a:r>
            <a:r>
              <a:rPr lang="hu-HU" sz="1600" dirty="0" err="1" smtClean="0"/>
              <a:t>order</a:t>
            </a:r>
            <a:r>
              <a:rPr lang="hu-HU" sz="1600" dirty="0" smtClean="0"/>
              <a:t> of </a:t>
            </a:r>
            <a:r>
              <a:rPr lang="hu-HU" sz="1600" dirty="0" err="1" smtClean="0"/>
              <a:t>the</a:t>
            </a:r>
            <a:r>
              <a:rPr lang="hu-HU" sz="1600" dirty="0" smtClean="0"/>
              <a:t> </a:t>
            </a:r>
            <a:r>
              <a:rPr lang="hu-HU" sz="1600" dirty="0" err="1" smtClean="0"/>
              <a:t>energy</a:t>
            </a:r>
            <a:r>
              <a:rPr lang="hu-HU" sz="1600" dirty="0" smtClean="0"/>
              <a:t> </a:t>
            </a:r>
            <a:r>
              <a:rPr lang="hu-HU" sz="1600" dirty="0" err="1" smtClean="0"/>
              <a:t>levels</a:t>
            </a:r>
            <a:r>
              <a:rPr lang="hu-HU" sz="1600" dirty="0" smtClean="0"/>
              <a:t>.</a:t>
            </a:r>
          </a:p>
          <a:p>
            <a:r>
              <a:rPr lang="hu-HU" sz="1600" dirty="0" err="1" smtClean="0"/>
              <a:t>However</a:t>
            </a:r>
            <a:r>
              <a:rPr lang="hu-HU" sz="1600" dirty="0" smtClean="0"/>
              <a:t>, </a:t>
            </a:r>
            <a:r>
              <a:rPr lang="hu-HU" sz="1600" dirty="0" err="1" smtClean="0"/>
              <a:t>by</a:t>
            </a:r>
            <a:r>
              <a:rPr lang="hu-HU" sz="1600" dirty="0" smtClean="0"/>
              <a:t> </a:t>
            </a:r>
            <a:r>
              <a:rPr lang="hu-HU" sz="1600" dirty="0" err="1" smtClean="0"/>
              <a:t>using</a:t>
            </a:r>
            <a:r>
              <a:rPr lang="hu-HU" sz="1600" dirty="0" smtClean="0"/>
              <a:t> </a:t>
            </a:r>
            <a:r>
              <a:rPr lang="hu-HU" sz="1600" dirty="0" err="1" smtClean="0"/>
              <a:t>the</a:t>
            </a:r>
            <a:r>
              <a:rPr lang="hu-HU" sz="1600" dirty="0" smtClean="0"/>
              <a:t> projection operators </a:t>
            </a:r>
            <a:r>
              <a:rPr lang="hu-HU" sz="1600" dirty="0" err="1" smtClean="0"/>
              <a:t>for</a:t>
            </a:r>
            <a:r>
              <a:rPr lang="hu-HU" sz="1600" dirty="0" smtClean="0"/>
              <a:t> </a:t>
            </a:r>
            <a:r>
              <a:rPr lang="hu-HU" sz="1600" dirty="0" err="1" smtClean="0"/>
              <a:t>the</a:t>
            </a:r>
            <a:r>
              <a:rPr lang="hu-HU" sz="1600" dirty="0" smtClean="0"/>
              <a:t> </a:t>
            </a:r>
            <a:r>
              <a:rPr lang="hu-HU" sz="1600" dirty="0" err="1" smtClean="0"/>
              <a:t>irreps</a:t>
            </a:r>
            <a:r>
              <a:rPr lang="hu-HU" sz="1600" dirty="0" smtClean="0"/>
              <a:t>, </a:t>
            </a:r>
            <a:r>
              <a:rPr lang="hu-HU" sz="1600" dirty="0" err="1" smtClean="0"/>
              <a:t>one</a:t>
            </a:r>
            <a:r>
              <a:rPr lang="hu-HU" sz="1600" dirty="0" smtClean="0"/>
              <a:t> </a:t>
            </a:r>
            <a:r>
              <a:rPr lang="hu-HU" sz="1600" dirty="0" err="1" smtClean="0"/>
              <a:t>can</a:t>
            </a:r>
            <a:r>
              <a:rPr lang="hu-HU" sz="1600" dirty="0" smtClean="0"/>
              <a:t> </a:t>
            </a:r>
            <a:r>
              <a:rPr lang="hu-HU" sz="1600" dirty="0" err="1" smtClean="0"/>
              <a:t>use</a:t>
            </a:r>
            <a:r>
              <a:rPr lang="hu-HU" sz="1600" dirty="0" smtClean="0"/>
              <a:t> </a:t>
            </a:r>
            <a:r>
              <a:rPr lang="hu-HU" sz="1600" dirty="0" err="1" smtClean="0"/>
              <a:t>qualitative</a:t>
            </a:r>
            <a:r>
              <a:rPr lang="hu-HU" sz="1600" dirty="0" smtClean="0"/>
              <a:t> </a:t>
            </a:r>
            <a:r>
              <a:rPr lang="hu-HU" sz="1600" dirty="0" err="1" smtClean="0"/>
              <a:t>arguments</a:t>
            </a:r>
            <a:r>
              <a:rPr lang="hu-HU" sz="1600" dirty="0" smtClean="0"/>
              <a:t> </a:t>
            </a:r>
            <a:r>
              <a:rPr lang="hu-HU" sz="1600" dirty="0" err="1" smtClean="0"/>
              <a:t>based</a:t>
            </a:r>
            <a:r>
              <a:rPr lang="hu-HU" sz="1600" dirty="0" smtClean="0"/>
              <a:t> </a:t>
            </a:r>
            <a:r>
              <a:rPr lang="hu-HU" sz="1600" dirty="0" err="1" smtClean="0"/>
              <a:t>on</a:t>
            </a:r>
            <a:r>
              <a:rPr lang="hu-HU" sz="1600" dirty="0" smtClean="0"/>
              <a:t> </a:t>
            </a:r>
            <a:r>
              <a:rPr lang="hu-HU" sz="1600" dirty="0" err="1" smtClean="0"/>
              <a:t>the</a:t>
            </a:r>
            <a:r>
              <a:rPr lang="hu-HU" sz="1600" dirty="0" smtClean="0"/>
              <a:t> „</a:t>
            </a:r>
            <a:r>
              <a:rPr lang="hu-HU" sz="1600" dirty="0" err="1" smtClean="0"/>
              <a:t>shape</a:t>
            </a:r>
            <a:r>
              <a:rPr lang="hu-HU" sz="1600" dirty="0" smtClean="0"/>
              <a:t>” of </a:t>
            </a:r>
            <a:r>
              <a:rPr lang="hu-HU" sz="1600" dirty="0" err="1" smtClean="0"/>
              <a:t>the</a:t>
            </a:r>
            <a:r>
              <a:rPr lang="hu-HU" sz="1600" dirty="0" smtClean="0"/>
              <a:t> </a:t>
            </a:r>
            <a:r>
              <a:rPr lang="hu-HU" sz="1600" dirty="0" err="1" smtClean="0"/>
              <a:t>molecular</a:t>
            </a:r>
            <a:r>
              <a:rPr lang="hu-HU" sz="1600" dirty="0" smtClean="0"/>
              <a:t> </a:t>
            </a:r>
            <a:r>
              <a:rPr lang="hu-HU" sz="1600" dirty="0" err="1" smtClean="0"/>
              <a:t>orbitals</a:t>
            </a:r>
            <a:r>
              <a:rPr lang="hu-HU" sz="1600" dirty="0" smtClean="0"/>
              <a:t> </a:t>
            </a:r>
            <a:r>
              <a:rPr lang="hu-HU" sz="1600" dirty="0" err="1" smtClean="0"/>
              <a:t>as</a:t>
            </a:r>
            <a:r>
              <a:rPr lang="hu-HU" sz="1600" dirty="0" smtClean="0"/>
              <a:t> </a:t>
            </a:r>
            <a:r>
              <a:rPr lang="hu-HU" sz="1600" dirty="0" err="1" smtClean="0"/>
              <a:t>expressed</a:t>
            </a:r>
            <a:r>
              <a:rPr lang="hu-HU" sz="1600" dirty="0" smtClean="0"/>
              <a:t> </a:t>
            </a:r>
            <a:r>
              <a:rPr lang="hu-HU" sz="1600" dirty="0" err="1" smtClean="0"/>
              <a:t>by</a:t>
            </a:r>
            <a:r>
              <a:rPr lang="hu-HU" sz="1600" dirty="0" smtClean="0"/>
              <a:t> </a:t>
            </a:r>
            <a:r>
              <a:rPr lang="hu-HU" sz="1600" dirty="0" err="1" smtClean="0"/>
              <a:t>linear</a:t>
            </a:r>
            <a:r>
              <a:rPr lang="hu-HU" sz="1600" dirty="0" smtClean="0"/>
              <a:t> </a:t>
            </a:r>
            <a:r>
              <a:rPr lang="hu-HU" sz="1600" dirty="0" err="1" smtClean="0"/>
              <a:t>combination</a:t>
            </a:r>
            <a:r>
              <a:rPr lang="hu-HU" sz="1600" dirty="0" smtClean="0"/>
              <a:t> of </a:t>
            </a:r>
            <a:r>
              <a:rPr lang="hu-HU" sz="1600" dirty="0" err="1" smtClean="0"/>
              <a:t>atomic</a:t>
            </a:r>
            <a:r>
              <a:rPr lang="hu-HU" sz="1600" dirty="0" smtClean="0"/>
              <a:t> </a:t>
            </a:r>
            <a:r>
              <a:rPr lang="hu-HU" sz="1600" dirty="0" err="1" smtClean="0"/>
              <a:t>orbitals</a:t>
            </a:r>
            <a:r>
              <a:rPr lang="hu-HU" sz="1600" dirty="0" smtClean="0"/>
              <a:t> (LCAO-MO).</a:t>
            </a:r>
          </a:p>
          <a:p>
            <a:r>
              <a:rPr lang="hu-HU" sz="1600" dirty="0" err="1" smtClean="0"/>
              <a:t>For</a:t>
            </a:r>
            <a:r>
              <a:rPr lang="hu-HU" sz="1600" dirty="0" smtClean="0"/>
              <a:t> </a:t>
            </a:r>
            <a:r>
              <a:rPr lang="hu-HU" sz="1600" dirty="0" err="1" smtClean="0"/>
              <a:t>example</a:t>
            </a:r>
            <a:r>
              <a:rPr lang="hu-HU" sz="1600" dirty="0" smtClean="0"/>
              <a:t> </a:t>
            </a:r>
            <a:r>
              <a:rPr lang="hu-HU" sz="1600" dirty="0" err="1" smtClean="0"/>
              <a:t>the</a:t>
            </a:r>
            <a:r>
              <a:rPr lang="hu-HU" sz="1600" dirty="0" smtClean="0"/>
              <a:t> MO </a:t>
            </a:r>
            <a:r>
              <a:rPr lang="hu-HU" sz="1600" dirty="0" err="1" smtClean="0"/>
              <a:t>with</a:t>
            </a:r>
            <a:r>
              <a:rPr lang="hu-HU" sz="1600" dirty="0" smtClean="0"/>
              <a:t> </a:t>
            </a:r>
            <a:r>
              <a:rPr lang="hu-HU" sz="1600" dirty="0" err="1" smtClean="0"/>
              <a:t>a</a:t>
            </a:r>
            <a:r>
              <a:rPr lang="hu-HU" sz="1600" baseline="-25000" dirty="0" err="1" smtClean="0"/>
              <a:t>g</a:t>
            </a:r>
            <a:r>
              <a:rPr lang="hu-HU" sz="1600" dirty="0" smtClean="0"/>
              <a:t> </a:t>
            </a:r>
            <a:r>
              <a:rPr lang="hu-HU" sz="1600" dirty="0" err="1" smtClean="0"/>
              <a:t>symmetry</a:t>
            </a:r>
            <a:r>
              <a:rPr lang="hu-HU" sz="1600" dirty="0" smtClean="0"/>
              <a:t> (</a:t>
            </a:r>
            <a:r>
              <a:rPr lang="hu-HU" sz="1600" dirty="0" err="1" smtClean="0"/>
              <a:t>totally</a:t>
            </a:r>
            <a:r>
              <a:rPr lang="hu-HU" sz="1600" dirty="0" smtClean="0"/>
              <a:t> </a:t>
            </a:r>
            <a:r>
              <a:rPr lang="hu-HU" sz="1600" dirty="0" err="1" smtClean="0"/>
              <a:t>symmetric</a:t>
            </a:r>
            <a:r>
              <a:rPr lang="hu-HU" sz="1600" dirty="0" smtClean="0"/>
              <a:t> MO) has </a:t>
            </a:r>
            <a:r>
              <a:rPr lang="hu-HU" sz="1600" dirty="0" err="1" smtClean="0"/>
              <a:t>the</a:t>
            </a:r>
            <a:r>
              <a:rPr lang="hu-HU" sz="1600" dirty="0" smtClean="0"/>
              <a:t> </a:t>
            </a:r>
            <a:r>
              <a:rPr lang="hu-HU" sz="1600" dirty="0" err="1" smtClean="0"/>
              <a:t>form</a:t>
            </a:r>
            <a:r>
              <a:rPr lang="hu-HU" sz="1600" dirty="0" smtClean="0"/>
              <a:t> </a:t>
            </a:r>
            <a:r>
              <a:rPr lang="hu-HU" sz="1600" dirty="0" err="1" smtClean="0"/>
              <a:t>where</a:t>
            </a:r>
            <a:r>
              <a:rPr lang="hu-HU" sz="1600" dirty="0" smtClean="0"/>
              <a:t> </a:t>
            </a:r>
            <a:r>
              <a:rPr lang="hu-HU" sz="1600" dirty="0" err="1" smtClean="0"/>
              <a:t>all</a:t>
            </a:r>
            <a:r>
              <a:rPr lang="hu-HU" sz="1600" dirty="0" smtClean="0"/>
              <a:t> </a:t>
            </a:r>
            <a:r>
              <a:rPr lang="hu-HU" sz="1600" dirty="0" err="1" smtClean="0"/>
              <a:t>atomic</a:t>
            </a:r>
            <a:r>
              <a:rPr lang="hu-HU" sz="1600" dirty="0" smtClean="0"/>
              <a:t> </a:t>
            </a:r>
            <a:r>
              <a:rPr lang="hu-HU" sz="1600" dirty="0" err="1" smtClean="0"/>
              <a:t>p</a:t>
            </a:r>
            <a:r>
              <a:rPr lang="hu-HU" sz="1600" baseline="-25000" dirty="0" err="1" smtClean="0"/>
              <a:t>z</a:t>
            </a:r>
            <a:r>
              <a:rPr lang="hu-HU" sz="1600" dirty="0" smtClean="0"/>
              <a:t> </a:t>
            </a:r>
            <a:r>
              <a:rPr lang="hu-HU" sz="1600" dirty="0" err="1" smtClean="0"/>
              <a:t>orbitals</a:t>
            </a:r>
            <a:r>
              <a:rPr lang="hu-HU" sz="1600" dirty="0" smtClean="0"/>
              <a:t> </a:t>
            </a:r>
            <a:r>
              <a:rPr lang="hu-HU" sz="1600" dirty="0" err="1" smtClean="0"/>
              <a:t>have</a:t>
            </a:r>
            <a:r>
              <a:rPr lang="hu-HU" sz="1600" dirty="0" smtClean="0"/>
              <a:t> </a:t>
            </a:r>
            <a:r>
              <a:rPr lang="hu-HU" sz="1600" dirty="0" err="1" smtClean="0"/>
              <a:t>the</a:t>
            </a:r>
            <a:r>
              <a:rPr lang="hu-HU" sz="1600" dirty="0" smtClean="0"/>
              <a:t> </a:t>
            </a:r>
            <a:r>
              <a:rPr lang="hu-HU" sz="1600" dirty="0" err="1" smtClean="0"/>
              <a:t>same</a:t>
            </a:r>
            <a:r>
              <a:rPr lang="hu-HU" sz="1600" dirty="0" smtClean="0"/>
              <a:t> </a:t>
            </a:r>
            <a:r>
              <a:rPr lang="hu-HU" sz="1600" dirty="0" err="1" smtClean="0"/>
              <a:t>sign</a:t>
            </a:r>
            <a:r>
              <a:rPr lang="hu-HU" sz="1600" dirty="0" smtClean="0"/>
              <a:t> </a:t>
            </a:r>
            <a:r>
              <a:rPr lang="hu-HU" sz="1600" dirty="0" err="1" smtClean="0"/>
              <a:t>outside</a:t>
            </a:r>
            <a:r>
              <a:rPr lang="hu-HU" sz="1600" dirty="0" smtClean="0"/>
              <a:t> </a:t>
            </a:r>
            <a:r>
              <a:rPr lang="hu-HU" sz="1600" dirty="0" err="1" smtClean="0"/>
              <a:t>the</a:t>
            </a:r>
            <a:r>
              <a:rPr lang="hu-HU" sz="1600" dirty="0" smtClean="0"/>
              <a:t> </a:t>
            </a:r>
            <a:r>
              <a:rPr lang="hu-HU" sz="1600" dirty="0" err="1" smtClean="0"/>
              <a:t>cage</a:t>
            </a:r>
            <a:r>
              <a:rPr lang="hu-HU" sz="1600" dirty="0" smtClean="0"/>
              <a:t> (and </a:t>
            </a:r>
            <a:r>
              <a:rPr lang="hu-HU" sz="1600" dirty="0" err="1" smtClean="0"/>
              <a:t>the</a:t>
            </a:r>
            <a:r>
              <a:rPr lang="hu-HU" sz="1600" dirty="0" smtClean="0"/>
              <a:t> </a:t>
            </a:r>
            <a:r>
              <a:rPr lang="hu-HU" sz="1600" dirty="0" err="1" smtClean="0"/>
              <a:t>opposite</a:t>
            </a:r>
            <a:r>
              <a:rPr lang="hu-HU" sz="1600" dirty="0" smtClean="0"/>
              <a:t>, </a:t>
            </a:r>
            <a:r>
              <a:rPr lang="hu-HU" sz="1600" dirty="0" err="1" smtClean="0"/>
              <a:t>but</a:t>
            </a:r>
            <a:r>
              <a:rPr lang="hu-HU" sz="1600" dirty="0" smtClean="0"/>
              <a:t> again </a:t>
            </a:r>
            <a:r>
              <a:rPr lang="hu-HU" sz="1600" dirty="0" err="1" smtClean="0"/>
              <a:t>the</a:t>
            </a:r>
            <a:r>
              <a:rPr lang="hu-HU" sz="1600" dirty="0" smtClean="0"/>
              <a:t> </a:t>
            </a:r>
            <a:r>
              <a:rPr lang="hu-HU" sz="1600" dirty="0" err="1" smtClean="0"/>
              <a:t>same</a:t>
            </a:r>
            <a:r>
              <a:rPr lang="hu-HU" sz="1600" dirty="0" smtClean="0"/>
              <a:t> </a:t>
            </a:r>
            <a:r>
              <a:rPr lang="hu-HU" sz="1600" dirty="0" err="1" smtClean="0"/>
              <a:t>sign</a:t>
            </a:r>
            <a:r>
              <a:rPr lang="hu-HU" sz="1600" dirty="0" smtClean="0"/>
              <a:t> </a:t>
            </a:r>
            <a:r>
              <a:rPr lang="hu-HU" sz="1600" dirty="0" err="1" smtClean="0"/>
              <a:t>inside</a:t>
            </a:r>
            <a:r>
              <a:rPr lang="hu-HU" sz="1600" dirty="0" smtClean="0"/>
              <a:t> </a:t>
            </a:r>
            <a:r>
              <a:rPr lang="hu-HU" sz="1600" dirty="0" err="1" smtClean="0"/>
              <a:t>the</a:t>
            </a:r>
            <a:r>
              <a:rPr lang="hu-HU" sz="1600" dirty="0" smtClean="0"/>
              <a:t> </a:t>
            </a:r>
            <a:r>
              <a:rPr lang="hu-HU" sz="1600" dirty="0" err="1" smtClean="0"/>
              <a:t>cage</a:t>
            </a:r>
            <a:r>
              <a:rPr lang="hu-HU" sz="1600" dirty="0" smtClean="0"/>
              <a:t>). </a:t>
            </a:r>
            <a:r>
              <a:rPr lang="hu-HU" sz="1600" dirty="0" err="1" smtClean="0"/>
              <a:t>That</a:t>
            </a:r>
            <a:r>
              <a:rPr lang="hu-HU" sz="1600" dirty="0" smtClean="0"/>
              <a:t> is, </a:t>
            </a:r>
            <a:r>
              <a:rPr lang="hu-HU" sz="1600" dirty="0" err="1" smtClean="0"/>
              <a:t>there</a:t>
            </a:r>
            <a:r>
              <a:rPr lang="hu-HU" sz="1600" dirty="0" smtClean="0"/>
              <a:t> </a:t>
            </a:r>
            <a:r>
              <a:rPr lang="hu-HU" sz="1600" dirty="0" err="1" smtClean="0"/>
              <a:t>are</a:t>
            </a:r>
            <a:r>
              <a:rPr lang="hu-HU" sz="1600" dirty="0" smtClean="0"/>
              <a:t> no </a:t>
            </a:r>
            <a:r>
              <a:rPr lang="hu-HU" sz="1600" dirty="0" err="1" smtClean="0"/>
              <a:t>nodes</a:t>
            </a:r>
            <a:r>
              <a:rPr lang="hu-HU" sz="1600" dirty="0" smtClean="0"/>
              <a:t> </a:t>
            </a:r>
            <a:r>
              <a:rPr lang="hu-HU" sz="1600" dirty="0" err="1" smtClean="0"/>
              <a:t>between</a:t>
            </a:r>
            <a:r>
              <a:rPr lang="hu-HU" sz="1600" dirty="0" smtClean="0"/>
              <a:t> </a:t>
            </a:r>
            <a:r>
              <a:rPr lang="hu-HU" sz="1600" dirty="0" err="1" smtClean="0"/>
              <a:t>the</a:t>
            </a:r>
            <a:r>
              <a:rPr lang="hu-HU" sz="1600" dirty="0" smtClean="0"/>
              <a:t> </a:t>
            </a:r>
            <a:r>
              <a:rPr lang="hu-HU" sz="1600" dirty="0" err="1" smtClean="0"/>
              <a:t>atomic</a:t>
            </a:r>
            <a:r>
              <a:rPr lang="hu-HU" sz="1600" dirty="0" smtClean="0"/>
              <a:t> </a:t>
            </a:r>
            <a:r>
              <a:rPr lang="hu-HU" sz="1600" dirty="0" err="1" smtClean="0"/>
              <a:t>orbitals</a:t>
            </a:r>
            <a:r>
              <a:rPr lang="hu-HU" sz="1600" dirty="0" smtClean="0"/>
              <a:t>, </a:t>
            </a:r>
            <a:r>
              <a:rPr lang="hu-HU" sz="1600" dirty="0" err="1" smtClean="0"/>
              <a:t>therefore</a:t>
            </a:r>
            <a:r>
              <a:rPr lang="hu-HU" sz="1600" dirty="0" smtClean="0"/>
              <a:t> </a:t>
            </a:r>
            <a:r>
              <a:rPr lang="hu-HU" sz="1600" dirty="0" err="1" smtClean="0"/>
              <a:t>due</a:t>
            </a:r>
            <a:r>
              <a:rPr lang="hu-HU" sz="1600" dirty="0" smtClean="0"/>
              <a:t> </a:t>
            </a:r>
            <a:r>
              <a:rPr lang="hu-HU" sz="1600" dirty="0" err="1" smtClean="0"/>
              <a:t>to</a:t>
            </a:r>
            <a:r>
              <a:rPr lang="hu-HU" sz="1600" dirty="0" smtClean="0"/>
              <a:t> </a:t>
            </a:r>
            <a:r>
              <a:rPr lang="hu-HU" sz="1600" dirty="0" err="1" smtClean="0"/>
              <a:t>the</a:t>
            </a:r>
            <a:r>
              <a:rPr lang="hu-HU" sz="1600" dirty="0" smtClean="0"/>
              <a:t> </a:t>
            </a:r>
            <a:r>
              <a:rPr lang="hu-HU" sz="1600" dirty="0" err="1" smtClean="0"/>
              <a:t>well</a:t>
            </a:r>
            <a:r>
              <a:rPr lang="hu-HU" sz="1600" dirty="0" smtClean="0"/>
              <a:t> </a:t>
            </a:r>
            <a:r>
              <a:rPr lang="hu-HU" sz="1600" dirty="0" err="1" smtClean="0"/>
              <a:t>known</a:t>
            </a:r>
            <a:r>
              <a:rPr lang="hu-HU" sz="1600" dirty="0" smtClean="0"/>
              <a:t> </a:t>
            </a:r>
            <a:r>
              <a:rPr lang="hu-HU" sz="1600" dirty="0" err="1" smtClean="0"/>
              <a:t>qualitative</a:t>
            </a:r>
            <a:r>
              <a:rPr lang="hu-HU" sz="1600" dirty="0" smtClean="0"/>
              <a:t> </a:t>
            </a:r>
            <a:r>
              <a:rPr lang="hu-HU" sz="1600" dirty="0" err="1" smtClean="0"/>
              <a:t>argument</a:t>
            </a:r>
            <a:r>
              <a:rPr lang="hu-HU" sz="1600" dirty="0" smtClean="0"/>
              <a:t>, </a:t>
            </a:r>
            <a:r>
              <a:rPr lang="hu-HU" sz="1600" dirty="0" err="1" smtClean="0"/>
              <a:t>the</a:t>
            </a:r>
            <a:r>
              <a:rPr lang="hu-HU" sz="1600" dirty="0" smtClean="0"/>
              <a:t> MO </a:t>
            </a:r>
            <a:r>
              <a:rPr lang="hu-HU" sz="1600" dirty="0" err="1" smtClean="0"/>
              <a:t>with</a:t>
            </a:r>
            <a:r>
              <a:rPr lang="hu-HU" sz="1600" dirty="0" smtClean="0"/>
              <a:t> </a:t>
            </a:r>
            <a:r>
              <a:rPr lang="hu-HU" sz="1600" dirty="0" err="1" smtClean="0"/>
              <a:t>a</a:t>
            </a:r>
            <a:r>
              <a:rPr lang="hu-HU" sz="1600" baseline="-25000" dirty="0" err="1" smtClean="0"/>
              <a:t>g</a:t>
            </a:r>
            <a:r>
              <a:rPr lang="hu-HU" sz="1600" dirty="0" smtClean="0"/>
              <a:t> </a:t>
            </a:r>
            <a:r>
              <a:rPr lang="hu-HU" sz="1600" dirty="0" err="1" smtClean="0"/>
              <a:t>symmetry</a:t>
            </a:r>
            <a:r>
              <a:rPr lang="hu-HU" sz="1600" dirty="0" smtClean="0"/>
              <a:t> </a:t>
            </a:r>
            <a:r>
              <a:rPr lang="hu-HU" sz="1600" dirty="0" err="1" smtClean="0"/>
              <a:t>should</a:t>
            </a:r>
            <a:r>
              <a:rPr lang="hu-HU" sz="1600" dirty="0" smtClean="0"/>
              <a:t> </a:t>
            </a:r>
            <a:r>
              <a:rPr lang="hu-HU" sz="1600" dirty="0" err="1" smtClean="0"/>
              <a:t>have</a:t>
            </a:r>
            <a:r>
              <a:rPr lang="hu-HU" sz="1600" dirty="0" smtClean="0"/>
              <a:t> </a:t>
            </a:r>
            <a:r>
              <a:rPr lang="hu-HU" sz="1600" dirty="0" err="1" smtClean="0"/>
              <a:t>the</a:t>
            </a:r>
            <a:r>
              <a:rPr lang="hu-HU" sz="1600" dirty="0" smtClean="0"/>
              <a:t> </a:t>
            </a:r>
            <a:r>
              <a:rPr lang="hu-HU" sz="1600" dirty="0" err="1" smtClean="0"/>
              <a:t>lowest</a:t>
            </a:r>
            <a:r>
              <a:rPr lang="hu-HU" sz="1600" dirty="0" smtClean="0"/>
              <a:t> </a:t>
            </a:r>
            <a:r>
              <a:rPr lang="hu-HU" sz="1600" dirty="0" err="1" smtClean="0"/>
              <a:t>energy</a:t>
            </a:r>
            <a:r>
              <a:rPr lang="hu-HU" sz="1600" dirty="0" smtClean="0"/>
              <a:t>, </a:t>
            </a:r>
            <a:r>
              <a:rPr lang="hu-HU" sz="1600" dirty="0" err="1" smtClean="0"/>
              <a:t>which</a:t>
            </a:r>
            <a:r>
              <a:rPr lang="hu-HU" sz="1600" dirty="0" smtClean="0"/>
              <a:t> is </a:t>
            </a:r>
            <a:r>
              <a:rPr lang="hu-HU" sz="1600" dirty="0" err="1" smtClean="0"/>
              <a:t>indeed</a:t>
            </a:r>
            <a:r>
              <a:rPr lang="hu-HU" sz="1600" dirty="0" smtClean="0"/>
              <a:t> </a:t>
            </a:r>
            <a:r>
              <a:rPr lang="hu-HU" sz="1600" dirty="0" err="1" smtClean="0"/>
              <a:t>the</a:t>
            </a:r>
            <a:r>
              <a:rPr lang="hu-HU" sz="1600" dirty="0" smtClean="0"/>
              <a:t> </a:t>
            </a:r>
            <a:r>
              <a:rPr lang="hu-HU" sz="1600" dirty="0" err="1" smtClean="0"/>
              <a:t>case</a:t>
            </a:r>
            <a:r>
              <a:rPr lang="hu-HU" sz="1600" dirty="0" smtClean="0"/>
              <a:t>.</a:t>
            </a:r>
            <a:endParaRPr lang="hu-HU" sz="1600" dirty="0"/>
          </a:p>
          <a:p>
            <a:endParaRPr lang="hu-HU" sz="1600" dirty="0" smtClean="0"/>
          </a:p>
          <a:p>
            <a:endParaRPr lang="hu-HU" sz="1600" dirty="0"/>
          </a:p>
        </p:txBody>
      </p:sp>
    </p:spTree>
    <p:extLst>
      <p:ext uri="{BB962C8B-B14F-4D97-AF65-F5344CB8AC3E}">
        <p14:creationId xmlns:p14="http://schemas.microsoft.com/office/powerpoint/2010/main" val="640326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308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pic>
        <p:nvPicPr>
          <p:cNvPr id="7170" name="Picture 2" descr="Scan 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26988"/>
            <a:ext cx="8856663" cy="690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3708400" y="2133600"/>
            <a:ext cx="187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2400" b="0"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g = 120</a:t>
            </a:r>
          </a:p>
        </p:txBody>
      </p:sp>
    </p:spTree>
    <p:extLst>
      <p:ext uri="{BB962C8B-B14F-4D97-AF65-F5344CB8AC3E}">
        <p14:creationId xmlns:p14="http://schemas.microsoft.com/office/powerpoint/2010/main" val="2477258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1496978"/>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ts val="600"/>
              </a:spcBef>
              <a:spcAft>
                <a:spcPct val="0"/>
              </a:spcAft>
              <a:buClrTx/>
              <a:buSzTx/>
              <a:buFontTx/>
              <a:buNone/>
              <a:tabLst/>
              <a:defRPr/>
            </a:pPr>
            <a:r>
              <a:rPr kumimoji="0" lang="el-GR" sz="4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Calibri" panose="020F0502020204030204" pitchFamily="34" charset="0"/>
              </a:rPr>
              <a:t>π</a:t>
            </a:r>
            <a:r>
              <a:rPr kumimoji="0" lang="hu-HU" sz="4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r>
              <a:rPr kumimoji="0" lang="hu-HU" sz="4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electron</a:t>
            </a:r>
            <a:r>
              <a:rPr kumimoji="0" lang="hu-HU" sz="4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4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e</a:t>
            </a:r>
            <a:r>
              <a:rPr kumimoji="0" lang="hu-HU" altLang="hu-HU" sz="4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nergy</a:t>
            </a:r>
            <a:r>
              <a:rPr kumimoji="0" lang="hu-HU" altLang="hu-HU" sz="4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altLang="hu-HU" sz="4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levels</a:t>
            </a:r>
            <a:r>
              <a:rPr kumimoji="0" lang="hu-HU" altLang="hu-HU" sz="4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of C</a:t>
            </a:r>
            <a:r>
              <a:rPr kumimoji="0" lang="hu-HU" altLang="hu-HU" sz="4000" b="1" i="0" u="none" strike="noStrike" kern="1200" cap="none" spc="0" normalizeH="0" baseline="-25000" noProof="0" dirty="0" smtClean="0">
                <a:ln>
                  <a:noFill/>
                </a:ln>
                <a:solidFill>
                  <a:srgbClr val="000000"/>
                </a:solidFill>
                <a:effectLst/>
                <a:uLnTx/>
                <a:uFillTx/>
                <a:latin typeface="Times New Roman" panose="02020603050405020304" pitchFamily="18" charset="0"/>
                <a:ea typeface="+mn-ea"/>
                <a:cs typeface="+mn-cs"/>
              </a:rPr>
              <a:t>60</a:t>
            </a:r>
          </a:p>
        </p:txBody>
      </p:sp>
      <p:pic>
        <p:nvPicPr>
          <p:cNvPr id="2" name="Rögzített ha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1284233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43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300425"/>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ts val="600"/>
              </a:spcBef>
              <a:spcAft>
                <a:spcPct val="0"/>
              </a:spcAft>
              <a:buClrTx/>
              <a:buSzTx/>
              <a:buFontTx/>
              <a:buNone/>
              <a:tabLst/>
              <a:defRPr/>
            </a:pPr>
            <a:r>
              <a:rPr kumimoji="0" lang="hu-HU" altLang="hu-HU" sz="4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Characters</a:t>
            </a:r>
            <a:endParaRPr kumimoji="0" lang="hu-HU" altLang="hu-HU" sz="4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p:txBody>
      </p:sp>
      <mc:AlternateContent xmlns:mc="http://schemas.openxmlformats.org/markup-compatibility/2006" xmlns:a14="http://schemas.microsoft.com/office/drawing/2010/main">
        <mc:Choice Requires="a14">
          <p:sp>
            <p:nvSpPr>
              <p:cNvPr id="4" name="Szövegdoboz 3"/>
              <p:cNvSpPr txBox="1"/>
              <p:nvPr/>
            </p:nvSpPr>
            <p:spPr>
              <a:xfrm>
                <a:off x="0" y="1640535"/>
                <a:ext cx="9144000" cy="4729180"/>
              </a:xfrm>
              <a:prstGeom prst="rect">
                <a:avLst/>
              </a:prstGeom>
              <a:noFill/>
            </p:spPr>
            <p:txBody>
              <a:bodyPr wrap="square" rtlCol="0">
                <a:spAutoFit/>
              </a:bodyPr>
              <a:lstStyle/>
              <a:p>
                <a:pPr lvl="0">
                  <a:defRPr/>
                </a:pPr>
                <a:r>
                  <a:rPr lang="en-US" sz="1600" dirty="0" smtClean="0">
                    <a:solidFill>
                      <a:srgbClr val="000000"/>
                    </a:solidFill>
                  </a:rPr>
                  <a:t>And now comes the tremendous strength of group theory / representation theory. In most of the applications (e.g. to decide whether a representation is reducible or irreducible, </a:t>
                </a:r>
                <a:r>
                  <a:rPr lang="hu-HU" sz="1600" dirty="0" smtClean="0">
                    <a:solidFill>
                      <a:srgbClr val="000000"/>
                    </a:solidFill>
                  </a:rPr>
                  <a:t>and </a:t>
                </a:r>
                <a:r>
                  <a:rPr lang="en-US" sz="1600" dirty="0" smtClean="0">
                    <a:solidFill>
                      <a:srgbClr val="000000"/>
                    </a:solidFill>
                  </a:rPr>
                  <a:t>if it</a:t>
                </a:r>
                <a:r>
                  <a:rPr lang="hu-HU" sz="1600" dirty="0" smtClean="0">
                    <a:solidFill>
                      <a:srgbClr val="000000"/>
                    </a:solidFill>
                  </a:rPr>
                  <a:t>’</a:t>
                </a:r>
                <a:r>
                  <a:rPr lang="en-US" sz="1600" dirty="0" smtClean="0">
                    <a:solidFill>
                      <a:srgbClr val="000000"/>
                    </a:solidFill>
                  </a:rPr>
                  <a:t>s </a:t>
                </a:r>
                <a:r>
                  <a:rPr lang="en-US" sz="1600" dirty="0">
                    <a:solidFill>
                      <a:srgbClr val="000000"/>
                    </a:solidFill>
                  </a:rPr>
                  <a:t>reducible, how can we perform the reduction) we don’t need the matrices themselves. It is enough to use the characters, where the character is the trace (sum of diagonal elements) of the </a:t>
                </a:r>
                <a:r>
                  <a:rPr lang="en-US" sz="1600" dirty="0" smtClean="0">
                    <a:solidFill>
                      <a:srgbClr val="000000"/>
                    </a:solidFill>
                  </a:rPr>
                  <a:t>matrix</a:t>
                </a:r>
                <a:r>
                  <a:rPr lang="hu-HU" sz="1600" dirty="0" smtClean="0">
                    <a:solidFill>
                      <a:srgbClr val="000000"/>
                    </a:solidFill>
                  </a:rPr>
                  <a:t>. </a:t>
                </a:r>
              </a:p>
              <a:p>
                <a:pPr lvl="0">
                  <a:defRPr/>
                </a:pPr>
                <a:endParaRPr lang="hu-HU" sz="1600" dirty="0">
                  <a:solidFill>
                    <a:srgbClr val="000000"/>
                  </a:solidFill>
                </a:endParaRPr>
              </a:p>
              <a:p>
                <a:pPr lvl="0">
                  <a:defRPr/>
                </a:pPr>
                <a:r>
                  <a:rPr lang="hu-HU" sz="1600" dirty="0" err="1" smtClean="0">
                    <a:solidFill>
                      <a:srgbClr val="000000"/>
                    </a:solidFill>
                  </a:rPr>
                  <a:t>That</a:t>
                </a:r>
                <a:r>
                  <a:rPr lang="hu-HU" sz="1600" dirty="0" smtClean="0">
                    <a:solidFill>
                      <a:srgbClr val="000000"/>
                    </a:solidFill>
                  </a:rPr>
                  <a:t> is, </a:t>
                </a:r>
                <a:r>
                  <a:rPr lang="hu-HU" sz="1600" dirty="0" err="1" smtClean="0">
                    <a:solidFill>
                      <a:srgbClr val="000000"/>
                    </a:solidFill>
                  </a:rPr>
                  <a:t>the</a:t>
                </a:r>
                <a:r>
                  <a:rPr lang="hu-HU" sz="1600" dirty="0" smtClean="0">
                    <a:solidFill>
                      <a:srgbClr val="000000"/>
                    </a:solidFill>
                  </a:rPr>
                  <a:t> </a:t>
                </a:r>
                <a:r>
                  <a:rPr lang="hu-HU" sz="1600" dirty="0" err="1" smtClean="0">
                    <a:solidFill>
                      <a:srgbClr val="000000"/>
                    </a:solidFill>
                  </a:rPr>
                  <a:t>definition</a:t>
                </a:r>
                <a:r>
                  <a:rPr lang="hu-HU" sz="1600" dirty="0" smtClean="0">
                    <a:solidFill>
                      <a:srgbClr val="000000"/>
                    </a:solidFill>
                  </a:rPr>
                  <a:t> of </a:t>
                </a:r>
                <a:r>
                  <a:rPr lang="hu-HU" sz="1600" dirty="0" err="1" smtClean="0">
                    <a:solidFill>
                      <a:srgbClr val="000000"/>
                    </a:solidFill>
                  </a:rPr>
                  <a:t>the</a:t>
                </a:r>
                <a:r>
                  <a:rPr lang="hu-HU" sz="1600" dirty="0" smtClean="0">
                    <a:solidFill>
                      <a:srgbClr val="000000"/>
                    </a:solidFill>
                  </a:rPr>
                  <a:t> </a:t>
                </a:r>
                <a:r>
                  <a:rPr lang="hu-HU" sz="1600" b="1" dirty="0" err="1" smtClean="0">
                    <a:solidFill>
                      <a:srgbClr val="000000"/>
                    </a:solidFill>
                  </a:rPr>
                  <a:t>character</a:t>
                </a:r>
                <a:r>
                  <a:rPr lang="hu-HU" sz="1600" dirty="0" smtClean="0">
                    <a:solidFill>
                      <a:srgbClr val="000000"/>
                    </a:solidFill>
                  </a:rPr>
                  <a:t> (</a:t>
                </a:r>
                <a:r>
                  <a:rPr lang="hu-HU" sz="1600" dirty="0" smtClean="0">
                    <a:solidFill>
                      <a:srgbClr val="000000"/>
                    </a:solidFill>
                    <a:sym typeface="Symbol" panose="05050102010706020507" pitchFamily="18" charset="2"/>
                  </a:rPr>
                  <a:t></a:t>
                </a:r>
                <a:r>
                  <a:rPr lang="hu-HU" sz="1600" dirty="0" smtClean="0">
                    <a:solidFill>
                      <a:srgbClr val="000000"/>
                    </a:solidFill>
                  </a:rPr>
                  <a:t>) </a:t>
                </a:r>
                <a:r>
                  <a:rPr lang="hu-HU" sz="1600" dirty="0" err="1" smtClean="0">
                    <a:solidFill>
                      <a:srgbClr val="000000"/>
                    </a:solidFill>
                  </a:rPr>
                  <a:t>for</a:t>
                </a:r>
                <a:r>
                  <a:rPr lang="hu-HU" sz="1600" dirty="0" smtClean="0">
                    <a:solidFill>
                      <a:srgbClr val="000000"/>
                    </a:solidFill>
                  </a:rPr>
                  <a:t> a </a:t>
                </a:r>
                <a:r>
                  <a:rPr lang="hu-HU" sz="1600" dirty="0" err="1" smtClean="0">
                    <a:solidFill>
                      <a:srgbClr val="000000"/>
                    </a:solidFill>
                  </a:rPr>
                  <a:t>given</a:t>
                </a:r>
                <a:r>
                  <a:rPr lang="hu-HU" sz="1600" dirty="0" smtClean="0">
                    <a:solidFill>
                      <a:srgbClr val="000000"/>
                    </a:solidFill>
                  </a:rPr>
                  <a:t> </a:t>
                </a:r>
                <a:r>
                  <a:rPr lang="hu-HU" sz="1600" dirty="0" err="1" smtClean="0">
                    <a:solidFill>
                      <a:srgbClr val="000000"/>
                    </a:solidFill>
                  </a:rPr>
                  <a:t>element</a:t>
                </a:r>
                <a:r>
                  <a:rPr lang="hu-HU" sz="1600" dirty="0" smtClean="0">
                    <a:solidFill>
                      <a:srgbClr val="000000"/>
                    </a:solidFill>
                  </a:rPr>
                  <a:t> </a:t>
                </a:r>
                <a:r>
                  <a:rPr lang="hu-HU" sz="1600" i="1" dirty="0" smtClean="0">
                    <a:solidFill>
                      <a:srgbClr val="000000"/>
                    </a:solidFill>
                  </a:rPr>
                  <a:t>R</a:t>
                </a:r>
                <a:r>
                  <a:rPr lang="hu-HU" sz="1600" dirty="0" smtClean="0">
                    <a:solidFill>
                      <a:srgbClr val="000000"/>
                    </a:solidFill>
                  </a:rPr>
                  <a:t> of </a:t>
                </a:r>
                <a:r>
                  <a:rPr lang="hu-HU" sz="1600" dirty="0" err="1" smtClean="0">
                    <a:solidFill>
                      <a:srgbClr val="000000"/>
                    </a:solidFill>
                  </a:rPr>
                  <a:t>the</a:t>
                </a:r>
                <a:r>
                  <a:rPr lang="hu-HU" sz="1600" dirty="0" smtClean="0">
                    <a:solidFill>
                      <a:srgbClr val="000000"/>
                    </a:solidFill>
                  </a:rPr>
                  <a:t> </a:t>
                </a:r>
                <a:r>
                  <a:rPr lang="hu-HU" sz="1600" dirty="0" err="1" smtClean="0">
                    <a:solidFill>
                      <a:srgbClr val="000000"/>
                    </a:solidFill>
                  </a:rPr>
                  <a:t>symmetry</a:t>
                </a:r>
                <a:r>
                  <a:rPr lang="hu-HU" sz="1600" dirty="0" smtClean="0">
                    <a:solidFill>
                      <a:srgbClr val="000000"/>
                    </a:solidFill>
                  </a:rPr>
                  <a:t> </a:t>
                </a:r>
                <a:r>
                  <a:rPr lang="hu-HU" sz="1600" dirty="0" err="1" smtClean="0">
                    <a:solidFill>
                      <a:srgbClr val="000000"/>
                    </a:solidFill>
                  </a:rPr>
                  <a:t>group</a:t>
                </a:r>
                <a:r>
                  <a:rPr lang="hu-HU" sz="1600" dirty="0" smtClean="0">
                    <a:solidFill>
                      <a:srgbClr val="000000"/>
                    </a:solidFill>
                  </a:rPr>
                  <a:t> and </a:t>
                </a:r>
                <a:r>
                  <a:rPr lang="hu-HU" sz="1600" dirty="0" err="1" smtClean="0">
                    <a:solidFill>
                      <a:srgbClr val="000000"/>
                    </a:solidFill>
                  </a:rPr>
                  <a:t>for</a:t>
                </a:r>
                <a:r>
                  <a:rPr lang="hu-HU" sz="1600" dirty="0" smtClean="0">
                    <a:solidFill>
                      <a:srgbClr val="000000"/>
                    </a:solidFill>
                  </a:rPr>
                  <a:t> a </a:t>
                </a:r>
                <a:r>
                  <a:rPr lang="hu-HU" sz="1600" dirty="0" err="1" smtClean="0">
                    <a:solidFill>
                      <a:srgbClr val="000000"/>
                    </a:solidFill>
                  </a:rPr>
                  <a:t>given</a:t>
                </a:r>
                <a:r>
                  <a:rPr lang="hu-HU" sz="1600" dirty="0" smtClean="0">
                    <a:solidFill>
                      <a:srgbClr val="000000"/>
                    </a:solidFill>
                  </a:rPr>
                  <a:t> </a:t>
                </a:r>
                <a:r>
                  <a:rPr lang="hu-HU" sz="1600" dirty="0" err="1" smtClean="0">
                    <a:solidFill>
                      <a:srgbClr val="000000"/>
                    </a:solidFill>
                  </a:rPr>
                  <a:t>representation</a:t>
                </a:r>
                <a:r>
                  <a:rPr lang="hu-HU" sz="1600" dirty="0" smtClean="0">
                    <a:solidFill>
                      <a:srgbClr val="000000"/>
                    </a:solidFill>
                  </a:rPr>
                  <a:t> </a:t>
                </a:r>
                <a:r>
                  <a:rPr lang="hu-HU" sz="1600" dirty="0" smtClean="0">
                    <a:solidFill>
                      <a:srgbClr val="000000"/>
                    </a:solidFill>
                    <a:sym typeface="Symbol" panose="05050102010706020507" pitchFamily="18" charset="2"/>
                  </a:rPr>
                  <a:t></a:t>
                </a:r>
                <a:r>
                  <a:rPr lang="hu-HU" sz="1600" dirty="0" smtClean="0">
                    <a:solidFill>
                      <a:srgbClr val="000000"/>
                    </a:solidFill>
                  </a:rPr>
                  <a:t> </a:t>
                </a:r>
                <a:r>
                  <a:rPr lang="hu-HU" sz="1600" dirty="0">
                    <a:solidFill>
                      <a:srgbClr val="000000"/>
                    </a:solidFill>
                  </a:rPr>
                  <a:t>is </a:t>
                </a:r>
                <a:r>
                  <a:rPr lang="hu-HU" sz="1600" dirty="0" smtClean="0">
                    <a:solidFill>
                      <a:srgbClr val="000000"/>
                    </a:solidFill>
                    <a:sym typeface="Symbol" panose="05050102010706020507" pitchFamily="18" charset="2"/>
                  </a:rPr>
                  <a:t>(</a:t>
                </a:r>
                <a:r>
                  <a:rPr lang="hu-HU" sz="1600" i="1" dirty="0" smtClean="0">
                    <a:solidFill>
                      <a:srgbClr val="000000"/>
                    </a:solidFill>
                  </a:rPr>
                  <a:t>d</a:t>
                </a:r>
                <a:r>
                  <a:rPr lang="hu-HU" sz="1600" dirty="0" smtClean="0">
                    <a:solidFill>
                      <a:srgbClr val="000000"/>
                    </a:solidFill>
                  </a:rPr>
                  <a:t> </a:t>
                </a:r>
                <a:r>
                  <a:rPr lang="hu-HU" sz="1600" dirty="0">
                    <a:solidFill>
                      <a:srgbClr val="000000"/>
                    </a:solidFill>
                  </a:rPr>
                  <a:t>is </a:t>
                </a:r>
                <a:r>
                  <a:rPr lang="hu-HU" sz="1600" dirty="0" err="1">
                    <a:solidFill>
                      <a:srgbClr val="000000"/>
                    </a:solidFill>
                  </a:rPr>
                  <a:t>the</a:t>
                </a:r>
                <a:r>
                  <a:rPr lang="hu-HU" sz="1600" dirty="0">
                    <a:solidFill>
                      <a:srgbClr val="000000"/>
                    </a:solidFill>
                  </a:rPr>
                  <a:t> </a:t>
                </a:r>
                <a:r>
                  <a:rPr lang="hu-HU" sz="1600" dirty="0" err="1">
                    <a:solidFill>
                      <a:srgbClr val="000000"/>
                    </a:solidFill>
                  </a:rPr>
                  <a:t>dimension</a:t>
                </a:r>
                <a:r>
                  <a:rPr lang="hu-HU" sz="1600" dirty="0">
                    <a:solidFill>
                      <a:srgbClr val="000000"/>
                    </a:solidFill>
                  </a:rPr>
                  <a:t> of </a:t>
                </a:r>
                <a:r>
                  <a:rPr lang="hu-HU" sz="1600" dirty="0" err="1">
                    <a:solidFill>
                      <a:srgbClr val="000000"/>
                    </a:solidFill>
                  </a:rPr>
                  <a:t>the</a:t>
                </a:r>
                <a:r>
                  <a:rPr lang="hu-HU" sz="1600" dirty="0">
                    <a:solidFill>
                      <a:srgbClr val="000000"/>
                    </a:solidFill>
                  </a:rPr>
                  <a:t> </a:t>
                </a:r>
                <a:r>
                  <a:rPr lang="hu-HU" sz="1600" dirty="0" err="1" smtClean="0">
                    <a:solidFill>
                      <a:srgbClr val="000000"/>
                    </a:solidFill>
                  </a:rPr>
                  <a:t>representation</a:t>
                </a:r>
                <a:r>
                  <a:rPr lang="hu-HU" sz="1600" dirty="0" smtClean="0">
                    <a:solidFill>
                      <a:srgbClr val="000000"/>
                    </a:solidFill>
                  </a:rPr>
                  <a:t>) </a:t>
                </a:r>
                <a:r>
                  <a:rPr lang="hu-HU" sz="1600" dirty="0" smtClean="0">
                    <a:solidFill>
                      <a:srgbClr val="000000"/>
                    </a:solidFill>
                    <a:sym typeface="Symbol" panose="05050102010706020507" pitchFamily="18" charset="2"/>
                  </a:rPr>
                  <a:t>:</a:t>
                </a:r>
              </a:p>
              <a:p>
                <a:pPr>
                  <a:defRPr/>
                </a:pPr>
                <a:r>
                  <a:rPr lang="hu-HU" sz="1600" dirty="0" smtClean="0">
                    <a:solidFill>
                      <a:srgbClr val="000000"/>
                    </a:solidFill>
                  </a:rPr>
                  <a:t> </a:t>
                </a:r>
                <a:endParaRPr lang="hu-HU" sz="1600" i="1" dirty="0" smtClean="0">
                  <a:solidFill>
                    <a:srgbClr val="000000"/>
                  </a:solidFill>
                  <a:latin typeface="Cambria Math" panose="02040503050406030204" pitchFamily="18" charset="0"/>
                  <a:ea typeface="Cambria Math" panose="02040503050406030204" pitchFamily="18" charset="0"/>
                </a:endParaRPr>
              </a:p>
              <a:p>
                <a:pPr>
                  <a:defRPr/>
                </a:pPr>
                <a14:m>
                  <m:oMathPara xmlns:m="http://schemas.openxmlformats.org/officeDocument/2006/math">
                    <m:oMathParaPr>
                      <m:jc m:val="centerGroup"/>
                    </m:oMathParaPr>
                    <m:oMath xmlns:m="http://schemas.openxmlformats.org/officeDocument/2006/math">
                      <m:r>
                        <a:rPr lang="el-GR" sz="1600" i="1" smtClean="0">
                          <a:solidFill>
                            <a:srgbClr val="000000"/>
                          </a:solidFill>
                          <a:latin typeface="Cambria Math" panose="02040503050406030204" pitchFamily="18" charset="0"/>
                          <a:ea typeface="Cambria Math" panose="02040503050406030204" pitchFamily="18" charset="0"/>
                        </a:rPr>
                        <m:t>𝜒</m:t>
                      </m:r>
                      <m:r>
                        <a:rPr lang="hu-HU" sz="1600" b="0" i="1" smtClean="0">
                          <a:solidFill>
                            <a:srgbClr val="000000"/>
                          </a:solidFill>
                          <a:latin typeface="Cambria Math" panose="02040503050406030204" pitchFamily="18" charset="0"/>
                          <a:ea typeface="Cambria Math" panose="02040503050406030204" pitchFamily="18" charset="0"/>
                        </a:rPr>
                        <m:t>(</m:t>
                      </m:r>
                      <m:r>
                        <a:rPr lang="hu-HU" sz="1600" b="0" i="1" smtClean="0">
                          <a:solidFill>
                            <a:srgbClr val="000000"/>
                          </a:solidFill>
                          <a:latin typeface="Cambria Math" panose="02040503050406030204" pitchFamily="18" charset="0"/>
                          <a:ea typeface="Cambria Math" panose="02040503050406030204" pitchFamily="18" charset="0"/>
                        </a:rPr>
                        <m:t>𝑅</m:t>
                      </m:r>
                      <m:r>
                        <a:rPr lang="hu-HU" sz="1600" b="0" i="1" smtClean="0">
                          <a:solidFill>
                            <a:srgbClr val="000000"/>
                          </a:solidFill>
                          <a:latin typeface="Cambria Math" panose="02040503050406030204" pitchFamily="18" charset="0"/>
                          <a:ea typeface="Cambria Math" panose="02040503050406030204" pitchFamily="18" charset="0"/>
                        </a:rPr>
                        <m:t>)=</m:t>
                      </m:r>
                      <m:nary>
                        <m:naryPr>
                          <m:chr m:val="∑"/>
                          <m:ctrlPr>
                            <a:rPr lang="hu-HU" sz="1600" i="1" dirty="0" smtClean="0">
                              <a:solidFill>
                                <a:srgbClr val="000000"/>
                              </a:solidFill>
                              <a:latin typeface="Cambria Math" panose="02040503050406030204" pitchFamily="18" charset="0"/>
                            </a:rPr>
                          </m:ctrlPr>
                        </m:naryPr>
                        <m:sub>
                          <m:r>
                            <m:rPr>
                              <m:brk m:alnAt="23"/>
                            </m:rPr>
                            <a:rPr lang="hu-HU" sz="1600" b="0" i="1" dirty="0" smtClean="0">
                              <a:solidFill>
                                <a:srgbClr val="000000"/>
                              </a:solidFill>
                              <a:latin typeface="Cambria Math" panose="02040503050406030204" pitchFamily="18" charset="0"/>
                            </a:rPr>
                            <m:t>𝑘</m:t>
                          </m:r>
                          <m:r>
                            <a:rPr lang="hu-HU" sz="1600" b="0" i="1" dirty="0" smtClean="0">
                              <a:solidFill>
                                <a:srgbClr val="000000"/>
                              </a:solidFill>
                              <a:latin typeface="Cambria Math" panose="02040503050406030204" pitchFamily="18" charset="0"/>
                            </a:rPr>
                            <m:t>=1</m:t>
                          </m:r>
                        </m:sub>
                        <m:sup>
                          <m:r>
                            <a:rPr lang="hu-HU" sz="1600" b="0" i="1" dirty="0" smtClean="0">
                              <a:solidFill>
                                <a:srgbClr val="000000"/>
                              </a:solidFill>
                              <a:latin typeface="Cambria Math" panose="02040503050406030204" pitchFamily="18" charset="0"/>
                            </a:rPr>
                            <m:t>𝑑</m:t>
                          </m:r>
                        </m:sup>
                        <m:e>
                          <m:sSub>
                            <m:sSubPr>
                              <m:ctrlPr>
                                <a:rPr lang="hu-HU" sz="1600" i="1" dirty="0" smtClean="0">
                                  <a:solidFill>
                                    <a:srgbClr val="000000"/>
                                  </a:solidFill>
                                  <a:latin typeface="Cambria Math" panose="02040503050406030204" pitchFamily="18" charset="0"/>
                                </a:rPr>
                              </m:ctrlPr>
                            </m:sSubPr>
                            <m:e>
                              <m:r>
                                <m:rPr>
                                  <m:sty m:val="p"/>
                                </m:rPr>
                                <a:rPr lang="el-GR" sz="1600" i="1" dirty="0" smtClean="0">
                                  <a:solidFill>
                                    <a:srgbClr val="000000"/>
                                  </a:solidFill>
                                  <a:latin typeface="Cambria Math" panose="02040503050406030204" pitchFamily="18" charset="0"/>
                                  <a:ea typeface="Cambria Math" panose="02040503050406030204" pitchFamily="18" charset="0"/>
                                </a:rPr>
                                <m:t>Γ</m:t>
                              </m:r>
                              <m:r>
                                <a:rPr lang="hu-HU" sz="1600" b="0" i="1" dirty="0" smtClean="0">
                                  <a:solidFill>
                                    <a:srgbClr val="000000"/>
                                  </a:solidFill>
                                  <a:latin typeface="Cambria Math" panose="02040503050406030204" pitchFamily="18" charset="0"/>
                                  <a:ea typeface="Cambria Math" panose="02040503050406030204" pitchFamily="18" charset="0"/>
                                </a:rPr>
                                <m:t>(</m:t>
                              </m:r>
                              <m:r>
                                <a:rPr lang="hu-HU" sz="1600" b="0" i="1" dirty="0" smtClean="0">
                                  <a:solidFill>
                                    <a:srgbClr val="000000"/>
                                  </a:solidFill>
                                  <a:latin typeface="Cambria Math" panose="02040503050406030204" pitchFamily="18" charset="0"/>
                                  <a:ea typeface="Cambria Math" panose="02040503050406030204" pitchFamily="18" charset="0"/>
                                </a:rPr>
                                <m:t>𝑅</m:t>
                              </m:r>
                              <m:r>
                                <a:rPr lang="hu-HU" sz="1600" b="0" i="1" dirty="0" smtClean="0">
                                  <a:solidFill>
                                    <a:srgbClr val="000000"/>
                                  </a:solidFill>
                                  <a:latin typeface="Cambria Math" panose="02040503050406030204" pitchFamily="18" charset="0"/>
                                  <a:ea typeface="Cambria Math" panose="02040503050406030204" pitchFamily="18" charset="0"/>
                                </a:rPr>
                                <m:t>)</m:t>
                              </m:r>
                            </m:e>
                            <m:sub>
                              <m:r>
                                <a:rPr lang="hu-HU" sz="1600" b="0" i="1" dirty="0" smtClean="0">
                                  <a:solidFill>
                                    <a:srgbClr val="000000"/>
                                  </a:solidFill>
                                  <a:latin typeface="Cambria Math" panose="02040503050406030204" pitchFamily="18" charset="0"/>
                                </a:rPr>
                                <m:t>𝑘𝑘</m:t>
                              </m:r>
                            </m:sub>
                          </m:sSub>
                        </m:e>
                      </m:nary>
                    </m:oMath>
                  </m:oMathPara>
                </a14:m>
                <a:endParaRPr lang="hu-HU" sz="1600" dirty="0">
                  <a:solidFill>
                    <a:srgbClr val="000000"/>
                  </a:solidFill>
                </a:endParaRPr>
              </a:p>
              <a:p>
                <a:pPr lvl="0">
                  <a:defRPr/>
                </a:pPr>
                <a:endParaRPr lang="hu-HU" sz="1600" dirty="0" smtClean="0">
                  <a:solidFill>
                    <a:srgbClr val="000000"/>
                  </a:solidFill>
                </a:endParaRPr>
              </a:p>
              <a:p>
                <a:pPr lvl="0">
                  <a:defRPr/>
                </a:pPr>
                <a:r>
                  <a:rPr lang="hu-HU" sz="1600" dirty="0" smtClean="0">
                    <a:solidFill>
                      <a:srgbClr val="000000"/>
                    </a:solidFill>
                  </a:rPr>
                  <a:t>(</a:t>
                </a:r>
                <a:r>
                  <a:rPr lang="hu-HU" sz="1600" dirty="0" err="1" smtClean="0">
                    <a:solidFill>
                      <a:srgbClr val="000000"/>
                    </a:solidFill>
                  </a:rPr>
                  <a:t>This</a:t>
                </a:r>
                <a:r>
                  <a:rPr lang="hu-HU" sz="1600" dirty="0" smtClean="0">
                    <a:solidFill>
                      <a:srgbClr val="000000"/>
                    </a:solidFill>
                  </a:rPr>
                  <a:t> </a:t>
                </a:r>
                <a:r>
                  <a:rPr lang="hu-HU" sz="1600" dirty="0" err="1" smtClean="0">
                    <a:solidFill>
                      <a:srgbClr val="000000"/>
                    </a:solidFill>
                  </a:rPr>
                  <a:t>definition</a:t>
                </a:r>
                <a:r>
                  <a:rPr lang="hu-HU" sz="1600" dirty="0" smtClean="0">
                    <a:solidFill>
                      <a:srgbClr val="000000"/>
                    </a:solidFill>
                  </a:rPr>
                  <a:t> </a:t>
                </a:r>
                <a:r>
                  <a:rPr lang="hu-HU" sz="1600" dirty="0" err="1" smtClean="0">
                    <a:solidFill>
                      <a:srgbClr val="000000"/>
                    </a:solidFill>
                  </a:rPr>
                  <a:t>holds</a:t>
                </a:r>
                <a:r>
                  <a:rPr lang="hu-HU" sz="1600" dirty="0" smtClean="0">
                    <a:solidFill>
                      <a:srgbClr val="000000"/>
                    </a:solidFill>
                  </a:rPr>
                  <a:t> </a:t>
                </a:r>
                <a:r>
                  <a:rPr lang="hu-HU" sz="1600" dirty="0" err="1" smtClean="0">
                    <a:solidFill>
                      <a:srgbClr val="000000"/>
                    </a:solidFill>
                  </a:rPr>
                  <a:t>for</a:t>
                </a:r>
                <a:r>
                  <a:rPr lang="hu-HU" sz="1600" dirty="0" smtClean="0">
                    <a:solidFill>
                      <a:srgbClr val="000000"/>
                    </a:solidFill>
                  </a:rPr>
                  <a:t> </a:t>
                </a:r>
                <a:r>
                  <a:rPr lang="hu-HU" sz="1600" dirty="0" err="1" smtClean="0">
                    <a:solidFill>
                      <a:srgbClr val="000000"/>
                    </a:solidFill>
                  </a:rPr>
                  <a:t>any</a:t>
                </a:r>
                <a:r>
                  <a:rPr lang="hu-HU" sz="1600" dirty="0" smtClean="0">
                    <a:solidFill>
                      <a:srgbClr val="000000"/>
                    </a:solidFill>
                  </a:rPr>
                  <a:t> </a:t>
                </a:r>
                <a:r>
                  <a:rPr lang="hu-HU" sz="1600" dirty="0" err="1" smtClean="0">
                    <a:solidFill>
                      <a:srgbClr val="000000"/>
                    </a:solidFill>
                  </a:rPr>
                  <a:t>representation</a:t>
                </a:r>
                <a:r>
                  <a:rPr lang="hu-HU" sz="1600" dirty="0" smtClean="0">
                    <a:solidFill>
                      <a:srgbClr val="000000"/>
                    </a:solidFill>
                  </a:rPr>
                  <a:t>, </a:t>
                </a:r>
                <a:r>
                  <a:rPr lang="hu-HU" sz="1600" dirty="0" err="1" smtClean="0">
                    <a:solidFill>
                      <a:srgbClr val="000000"/>
                    </a:solidFill>
                  </a:rPr>
                  <a:t>for</a:t>
                </a:r>
                <a:r>
                  <a:rPr lang="hu-HU" sz="1600" dirty="0" smtClean="0">
                    <a:solidFill>
                      <a:srgbClr val="000000"/>
                    </a:solidFill>
                  </a:rPr>
                  <a:t> </a:t>
                </a:r>
                <a:r>
                  <a:rPr lang="hu-HU" sz="1600" dirty="0" err="1" smtClean="0">
                    <a:solidFill>
                      <a:srgbClr val="000000"/>
                    </a:solidFill>
                  </a:rPr>
                  <a:t>reducible</a:t>
                </a:r>
                <a:r>
                  <a:rPr lang="hu-HU" sz="1600" dirty="0" smtClean="0">
                    <a:solidFill>
                      <a:srgbClr val="000000"/>
                    </a:solidFill>
                  </a:rPr>
                  <a:t> </a:t>
                </a:r>
                <a:r>
                  <a:rPr lang="hu-HU" sz="1600" dirty="0" err="1" smtClean="0">
                    <a:solidFill>
                      <a:srgbClr val="000000"/>
                    </a:solidFill>
                  </a:rPr>
                  <a:t>as</a:t>
                </a:r>
                <a:r>
                  <a:rPr lang="hu-HU" sz="1600" dirty="0" smtClean="0">
                    <a:solidFill>
                      <a:srgbClr val="000000"/>
                    </a:solidFill>
                  </a:rPr>
                  <a:t> </a:t>
                </a:r>
                <a:r>
                  <a:rPr lang="hu-HU" sz="1600" dirty="0" err="1" smtClean="0">
                    <a:solidFill>
                      <a:srgbClr val="000000"/>
                    </a:solidFill>
                  </a:rPr>
                  <a:t>well</a:t>
                </a:r>
                <a:r>
                  <a:rPr lang="hu-HU" sz="1600" dirty="0" smtClean="0">
                    <a:solidFill>
                      <a:srgbClr val="000000"/>
                    </a:solidFill>
                  </a:rPr>
                  <a:t> </a:t>
                </a:r>
                <a:r>
                  <a:rPr lang="hu-HU" sz="1600" dirty="0" err="1" smtClean="0">
                    <a:solidFill>
                      <a:srgbClr val="000000"/>
                    </a:solidFill>
                  </a:rPr>
                  <a:t>as</a:t>
                </a:r>
                <a:r>
                  <a:rPr lang="hu-HU" sz="1600" dirty="0" smtClean="0">
                    <a:solidFill>
                      <a:srgbClr val="000000"/>
                    </a:solidFill>
                  </a:rPr>
                  <a:t> </a:t>
                </a:r>
                <a:r>
                  <a:rPr lang="hu-HU" sz="1600" dirty="0" err="1" smtClean="0">
                    <a:solidFill>
                      <a:srgbClr val="000000"/>
                    </a:solidFill>
                  </a:rPr>
                  <a:t>for</a:t>
                </a:r>
                <a:r>
                  <a:rPr lang="hu-HU" sz="1600" dirty="0" smtClean="0">
                    <a:solidFill>
                      <a:srgbClr val="000000"/>
                    </a:solidFill>
                  </a:rPr>
                  <a:t> </a:t>
                </a:r>
                <a:r>
                  <a:rPr lang="hu-HU" sz="1600" dirty="0" err="1" smtClean="0">
                    <a:solidFill>
                      <a:srgbClr val="000000"/>
                    </a:solidFill>
                  </a:rPr>
                  <a:t>irreducible</a:t>
                </a:r>
                <a:r>
                  <a:rPr lang="hu-HU" sz="1600" dirty="0">
                    <a:solidFill>
                      <a:srgbClr val="000000"/>
                    </a:solidFill>
                  </a:rPr>
                  <a:t> </a:t>
                </a:r>
                <a:r>
                  <a:rPr lang="hu-HU" sz="1600" dirty="0" err="1" smtClean="0">
                    <a:solidFill>
                      <a:srgbClr val="000000"/>
                    </a:solidFill>
                  </a:rPr>
                  <a:t>ones</a:t>
                </a:r>
                <a:r>
                  <a:rPr lang="hu-HU" sz="1600" dirty="0" smtClean="0">
                    <a:solidFill>
                      <a:srgbClr val="000000"/>
                    </a:solidFill>
                  </a:rPr>
                  <a:t>.)</a:t>
                </a:r>
              </a:p>
              <a:p>
                <a:pPr lvl="0">
                  <a:defRPr/>
                </a:pPr>
                <a:endParaRPr lang="hu-HU" sz="1600" dirty="0" smtClean="0">
                  <a:solidFill>
                    <a:srgbClr val="000000"/>
                  </a:solidFill>
                </a:endParaRPr>
              </a:p>
              <a:p>
                <a:pPr lvl="0">
                  <a:defRPr/>
                </a:pPr>
                <a:r>
                  <a:rPr lang="hu-HU" sz="1600" dirty="0" err="1" smtClean="0">
                    <a:solidFill>
                      <a:srgbClr val="000000"/>
                    </a:solidFill>
                  </a:rPr>
                  <a:t>From</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well</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known</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fact</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that</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trace</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of a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matrix</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is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invariant</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with</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respect</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to</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similarity</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transformation</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it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follows</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that</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character</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is</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same</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for</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symmetry</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operations</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belonging</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to</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same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conjugacy</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class</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So</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character</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depends</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on</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class</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and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on</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representation</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400" b="0" i="0" u="none" strike="noStrike" kern="1200" cap="none" spc="0" normalizeH="0" noProof="0" dirty="0" smtClean="0">
                    <a:ln>
                      <a:noFill/>
                    </a:ln>
                    <a:solidFill>
                      <a:srgbClr val="000000"/>
                    </a:solidFill>
                    <a:effectLst/>
                    <a:uLnTx/>
                    <a:uFillTx/>
                  </a:rPr>
                  <a:t>(</a:t>
                </a:r>
                <a:r>
                  <a:rPr kumimoji="0" lang="hu-HU" sz="1400" b="0" i="0" u="none" strike="noStrike" kern="1200" cap="none" spc="0" normalizeH="0" baseline="0" noProof="0" dirty="0" err="1" smtClean="0">
                    <a:ln>
                      <a:noFill/>
                    </a:ln>
                    <a:solidFill>
                      <a:srgbClr val="000000"/>
                    </a:solidFill>
                    <a:effectLst/>
                    <a:uLnTx/>
                    <a:uFillTx/>
                  </a:rPr>
                  <a:t>However</a:t>
                </a:r>
                <a:r>
                  <a:rPr kumimoji="0" lang="hu-HU" sz="1400" b="0" i="0" u="none" strike="noStrike" kern="1200" cap="none" spc="0" normalizeH="0" baseline="0" noProof="0" dirty="0" smtClean="0">
                    <a:ln>
                      <a:noFill/>
                    </a:ln>
                    <a:solidFill>
                      <a:srgbClr val="000000"/>
                    </a:solidFill>
                    <a:effectLst/>
                    <a:uLnTx/>
                    <a:uFillTx/>
                  </a:rPr>
                  <a:t>, </a:t>
                </a:r>
                <a:r>
                  <a:rPr kumimoji="0" lang="hu-HU" sz="1400" b="0" i="0" u="none" strike="noStrike" kern="1200" cap="none" spc="0" normalizeH="0" baseline="0" noProof="0" dirty="0" err="1" smtClean="0">
                    <a:ln>
                      <a:noFill/>
                    </a:ln>
                    <a:solidFill>
                      <a:srgbClr val="000000"/>
                    </a:solidFill>
                    <a:effectLst/>
                    <a:uLnTx/>
                    <a:uFillTx/>
                  </a:rPr>
                  <a:t>note</a:t>
                </a:r>
                <a:r>
                  <a:rPr kumimoji="0" lang="hu-HU" sz="1400" b="0" i="0" u="none" strike="noStrike" kern="1200" cap="none" spc="0" normalizeH="0" baseline="0" noProof="0" dirty="0" smtClean="0">
                    <a:ln>
                      <a:noFill/>
                    </a:ln>
                    <a:solidFill>
                      <a:srgbClr val="000000"/>
                    </a:solidFill>
                    <a:effectLst/>
                    <a:uLnTx/>
                    <a:uFillTx/>
                  </a:rPr>
                  <a:t> </a:t>
                </a:r>
                <a:r>
                  <a:rPr kumimoji="0" lang="hu-HU" sz="1400" b="0" i="0" u="none" strike="noStrike" kern="1200" cap="none" spc="0" normalizeH="0" baseline="0" noProof="0" dirty="0" err="1" smtClean="0">
                    <a:ln>
                      <a:noFill/>
                    </a:ln>
                    <a:solidFill>
                      <a:srgbClr val="000000"/>
                    </a:solidFill>
                    <a:effectLst/>
                    <a:uLnTx/>
                    <a:uFillTx/>
                  </a:rPr>
                  <a:t>that</a:t>
                </a:r>
                <a:r>
                  <a:rPr kumimoji="0" lang="hu-HU" sz="1400" b="0" i="0" u="none" strike="noStrike" kern="1200" cap="none" spc="0" normalizeH="0" baseline="0" noProof="0" dirty="0" smtClean="0">
                    <a:ln>
                      <a:noFill/>
                    </a:ln>
                    <a:solidFill>
                      <a:srgbClr val="000000"/>
                    </a:solidFill>
                    <a:effectLst/>
                    <a:uLnTx/>
                    <a:uFillTx/>
                  </a:rPr>
                  <a:t> </a:t>
                </a:r>
                <a:r>
                  <a:rPr kumimoji="0" lang="hu-HU" sz="1400" b="0" i="0" u="none" strike="noStrike" kern="1200" cap="none" spc="0" normalizeH="0" baseline="0" noProof="0" dirty="0" err="1" smtClean="0">
                    <a:ln>
                      <a:noFill/>
                    </a:ln>
                    <a:solidFill>
                      <a:srgbClr val="000000"/>
                    </a:solidFill>
                    <a:effectLst/>
                    <a:uLnTx/>
                    <a:uFillTx/>
                  </a:rPr>
                  <a:t>different</a:t>
                </a:r>
                <a:r>
                  <a:rPr kumimoji="0" lang="hu-HU" sz="1400" b="0" i="0" u="none" strike="noStrike" kern="1200" cap="none" spc="0" normalizeH="0" baseline="0" noProof="0" dirty="0" smtClean="0">
                    <a:ln>
                      <a:noFill/>
                    </a:ln>
                    <a:solidFill>
                      <a:srgbClr val="000000"/>
                    </a:solidFill>
                    <a:effectLst/>
                    <a:uLnTx/>
                    <a:uFillTx/>
                  </a:rPr>
                  <a:t> </a:t>
                </a:r>
                <a:r>
                  <a:rPr kumimoji="0" lang="hu-HU" sz="1400" b="0" i="0" u="none" strike="noStrike" kern="1200" cap="none" spc="0" normalizeH="0" baseline="0" noProof="0" dirty="0" err="1" smtClean="0">
                    <a:ln>
                      <a:noFill/>
                    </a:ln>
                    <a:solidFill>
                      <a:srgbClr val="000000"/>
                    </a:solidFill>
                    <a:effectLst/>
                    <a:uLnTx/>
                    <a:uFillTx/>
                  </a:rPr>
                  <a:t>conjugacy</a:t>
                </a:r>
                <a:r>
                  <a:rPr kumimoji="0" lang="hu-HU" sz="1400" b="0" i="0" u="none" strike="noStrike" kern="1200" cap="none" spc="0" normalizeH="0" baseline="0" noProof="0" dirty="0" smtClean="0">
                    <a:ln>
                      <a:noFill/>
                    </a:ln>
                    <a:solidFill>
                      <a:srgbClr val="000000"/>
                    </a:solidFill>
                    <a:effectLst/>
                    <a:uLnTx/>
                    <a:uFillTx/>
                  </a:rPr>
                  <a:t> </a:t>
                </a:r>
                <a:r>
                  <a:rPr kumimoji="0" lang="hu-HU" sz="1400" b="0" i="0" u="none" strike="noStrike" kern="1200" cap="none" spc="0" normalizeH="0" baseline="0" noProof="0" dirty="0" err="1" smtClean="0">
                    <a:ln>
                      <a:noFill/>
                    </a:ln>
                    <a:solidFill>
                      <a:srgbClr val="000000"/>
                    </a:solidFill>
                    <a:effectLst/>
                    <a:uLnTx/>
                    <a:uFillTx/>
                  </a:rPr>
                  <a:t>classes</a:t>
                </a:r>
                <a:r>
                  <a:rPr kumimoji="0" lang="hu-HU" sz="1400" b="0" i="0" u="none" strike="noStrike" kern="1200" cap="none" spc="0" normalizeH="0" baseline="0" noProof="0" dirty="0" smtClean="0">
                    <a:ln>
                      <a:noFill/>
                    </a:ln>
                    <a:solidFill>
                      <a:srgbClr val="000000"/>
                    </a:solidFill>
                    <a:effectLst/>
                    <a:uLnTx/>
                    <a:uFillTx/>
                  </a:rPr>
                  <a:t> </a:t>
                </a:r>
                <a:r>
                  <a:rPr kumimoji="0" lang="hu-HU" sz="1400" b="0" i="0" u="none" strike="noStrike" kern="1200" cap="none" spc="0" normalizeH="0" baseline="0" noProof="0" dirty="0" err="1" smtClean="0">
                    <a:ln>
                      <a:noFill/>
                    </a:ln>
                    <a:solidFill>
                      <a:srgbClr val="000000"/>
                    </a:solidFill>
                    <a:effectLst/>
                    <a:uLnTx/>
                    <a:uFillTx/>
                  </a:rPr>
                  <a:t>may</a:t>
                </a:r>
                <a:r>
                  <a:rPr kumimoji="0" lang="hu-HU" sz="1400" b="0" i="0" u="none" strike="noStrike" kern="1200" cap="none" spc="0" normalizeH="0" baseline="0" noProof="0" dirty="0" smtClean="0">
                    <a:ln>
                      <a:noFill/>
                    </a:ln>
                    <a:solidFill>
                      <a:srgbClr val="000000"/>
                    </a:solidFill>
                    <a:effectLst/>
                    <a:uLnTx/>
                    <a:uFillTx/>
                  </a:rPr>
                  <a:t> </a:t>
                </a:r>
                <a:r>
                  <a:rPr kumimoji="0" lang="hu-HU" sz="1400" b="0" i="0" u="none" strike="noStrike" kern="1200" cap="none" spc="0" normalizeH="0" baseline="0" noProof="0" dirty="0" err="1" smtClean="0">
                    <a:ln>
                      <a:noFill/>
                    </a:ln>
                    <a:solidFill>
                      <a:srgbClr val="000000"/>
                    </a:solidFill>
                    <a:effectLst/>
                    <a:uLnTx/>
                    <a:uFillTx/>
                  </a:rPr>
                  <a:t>have</a:t>
                </a:r>
                <a:r>
                  <a:rPr kumimoji="0" lang="hu-HU" sz="1400" b="0" i="0" u="none" strike="noStrike" kern="1200" cap="none" spc="0" normalizeH="0" baseline="0" noProof="0" dirty="0" smtClean="0">
                    <a:ln>
                      <a:noFill/>
                    </a:ln>
                    <a:solidFill>
                      <a:srgbClr val="000000"/>
                    </a:solidFill>
                    <a:effectLst/>
                    <a:uLnTx/>
                    <a:uFillTx/>
                  </a:rPr>
                  <a:t> </a:t>
                </a:r>
                <a:r>
                  <a:rPr kumimoji="0" lang="hu-HU" sz="1400" b="0" i="0" u="none" strike="noStrike" kern="1200" cap="none" spc="0" normalizeH="0" baseline="0" noProof="0" dirty="0" err="1" smtClean="0">
                    <a:ln>
                      <a:noFill/>
                    </a:ln>
                    <a:solidFill>
                      <a:srgbClr val="000000"/>
                    </a:solidFill>
                    <a:effectLst/>
                    <a:uLnTx/>
                    <a:uFillTx/>
                  </a:rPr>
                  <a:t>the</a:t>
                </a:r>
                <a:r>
                  <a:rPr kumimoji="0" lang="hu-HU" sz="1400" b="0" i="0" u="none" strike="noStrike" kern="1200" cap="none" spc="0" normalizeH="0" baseline="0" noProof="0" dirty="0" smtClean="0">
                    <a:ln>
                      <a:noFill/>
                    </a:ln>
                    <a:solidFill>
                      <a:srgbClr val="000000"/>
                    </a:solidFill>
                    <a:effectLst/>
                    <a:uLnTx/>
                    <a:uFillTx/>
                  </a:rPr>
                  <a:t> </a:t>
                </a:r>
                <a:r>
                  <a:rPr kumimoji="0" lang="hu-HU" sz="1400" b="0" i="0" u="none" strike="noStrike" kern="1200" cap="none" spc="0" normalizeH="0" baseline="0" noProof="0" dirty="0" err="1" smtClean="0">
                    <a:ln>
                      <a:noFill/>
                    </a:ln>
                    <a:solidFill>
                      <a:srgbClr val="000000"/>
                    </a:solidFill>
                    <a:effectLst/>
                    <a:uLnTx/>
                    <a:uFillTx/>
                  </a:rPr>
                  <a:t>sam</a:t>
                </a:r>
                <a:r>
                  <a:rPr lang="hu-HU" sz="1400" dirty="0" smtClean="0">
                    <a:solidFill>
                      <a:srgbClr val="000000"/>
                    </a:solidFill>
                  </a:rPr>
                  <a:t>e </a:t>
                </a:r>
                <a:r>
                  <a:rPr lang="hu-HU" sz="1400" dirty="0" err="1" smtClean="0">
                    <a:solidFill>
                      <a:srgbClr val="000000"/>
                    </a:solidFill>
                  </a:rPr>
                  <a:t>character</a:t>
                </a:r>
                <a:r>
                  <a:rPr lang="hu-HU" sz="1400" dirty="0" smtClean="0">
                    <a:solidFill>
                      <a:srgbClr val="000000"/>
                    </a:solidFill>
                  </a:rPr>
                  <a:t>.)</a:t>
                </a:r>
                <a:endParaRPr kumimoji="0" lang="hu-HU" sz="1400" b="0" i="0" u="none" strike="noStrike" kern="1200" cap="none" spc="0" normalizeH="0" baseline="0" noProof="0" dirty="0" smtClean="0">
                  <a:ln>
                    <a:noFill/>
                  </a:ln>
                  <a:solidFill>
                    <a:srgbClr val="000000"/>
                  </a:solidFill>
                  <a:effectLst/>
                  <a:uLnTx/>
                  <a:uFillTx/>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hu-HU" sz="1600" dirty="0" smtClean="0">
                  <a:solidFill>
                    <a:srgbClr val="000000"/>
                  </a:solidFill>
                </a:endParaRPr>
              </a:p>
            </p:txBody>
          </p:sp>
        </mc:Choice>
        <mc:Fallback xmlns="">
          <p:sp>
            <p:nvSpPr>
              <p:cNvPr id="4" name="Szövegdoboz 3"/>
              <p:cNvSpPr txBox="1">
                <a:spLocks noRot="1" noChangeAspect="1" noMove="1" noResize="1" noEditPoints="1" noAdjustHandles="1" noChangeArrowheads="1" noChangeShapeType="1" noTextEdit="1"/>
              </p:cNvSpPr>
              <p:nvPr/>
            </p:nvSpPr>
            <p:spPr>
              <a:xfrm>
                <a:off x="0" y="1640535"/>
                <a:ext cx="9144000" cy="4729180"/>
              </a:xfrm>
              <a:prstGeom prst="rect">
                <a:avLst/>
              </a:prstGeom>
              <a:blipFill>
                <a:blip r:embed="rId3"/>
                <a:stretch>
                  <a:fillRect l="-333" t="-387"/>
                </a:stretch>
              </a:blipFill>
            </p:spPr>
            <p:txBody>
              <a:bodyPr/>
              <a:lstStyle/>
              <a:p>
                <a:r>
                  <a:rPr lang="hu-HU">
                    <a:noFill/>
                  </a:rPr>
                  <a:t> </a:t>
                </a:r>
              </a:p>
            </p:txBody>
          </p:sp>
        </mc:Fallback>
      </mc:AlternateContent>
    </p:spTree>
    <p:extLst>
      <p:ext uri="{BB962C8B-B14F-4D97-AF65-F5344CB8AC3E}">
        <p14:creationId xmlns:p14="http://schemas.microsoft.com/office/powerpoint/2010/main" val="863243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300425"/>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ts val="600"/>
              </a:spcBef>
              <a:spcAft>
                <a:spcPct val="0"/>
              </a:spcAft>
              <a:buClrTx/>
              <a:buSzTx/>
              <a:buFontTx/>
              <a:buNone/>
              <a:tabLst/>
              <a:defRPr/>
            </a:pPr>
            <a:r>
              <a:rPr kumimoji="0" lang="hu-HU" altLang="hu-HU" sz="4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Great </a:t>
            </a:r>
            <a:r>
              <a:rPr kumimoji="0" lang="hu-HU" altLang="hu-HU" sz="4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Orthogonality</a:t>
            </a:r>
            <a:r>
              <a:rPr kumimoji="0" lang="hu-HU" altLang="hu-HU" sz="4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altLang="hu-HU" sz="4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Theorem</a:t>
            </a:r>
            <a:r>
              <a:rPr kumimoji="0" lang="hu-HU" altLang="hu-HU" sz="4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(GOT)</a:t>
            </a:r>
          </a:p>
        </p:txBody>
      </p:sp>
      <mc:AlternateContent xmlns:mc="http://schemas.openxmlformats.org/markup-compatibility/2006" xmlns:a14="http://schemas.microsoft.com/office/drawing/2010/main">
        <mc:Choice Requires="a14">
          <p:sp>
            <p:nvSpPr>
              <p:cNvPr id="4" name="Szövegdoboz 3"/>
              <p:cNvSpPr txBox="1"/>
              <p:nvPr/>
            </p:nvSpPr>
            <p:spPr>
              <a:xfrm>
                <a:off x="0" y="1802047"/>
                <a:ext cx="9144000" cy="38893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For</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irreps</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everything</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follows</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from</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Great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Orthogonality</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Theorem</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(GOT):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nary>
                        <m:naryPr>
                          <m:chr m:val="∑"/>
                          <m:ctrlPr>
                            <a:rPr kumimoji="0" lang="hu-HU" sz="16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ctrlPr>
                        </m:naryPr>
                        <m:sub>
                          <m:r>
                            <a:rPr kumimoji="0" lang="hu-HU"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𝑅</m:t>
                          </m:r>
                        </m:sub>
                        <m:sup>
                          <m:r>
                            <a:rPr kumimoji="0" lang="hu-HU"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 </m:t>
                          </m:r>
                        </m:sup>
                        <m:e>
                          <m:sSub>
                            <m:sSubPr>
                              <m:ctrlPr>
                                <a:rPr kumimoji="0" lang="hu-HU"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ctrlPr>
                            </m:sSubPr>
                            <m:e>
                              <m:r>
                                <m:rPr>
                                  <m:sty m:val="p"/>
                                </m:rPr>
                                <a:rPr kumimoji="0" lang="el-GR" sz="1600" b="0" i="1" u="none" strike="noStrike" kern="120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cs typeface="+mn-cs"/>
                                </a:rPr>
                                <m:t>Γ</m:t>
                              </m:r>
                            </m:e>
                            <m:sub>
                              <m:r>
                                <a:rPr kumimoji="0" lang="hu-HU"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𝑖</m:t>
                              </m:r>
                            </m:sub>
                          </m:sSub>
                        </m:e>
                      </m:nary>
                      <m:sSubSup>
                        <m:sSubSupPr>
                          <m:ctrlPr>
                            <a:rPr kumimoji="0" lang="hu-HU"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ctrlPr>
                        </m:sSubSupPr>
                        <m:e>
                          <m:r>
                            <a:rPr kumimoji="0" lang="hu-HU"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m:t>
                          </m:r>
                          <m:r>
                            <a:rPr kumimoji="0" lang="hu-HU"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𝑅</m:t>
                          </m:r>
                          <m:r>
                            <a:rPr kumimoji="0" lang="hu-HU"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m:t>
                          </m:r>
                        </m:e>
                        <m:sub>
                          <m:r>
                            <a:rPr kumimoji="0" lang="hu-HU"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𝑘𝑙</m:t>
                          </m:r>
                        </m:sub>
                        <m:sup>
                          <m:r>
                            <a:rPr kumimoji="0" lang="hu-HU"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m:t>
                          </m:r>
                        </m:sup>
                      </m:sSubSup>
                      <m:sSub>
                        <m:sSubPr>
                          <m:ctrlPr>
                            <a:rPr kumimoji="0" lang="hu-HU"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ctrlPr>
                        </m:sSubPr>
                        <m:e>
                          <m:r>
                            <a:rPr kumimoji="0" lang="hu-HU"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m:t>
                          </m:r>
                          <m:r>
                            <m:rPr>
                              <m:sty m:val="p"/>
                            </m:rPr>
                            <a:rPr kumimoji="0" lang="el-GR" sz="1600" b="0" i="1" u="none" strike="noStrike" kern="120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cs typeface="+mn-cs"/>
                            </a:rPr>
                            <m:t>Γ</m:t>
                          </m:r>
                        </m:e>
                        <m:sub>
                          <m:r>
                            <a:rPr kumimoji="0" lang="hu-HU"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𝑗</m:t>
                          </m:r>
                        </m:sub>
                      </m:sSub>
                      <m:sSubSup>
                        <m:sSubSupPr>
                          <m:ctrlPr>
                            <a:rPr kumimoji="0" lang="hu-HU" sz="16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ctrlPr>
                        </m:sSubSupPr>
                        <m:e>
                          <m:r>
                            <a:rPr kumimoji="0" lang="hu-HU" sz="16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m:t>
                          </m:r>
                          <m:r>
                            <a:rPr kumimoji="0" lang="hu-HU" sz="16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𝑅</m:t>
                          </m:r>
                          <m:r>
                            <a:rPr kumimoji="0" lang="hu-HU" sz="16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m:t>
                          </m:r>
                        </m:e>
                        <m:sub>
                          <m:r>
                            <a:rPr kumimoji="0" lang="hu-HU"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𝑚𝑛</m:t>
                          </m:r>
                        </m:sub>
                        <m:sup/>
                      </m:sSubSup>
                      <m:r>
                        <a:rPr kumimoji="0" lang="hu-HU"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 </m:t>
                      </m:r>
                      <m:f>
                        <m:fPr>
                          <m:ctrlPr>
                            <a:rPr kumimoji="0" lang="hu-HU"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ctrlPr>
                        </m:fPr>
                        <m:num>
                          <m:r>
                            <a:rPr kumimoji="0" lang="hu-HU"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h</m:t>
                          </m:r>
                        </m:num>
                        <m:den>
                          <m:r>
                            <a:rPr kumimoji="0" lang="hu-HU"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𝑑</m:t>
                          </m:r>
                        </m:den>
                      </m:f>
                      <m:sSub>
                        <m:sSubPr>
                          <m:ctrlPr>
                            <a:rPr kumimoji="0" lang="hu-HU"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ctrlPr>
                        </m:sSubPr>
                        <m:e>
                          <m:r>
                            <a:rPr kumimoji="0" lang="hu-HU" sz="1600" b="0" i="1" u="none" strike="noStrike" kern="120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cs typeface="+mn-cs"/>
                            </a:rPr>
                            <m:t>𝛿</m:t>
                          </m:r>
                        </m:e>
                        <m:sub>
                          <m:r>
                            <a:rPr kumimoji="0" lang="hu-HU"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𝑖𝑗</m:t>
                          </m:r>
                        </m:sub>
                      </m:sSub>
                      <m:sSub>
                        <m:sSubPr>
                          <m:ctrlPr>
                            <a:rPr kumimoji="0" lang="hu-HU" sz="16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ctrlPr>
                        </m:sSubPr>
                        <m:e>
                          <m:r>
                            <a:rPr kumimoji="0" lang="hu-HU" sz="16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m:t>𝛿</m:t>
                          </m:r>
                        </m:e>
                        <m:sub>
                          <m:r>
                            <a:rPr kumimoji="0" lang="hu-HU"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𝑘𝑚</m:t>
                          </m:r>
                        </m:sub>
                      </m:sSub>
                      <m:sSub>
                        <m:sSubPr>
                          <m:ctrlPr>
                            <a:rPr kumimoji="0" lang="hu-HU" sz="16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ctrlPr>
                        </m:sSubPr>
                        <m:e>
                          <m:r>
                            <a:rPr kumimoji="0" lang="hu-HU" sz="16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m:t>𝛿</m:t>
                          </m:r>
                        </m:e>
                        <m:sub>
                          <m:r>
                            <a:rPr kumimoji="0" lang="hu-HU"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𝑙𝑛</m:t>
                          </m:r>
                        </m:sub>
                      </m:sSub>
                      <m:r>
                        <a:rPr kumimoji="0" lang="hu-HU"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   ,</m:t>
                      </m:r>
                    </m:oMath>
                  </m:oMathPara>
                </a14:m>
                <a:endParaRPr kumimoji="0" lang="hu-HU"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where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summation</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goes</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over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all</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elements</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1"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R</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of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group</a:t>
                </a:r>
                <a:r>
                  <a:rPr lang="hu-HU" sz="1600" dirty="0" smtClean="0">
                    <a:solidFill>
                      <a:srgbClr val="000000"/>
                    </a:solidFill>
                  </a:rPr>
                  <a:t>. </a:t>
                </a:r>
                <a:r>
                  <a:rPr lang="hu-HU" sz="1400" dirty="0" smtClean="0">
                    <a:solidFill>
                      <a:srgbClr val="000000"/>
                    </a:solidFill>
                  </a:rPr>
                  <a:t>* is </a:t>
                </a:r>
                <a:r>
                  <a:rPr lang="hu-HU" sz="1400" dirty="0" err="1" smtClean="0">
                    <a:solidFill>
                      <a:srgbClr val="000000"/>
                    </a:solidFill>
                  </a:rPr>
                  <a:t>complex</a:t>
                </a:r>
                <a:r>
                  <a:rPr lang="hu-HU" sz="1400" dirty="0" smtClean="0">
                    <a:solidFill>
                      <a:srgbClr val="000000"/>
                    </a:solidFill>
                  </a:rPr>
                  <a:t> </a:t>
                </a:r>
                <a:r>
                  <a:rPr lang="hu-HU" sz="1400" dirty="0" err="1" smtClean="0">
                    <a:solidFill>
                      <a:srgbClr val="000000"/>
                    </a:solidFill>
                  </a:rPr>
                  <a:t>conjugate</a:t>
                </a:r>
                <a:r>
                  <a:rPr lang="hu-HU" sz="1400" dirty="0" smtClean="0">
                    <a:solidFill>
                      <a:srgbClr val="000000"/>
                    </a:solidFill>
                  </a:rPr>
                  <a:t> (</a:t>
                </a:r>
                <a:r>
                  <a:rPr lang="hu-HU" sz="1400" dirty="0" err="1" smtClean="0">
                    <a:solidFill>
                      <a:srgbClr val="000000"/>
                    </a:solidFill>
                  </a:rPr>
                  <a:t>if</a:t>
                </a:r>
                <a:r>
                  <a:rPr lang="hu-HU" sz="1400" dirty="0" smtClean="0">
                    <a:solidFill>
                      <a:srgbClr val="000000"/>
                    </a:solidFill>
                  </a:rPr>
                  <a:t> </a:t>
                </a:r>
                <a:r>
                  <a:rPr lang="hu-HU" sz="1400" dirty="0" err="1" smtClean="0">
                    <a:solidFill>
                      <a:srgbClr val="000000"/>
                    </a:solidFill>
                  </a:rPr>
                  <a:t>necessary</a:t>
                </a:r>
                <a:r>
                  <a:rPr lang="hu-HU" sz="1400" dirty="0" smtClean="0">
                    <a:solidFill>
                      <a:srgbClr val="000000"/>
                    </a:solidFill>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Due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to</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l-GR"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δ</a:t>
                </a:r>
                <a:r>
                  <a:rPr kumimoji="0" lang="hu-HU" sz="1600" b="0" i="0" u="none" strike="noStrike" kern="1200" cap="none" spc="0" normalizeH="0" baseline="-25000" noProof="0" dirty="0" err="1" smtClean="0">
                    <a:ln>
                      <a:noFill/>
                    </a:ln>
                    <a:solidFill>
                      <a:srgbClr val="000000"/>
                    </a:solidFill>
                    <a:effectLst/>
                    <a:uLnTx/>
                    <a:uFillTx/>
                    <a:latin typeface="Times New Roman" panose="02020603050405020304" pitchFamily="18" charset="0"/>
                    <a:ea typeface="+mn-ea"/>
                    <a:cs typeface="+mn-cs"/>
                  </a:rPr>
                  <a:t>ij</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Kronecker</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-delta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right</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hand</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side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is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nonzero</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only</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if</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two</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irreps</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are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equivalent</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(i=j).</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16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and </a:t>
                </a:r>
                <a:r>
                  <a:rPr kumimoji="0" lang="hu-HU" sz="1600" b="0" i="1"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h</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are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dimension</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and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order</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number</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of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elements</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of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two</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(in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relevant</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cases</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equivalent</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irreps</a:t>
                </a:r>
                <a:r>
                  <a:rPr lang="hu-HU" sz="1600" dirty="0" smtClean="0">
                    <a:solidFill>
                      <a:srgbClr val="000000"/>
                    </a:solidFill>
                  </a:rPr>
                  <a:t>, </a:t>
                </a:r>
                <a:r>
                  <a:rPr lang="hu-HU" sz="1600" dirty="0" err="1" smtClean="0">
                    <a:solidFill>
                      <a:srgbClr val="000000"/>
                    </a:solidFill>
                  </a:rPr>
                  <a:t>respectively</a:t>
                </a:r>
                <a:r>
                  <a:rPr lang="hu-HU" sz="1600" dirty="0" smtClean="0">
                    <a:solidFill>
                      <a:srgbClr val="000000"/>
                    </a:solidFill>
                  </a:rPr>
                  <a:t>.</a:t>
                </a:r>
                <a:endPar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For</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proof</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and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details</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I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refer</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to</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literature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As</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I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mentioned</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we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want</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to</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focus</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on</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applications</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a:t>
                </a:r>
                <a:endParaRPr kumimoji="0" lang="hu-HU"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p:txBody>
          </p:sp>
        </mc:Choice>
        <mc:Fallback xmlns="">
          <p:sp>
            <p:nvSpPr>
              <p:cNvPr id="4" name="Szövegdoboz 3"/>
              <p:cNvSpPr txBox="1">
                <a:spLocks noRot="1" noChangeAspect="1" noMove="1" noResize="1" noEditPoints="1" noAdjustHandles="1" noChangeArrowheads="1" noChangeShapeType="1" noTextEdit="1"/>
              </p:cNvSpPr>
              <p:nvPr/>
            </p:nvSpPr>
            <p:spPr>
              <a:xfrm>
                <a:off x="0" y="1802047"/>
                <a:ext cx="9144000" cy="3889398"/>
              </a:xfrm>
              <a:prstGeom prst="rect">
                <a:avLst/>
              </a:prstGeom>
              <a:blipFill>
                <a:blip r:embed="rId3"/>
                <a:stretch>
                  <a:fillRect l="-333" r="-333"/>
                </a:stretch>
              </a:blipFill>
            </p:spPr>
            <p:txBody>
              <a:bodyPr/>
              <a:lstStyle/>
              <a:p>
                <a:r>
                  <a:rPr lang="hu-HU">
                    <a:noFill/>
                  </a:rPr>
                  <a:t> </a:t>
                </a:r>
              </a:p>
            </p:txBody>
          </p:sp>
        </mc:Fallback>
      </mc:AlternateContent>
    </p:spTree>
    <p:extLst>
      <p:ext uri="{BB962C8B-B14F-4D97-AF65-F5344CB8AC3E}">
        <p14:creationId xmlns:p14="http://schemas.microsoft.com/office/powerpoint/2010/main" val="3375631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300425"/>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ts val="600"/>
              </a:spcBef>
              <a:spcAft>
                <a:spcPct val="0"/>
              </a:spcAft>
              <a:buClrTx/>
              <a:buSzTx/>
              <a:buFontTx/>
              <a:buNone/>
              <a:tabLst/>
              <a:defRPr/>
            </a:pPr>
            <a:r>
              <a:rPr kumimoji="0" lang="hu-HU" altLang="hu-HU" sz="4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Consequences</a:t>
            </a:r>
            <a:r>
              <a:rPr kumimoji="0" lang="hu-HU" altLang="hu-HU" sz="4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of GOT</a:t>
            </a:r>
          </a:p>
        </p:txBody>
      </p:sp>
      <mc:AlternateContent xmlns:mc="http://schemas.openxmlformats.org/markup-compatibility/2006" xmlns:a14="http://schemas.microsoft.com/office/drawing/2010/main">
        <mc:Choice Requires="a14">
          <p:sp>
            <p:nvSpPr>
              <p:cNvPr id="4" name="Szövegdoboz 3"/>
              <p:cNvSpPr txBox="1"/>
              <p:nvPr/>
            </p:nvSpPr>
            <p:spPr>
              <a:xfrm>
                <a:off x="0" y="1268760"/>
                <a:ext cx="9144000" cy="716452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The Great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Orthogonality</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Theorem</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has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very</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strong</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and important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consequences</a:t>
                </a:r>
                <a:r>
                  <a:rPr lang="hu-HU" sz="1600" dirty="0" smtClean="0">
                    <a:solidFill>
                      <a:srgbClr val="000000"/>
                    </a:solidFill>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hu-HU" sz="1600" dirty="0" smtClean="0">
                    <a:solidFill>
                      <a:srgbClr val="000000"/>
                    </a:solidFill>
                  </a:rPr>
                  <a:t>The most important and most </a:t>
                </a:r>
                <a:r>
                  <a:rPr lang="hu-HU" sz="1600" dirty="0" err="1" smtClean="0">
                    <a:solidFill>
                      <a:srgbClr val="000000"/>
                    </a:solidFill>
                  </a:rPr>
                  <a:t>useful</a:t>
                </a:r>
                <a:r>
                  <a:rPr lang="hu-HU" sz="1600" dirty="0" smtClean="0">
                    <a:solidFill>
                      <a:srgbClr val="000000"/>
                    </a:solidFill>
                  </a:rPr>
                  <a:t> </a:t>
                </a:r>
                <a:r>
                  <a:rPr lang="hu-HU" sz="1600" dirty="0" err="1" smtClean="0">
                    <a:solidFill>
                      <a:srgbClr val="000000"/>
                    </a:solidFill>
                  </a:rPr>
                  <a:t>one</a:t>
                </a:r>
                <a:r>
                  <a:rPr lang="hu-HU" sz="1600" dirty="0" smtClean="0">
                    <a:solidFill>
                      <a:srgbClr val="000000"/>
                    </a:solidFill>
                  </a:rPr>
                  <a:t> is </a:t>
                </a:r>
                <a:r>
                  <a:rPr lang="hu-HU" sz="1600" dirty="0" err="1" smtClean="0">
                    <a:solidFill>
                      <a:srgbClr val="000000"/>
                    </a:solidFill>
                  </a:rPr>
                  <a:t>the</a:t>
                </a:r>
                <a:r>
                  <a:rPr lang="hu-HU" sz="1600" dirty="0" smtClean="0">
                    <a:solidFill>
                      <a:srgbClr val="000000"/>
                    </a:solidFill>
                  </a:rPr>
                  <a:t> </a:t>
                </a:r>
                <a:r>
                  <a:rPr lang="hu-HU" sz="1600" b="1" dirty="0" smtClean="0">
                    <a:solidFill>
                      <a:srgbClr val="000000"/>
                    </a:solidFill>
                  </a:rPr>
                  <a:t>„</a:t>
                </a:r>
                <a:r>
                  <a:rPr lang="hu-HU" sz="1600" b="1" dirty="0" err="1" smtClean="0">
                    <a:solidFill>
                      <a:srgbClr val="000000"/>
                    </a:solidFill>
                  </a:rPr>
                  <a:t>orthonormality</a:t>
                </a:r>
                <a:r>
                  <a:rPr lang="hu-HU" sz="1600" b="1" dirty="0" smtClean="0">
                    <a:solidFill>
                      <a:srgbClr val="000000"/>
                    </a:solidFill>
                  </a:rPr>
                  <a:t>” of </a:t>
                </a:r>
                <a:r>
                  <a:rPr lang="hu-HU" sz="1600" b="1" dirty="0" err="1" smtClean="0">
                    <a:solidFill>
                      <a:srgbClr val="000000"/>
                    </a:solidFill>
                  </a:rPr>
                  <a:t>the</a:t>
                </a:r>
                <a:r>
                  <a:rPr lang="hu-HU" sz="1600" b="1" dirty="0" smtClean="0">
                    <a:solidFill>
                      <a:srgbClr val="000000"/>
                    </a:solidFill>
                  </a:rPr>
                  <a:t> </a:t>
                </a:r>
                <a:r>
                  <a:rPr lang="hu-HU" sz="1600" b="1" dirty="0" err="1" smtClean="0">
                    <a:solidFill>
                      <a:srgbClr val="000000"/>
                    </a:solidFill>
                  </a:rPr>
                  <a:t>characters</a:t>
                </a:r>
                <a:r>
                  <a:rPr lang="hu-HU" sz="1600" dirty="0" smtClean="0">
                    <a:solidFill>
                      <a:srgbClr val="000000"/>
                    </a:solidFill>
                  </a:rPr>
                  <a:t> </a:t>
                </a:r>
                <a:r>
                  <a:rPr lang="hu-HU" sz="1600" dirty="0" err="1" smtClean="0">
                    <a:solidFill>
                      <a:srgbClr val="000000"/>
                    </a:solidFill>
                  </a:rPr>
                  <a:t>for</a:t>
                </a:r>
                <a:r>
                  <a:rPr lang="hu-HU" sz="1600" dirty="0" smtClean="0">
                    <a:solidFill>
                      <a:srgbClr val="000000"/>
                    </a:solidFill>
                  </a:rPr>
                  <a:t> </a:t>
                </a:r>
                <a:r>
                  <a:rPr lang="hu-HU" sz="1600" dirty="0" err="1" smtClean="0">
                    <a:solidFill>
                      <a:srgbClr val="000000"/>
                    </a:solidFill>
                  </a:rPr>
                  <a:t>irreps</a:t>
                </a:r>
                <a:r>
                  <a:rPr lang="hu-HU" sz="1600" dirty="0" smtClean="0">
                    <a:solidFill>
                      <a:srgbClr val="000000"/>
                    </a:solidFill>
                  </a:rPr>
                  <a:t> </a:t>
                </a:r>
                <a:r>
                  <a:rPr lang="hu-HU" sz="1600" i="1" dirty="0" smtClean="0">
                    <a:solidFill>
                      <a:srgbClr val="000000"/>
                    </a:solidFill>
                  </a:rPr>
                  <a:t>i</a:t>
                </a:r>
                <a:r>
                  <a:rPr lang="hu-HU" sz="1600" dirty="0" smtClean="0">
                    <a:solidFill>
                      <a:srgbClr val="000000"/>
                    </a:solidFill>
                  </a:rPr>
                  <a:t> and </a:t>
                </a:r>
                <a:r>
                  <a:rPr lang="hu-HU" sz="1600" i="1" dirty="0" smtClean="0">
                    <a:solidFill>
                      <a:srgbClr val="000000"/>
                    </a:solidFill>
                  </a:rPr>
                  <a:t>j</a:t>
                </a:r>
                <a:r>
                  <a:rPr lang="hu-HU" sz="1600" dirty="0" smtClean="0">
                    <a:solidFill>
                      <a:srgbClr val="000000"/>
                    </a:solidFill>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lang="hu-HU" sz="1600" dirty="0" smtClean="0">
                  <a:solidFill>
                    <a:srgbClr val="000000"/>
                  </a:solidFill>
                </a:endParaRPr>
              </a:p>
              <a:p>
                <a:pPr lvl="0">
                  <a:defRPr/>
                </a:pPr>
                <a14:m>
                  <m:oMathPara xmlns:m="http://schemas.openxmlformats.org/officeDocument/2006/math">
                    <m:oMathParaPr>
                      <m:jc m:val="centerGroup"/>
                    </m:oMathParaPr>
                    <m:oMath xmlns:m="http://schemas.openxmlformats.org/officeDocument/2006/math">
                      <m:f>
                        <m:fPr>
                          <m:ctrlPr>
                            <a:rPr lang="hu-HU" sz="1600" i="1" dirty="0" smtClean="0">
                              <a:solidFill>
                                <a:srgbClr val="000000"/>
                              </a:solidFill>
                              <a:latin typeface="Cambria Math" panose="02040503050406030204" pitchFamily="18" charset="0"/>
                            </a:rPr>
                          </m:ctrlPr>
                        </m:fPr>
                        <m:num>
                          <m:r>
                            <a:rPr lang="hu-HU" sz="1600" b="0" i="1" dirty="0" smtClean="0">
                              <a:solidFill>
                                <a:srgbClr val="000000"/>
                              </a:solidFill>
                              <a:latin typeface="Cambria Math" panose="02040503050406030204" pitchFamily="18" charset="0"/>
                            </a:rPr>
                            <m:t>1</m:t>
                          </m:r>
                        </m:num>
                        <m:den>
                          <m:r>
                            <a:rPr lang="hu-HU" sz="1600" b="0" i="1" dirty="0" smtClean="0">
                              <a:solidFill>
                                <a:srgbClr val="000000"/>
                              </a:solidFill>
                              <a:latin typeface="Cambria Math" panose="02040503050406030204" pitchFamily="18" charset="0"/>
                            </a:rPr>
                            <m:t>h</m:t>
                          </m:r>
                        </m:den>
                      </m:f>
                      <m:nary>
                        <m:naryPr>
                          <m:chr m:val="∑"/>
                          <m:ctrlPr>
                            <a:rPr lang="hu-HU" sz="1600" i="1" dirty="0">
                              <a:solidFill>
                                <a:srgbClr val="000000"/>
                              </a:solidFill>
                              <a:latin typeface="Cambria Math" panose="02040503050406030204" pitchFamily="18" charset="0"/>
                            </a:rPr>
                          </m:ctrlPr>
                        </m:naryPr>
                        <m:sub>
                          <m:r>
                            <a:rPr lang="hu-HU" sz="1600" i="1" dirty="0">
                              <a:solidFill>
                                <a:srgbClr val="000000"/>
                              </a:solidFill>
                              <a:latin typeface="Cambria Math" panose="02040503050406030204" pitchFamily="18" charset="0"/>
                            </a:rPr>
                            <m:t>𝑅</m:t>
                          </m:r>
                        </m:sub>
                        <m:sup>
                          <m:r>
                            <a:rPr lang="hu-HU" sz="1600" i="1" dirty="0">
                              <a:solidFill>
                                <a:srgbClr val="000000"/>
                              </a:solidFill>
                              <a:latin typeface="Cambria Math" panose="02040503050406030204" pitchFamily="18" charset="0"/>
                            </a:rPr>
                            <m:t> </m:t>
                          </m:r>
                        </m:sup>
                        <m:e>
                          <m:sSub>
                            <m:sSubPr>
                              <m:ctrlPr>
                                <a:rPr lang="hu-HU" sz="1600" i="1" dirty="0">
                                  <a:solidFill>
                                    <a:srgbClr val="000000"/>
                                  </a:solidFill>
                                  <a:latin typeface="Cambria Math" panose="02040503050406030204" pitchFamily="18" charset="0"/>
                                </a:rPr>
                              </m:ctrlPr>
                            </m:sSubPr>
                            <m:e>
                              <m:r>
                                <a:rPr lang="el-GR" sz="1600" i="1" dirty="0" smtClean="0">
                                  <a:solidFill>
                                    <a:srgbClr val="000000"/>
                                  </a:solidFill>
                                  <a:latin typeface="Cambria Math" panose="02040503050406030204" pitchFamily="18" charset="0"/>
                                  <a:ea typeface="Cambria Math" panose="02040503050406030204" pitchFamily="18" charset="0"/>
                                  <a:sym typeface="Symbol" panose="05050102010706020507" pitchFamily="18" charset="2"/>
                                </a:rPr>
                                <m:t></m:t>
                              </m:r>
                            </m:e>
                            <m:sub>
                              <m:r>
                                <a:rPr lang="hu-HU" sz="1600" i="1" dirty="0">
                                  <a:solidFill>
                                    <a:srgbClr val="000000"/>
                                  </a:solidFill>
                                  <a:latin typeface="Cambria Math" panose="02040503050406030204" pitchFamily="18" charset="0"/>
                                </a:rPr>
                                <m:t>𝑖</m:t>
                              </m:r>
                            </m:sub>
                          </m:sSub>
                          <m:sSup>
                            <m:sSupPr>
                              <m:ctrlPr>
                                <a:rPr lang="hu-HU" sz="1600" i="1" dirty="0" smtClean="0">
                                  <a:solidFill>
                                    <a:srgbClr val="000000"/>
                                  </a:solidFill>
                                  <a:latin typeface="Cambria Math" panose="02040503050406030204" pitchFamily="18" charset="0"/>
                                </a:rPr>
                              </m:ctrlPr>
                            </m:sSupPr>
                            <m:e>
                              <m:r>
                                <a:rPr lang="hu-HU" sz="1600" b="0" i="1" dirty="0" smtClean="0">
                                  <a:solidFill>
                                    <a:srgbClr val="000000"/>
                                  </a:solidFill>
                                  <a:latin typeface="Cambria Math" panose="02040503050406030204" pitchFamily="18" charset="0"/>
                                </a:rPr>
                                <m:t>(</m:t>
                              </m:r>
                              <m:r>
                                <a:rPr lang="hu-HU" sz="1600" b="0" i="1" dirty="0" smtClean="0">
                                  <a:solidFill>
                                    <a:srgbClr val="000000"/>
                                  </a:solidFill>
                                  <a:latin typeface="Cambria Math" panose="02040503050406030204" pitchFamily="18" charset="0"/>
                                </a:rPr>
                                <m:t>𝑅</m:t>
                              </m:r>
                              <m:r>
                                <a:rPr lang="hu-HU" sz="1600" b="0" i="1" dirty="0" smtClean="0">
                                  <a:solidFill>
                                    <a:srgbClr val="000000"/>
                                  </a:solidFill>
                                  <a:latin typeface="Cambria Math" panose="02040503050406030204" pitchFamily="18" charset="0"/>
                                </a:rPr>
                                <m:t>)</m:t>
                              </m:r>
                            </m:e>
                            <m:sup>
                              <m:r>
                                <a:rPr lang="hu-HU" sz="1600" b="0" i="1" dirty="0" smtClean="0">
                                  <a:solidFill>
                                    <a:srgbClr val="000000"/>
                                  </a:solidFill>
                                  <a:latin typeface="Cambria Math" panose="02040503050406030204" pitchFamily="18" charset="0"/>
                                </a:rPr>
                                <m:t>∗</m:t>
                              </m:r>
                            </m:sup>
                          </m:sSup>
                          <m:r>
                            <a:rPr lang="hu-HU" sz="1600" b="0" i="1" dirty="0" smtClean="0">
                              <a:solidFill>
                                <a:srgbClr val="000000"/>
                              </a:solidFill>
                              <a:latin typeface="Cambria Math" panose="02040503050406030204" pitchFamily="18" charset="0"/>
                            </a:rPr>
                            <m:t>∙</m:t>
                          </m:r>
                          <m:sSub>
                            <m:sSubPr>
                              <m:ctrlPr>
                                <a:rPr lang="hu-HU" sz="1600" i="1" dirty="0">
                                  <a:solidFill>
                                    <a:srgbClr val="000000"/>
                                  </a:solidFill>
                                  <a:latin typeface="Cambria Math" panose="02040503050406030204" pitchFamily="18" charset="0"/>
                                </a:rPr>
                              </m:ctrlPr>
                            </m:sSubPr>
                            <m:e>
                              <m:r>
                                <a:rPr lang="el-GR" sz="1600" i="1" dirty="0">
                                  <a:solidFill>
                                    <a:srgbClr val="000000"/>
                                  </a:solidFill>
                                  <a:latin typeface="Cambria Math" panose="02040503050406030204" pitchFamily="18" charset="0"/>
                                  <a:ea typeface="Cambria Math" panose="02040503050406030204" pitchFamily="18" charset="0"/>
                                  <a:sym typeface="Symbol" panose="05050102010706020507" pitchFamily="18" charset="2"/>
                                </a:rPr>
                                <m:t></m:t>
                              </m:r>
                            </m:e>
                            <m:sub>
                              <m:r>
                                <a:rPr lang="hu-HU" sz="1600" b="0" i="1" dirty="0" smtClean="0">
                                  <a:solidFill>
                                    <a:srgbClr val="000000"/>
                                  </a:solidFill>
                                  <a:latin typeface="Cambria Math" panose="02040503050406030204" pitchFamily="18" charset="0"/>
                                </a:rPr>
                                <m:t>𝑗</m:t>
                              </m:r>
                            </m:sub>
                          </m:sSub>
                          <m:r>
                            <a:rPr lang="hu-HU" sz="1600" i="1" dirty="0">
                              <a:solidFill>
                                <a:srgbClr val="000000"/>
                              </a:solidFill>
                              <a:latin typeface="Cambria Math" panose="02040503050406030204" pitchFamily="18" charset="0"/>
                            </a:rPr>
                            <m:t>(</m:t>
                          </m:r>
                          <m:r>
                            <a:rPr lang="hu-HU" sz="1600" i="1" dirty="0">
                              <a:solidFill>
                                <a:srgbClr val="000000"/>
                              </a:solidFill>
                              <a:latin typeface="Cambria Math" panose="02040503050406030204" pitchFamily="18" charset="0"/>
                            </a:rPr>
                            <m:t>𝑅</m:t>
                          </m:r>
                          <m:r>
                            <a:rPr lang="hu-HU" sz="1600" i="1" dirty="0">
                              <a:solidFill>
                                <a:srgbClr val="000000"/>
                              </a:solidFill>
                              <a:latin typeface="Cambria Math" panose="02040503050406030204" pitchFamily="18" charset="0"/>
                            </a:rPr>
                            <m:t>)</m:t>
                          </m:r>
                        </m:e>
                      </m:nary>
                      <m:r>
                        <a:rPr lang="hu-HU" sz="1600" i="1" dirty="0">
                          <a:solidFill>
                            <a:srgbClr val="000000"/>
                          </a:solidFill>
                          <a:latin typeface="Cambria Math" panose="02040503050406030204" pitchFamily="18" charset="0"/>
                        </a:rPr>
                        <m:t>=</m:t>
                      </m:r>
                      <m:sSub>
                        <m:sSubPr>
                          <m:ctrlPr>
                            <a:rPr lang="hu-HU" sz="1600" i="1" dirty="0">
                              <a:solidFill>
                                <a:srgbClr val="000000"/>
                              </a:solidFill>
                              <a:latin typeface="Cambria Math" panose="02040503050406030204" pitchFamily="18" charset="0"/>
                            </a:rPr>
                          </m:ctrlPr>
                        </m:sSubPr>
                        <m:e>
                          <m:r>
                            <a:rPr lang="hu-HU" sz="1600" i="1" dirty="0">
                              <a:solidFill>
                                <a:srgbClr val="000000"/>
                              </a:solidFill>
                              <a:latin typeface="Cambria Math" panose="02040503050406030204" pitchFamily="18" charset="0"/>
                              <a:ea typeface="Cambria Math" panose="02040503050406030204" pitchFamily="18" charset="0"/>
                            </a:rPr>
                            <m:t>𝛿</m:t>
                          </m:r>
                        </m:e>
                        <m:sub>
                          <m:r>
                            <a:rPr lang="hu-HU" sz="1600" i="1" dirty="0">
                              <a:solidFill>
                                <a:srgbClr val="000000"/>
                              </a:solidFill>
                              <a:latin typeface="Cambria Math" panose="02040503050406030204" pitchFamily="18" charset="0"/>
                            </a:rPr>
                            <m:t>𝑖𝑗</m:t>
                          </m:r>
                        </m:sub>
                      </m:sSub>
                    </m:oMath>
                  </m:oMathPara>
                </a14:m>
                <a:endParaRPr lang="hu-HU" sz="1600" dirty="0" smtClean="0">
                  <a:solidFill>
                    <a:srgbClr val="000000"/>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hu-HU" sz="1600" dirty="0" err="1" smtClean="0">
                    <a:solidFill>
                      <a:srgbClr val="000000"/>
                    </a:solidFill>
                  </a:rPr>
                  <a:t>Note</a:t>
                </a:r>
                <a:r>
                  <a:rPr lang="hu-HU" sz="1600" dirty="0" smtClean="0">
                    <a:solidFill>
                      <a:srgbClr val="000000"/>
                    </a:solidFill>
                  </a:rPr>
                  <a:t>, </a:t>
                </a:r>
                <a:r>
                  <a:rPr lang="hu-HU" sz="1600" dirty="0" err="1" smtClean="0">
                    <a:solidFill>
                      <a:srgbClr val="000000"/>
                    </a:solidFill>
                  </a:rPr>
                  <a:t>that</a:t>
                </a:r>
                <a:r>
                  <a:rPr lang="hu-HU" sz="1600" dirty="0" smtClean="0">
                    <a:solidFill>
                      <a:srgbClr val="000000"/>
                    </a:solidFill>
                  </a:rPr>
                  <a:t> </a:t>
                </a:r>
                <a:r>
                  <a:rPr lang="hu-HU" sz="1600" dirty="0" err="1" smtClean="0">
                    <a:solidFill>
                      <a:srgbClr val="000000"/>
                    </a:solidFill>
                  </a:rPr>
                  <a:t>one</a:t>
                </a:r>
                <a:r>
                  <a:rPr lang="hu-HU" sz="1600" dirty="0" smtClean="0">
                    <a:solidFill>
                      <a:srgbClr val="000000"/>
                    </a:solidFill>
                  </a:rPr>
                  <a:t> has </a:t>
                </a:r>
                <a:r>
                  <a:rPr lang="hu-HU" sz="1600" dirty="0" err="1" smtClean="0">
                    <a:solidFill>
                      <a:srgbClr val="000000"/>
                    </a:solidFill>
                  </a:rPr>
                  <a:t>to</a:t>
                </a:r>
                <a:r>
                  <a:rPr lang="hu-HU" sz="1600" dirty="0" smtClean="0">
                    <a:solidFill>
                      <a:srgbClr val="000000"/>
                    </a:solidFill>
                  </a:rPr>
                  <a:t> sum over </a:t>
                </a:r>
                <a:r>
                  <a:rPr lang="hu-HU" sz="1600" i="1" dirty="0" err="1" smtClean="0">
                    <a:solidFill>
                      <a:srgbClr val="000000"/>
                    </a:solidFill>
                  </a:rPr>
                  <a:t>elements</a:t>
                </a:r>
                <a:r>
                  <a:rPr lang="hu-HU" sz="1600" dirty="0" smtClean="0">
                    <a:solidFill>
                      <a:srgbClr val="000000"/>
                    </a:solidFill>
                  </a:rPr>
                  <a:t> and </a:t>
                </a:r>
                <a:r>
                  <a:rPr lang="hu-HU" sz="1600" dirty="0" err="1" smtClean="0">
                    <a:solidFill>
                      <a:srgbClr val="000000"/>
                    </a:solidFill>
                  </a:rPr>
                  <a:t>not</a:t>
                </a:r>
                <a:r>
                  <a:rPr lang="hu-HU" sz="1600" dirty="0" smtClean="0">
                    <a:solidFill>
                      <a:srgbClr val="000000"/>
                    </a:solidFill>
                  </a:rPr>
                  <a:t> over </a:t>
                </a:r>
                <a:r>
                  <a:rPr lang="hu-HU" sz="1600" dirty="0" err="1" smtClean="0">
                    <a:solidFill>
                      <a:srgbClr val="000000"/>
                    </a:solidFill>
                  </a:rPr>
                  <a:t>classes</a:t>
                </a:r>
                <a:r>
                  <a:rPr lang="hu-HU" sz="1600" dirty="0" smtClean="0">
                    <a:solidFill>
                      <a:srgbClr val="000000"/>
                    </a:solidFill>
                  </a:rPr>
                  <a:t>.</a:t>
                </a:r>
              </a:p>
              <a:p>
                <a:pPr marL="0" marR="0" lvl="0" indent="0" algn="l" defTabSz="914400" rtl="0" eaLnBrk="0" fontAlgn="base" latinLnBrk="0" hangingPunct="0">
                  <a:lnSpc>
                    <a:spcPct val="100000"/>
                  </a:lnSpc>
                  <a:spcBef>
                    <a:spcPct val="0"/>
                  </a:spcBef>
                  <a:spcAft>
                    <a:spcPct val="0"/>
                  </a:spcAft>
                  <a:buClrTx/>
                  <a:buSzTx/>
                  <a:buFontTx/>
                  <a:buNone/>
                  <a:tabLst/>
                  <a:defRPr/>
                </a:pPr>
                <a:r>
                  <a:rPr lang="hu-HU" sz="1600" i="1" dirty="0" smtClean="0">
                    <a:solidFill>
                      <a:srgbClr val="000000"/>
                    </a:solidFill>
                  </a:rPr>
                  <a:t>i</a:t>
                </a:r>
                <a:r>
                  <a:rPr lang="hu-HU" sz="1600" dirty="0" smtClean="0">
                    <a:solidFill>
                      <a:srgbClr val="000000"/>
                    </a:solidFill>
                  </a:rPr>
                  <a:t>=</a:t>
                </a:r>
                <a:r>
                  <a:rPr lang="hu-HU" sz="1600" i="1" dirty="0" smtClean="0">
                    <a:solidFill>
                      <a:srgbClr val="000000"/>
                    </a:solidFill>
                  </a:rPr>
                  <a:t>j</a:t>
                </a:r>
                <a:r>
                  <a:rPr lang="hu-HU" sz="1600" dirty="0" smtClean="0">
                    <a:solidFill>
                      <a:srgbClr val="000000"/>
                    </a:solidFill>
                  </a:rPr>
                  <a:t> </a:t>
                </a:r>
                <a:r>
                  <a:rPr lang="hu-HU" sz="1600" dirty="0" err="1" smtClean="0">
                    <a:solidFill>
                      <a:srgbClr val="000000"/>
                    </a:solidFill>
                  </a:rPr>
                  <a:t>for</a:t>
                </a:r>
                <a:r>
                  <a:rPr lang="hu-HU" sz="1600" dirty="0" smtClean="0">
                    <a:solidFill>
                      <a:srgbClr val="000000"/>
                    </a:solidFill>
                  </a:rPr>
                  <a:t> </a:t>
                </a:r>
                <a:r>
                  <a:rPr lang="hu-HU" sz="1600" dirty="0" err="1" smtClean="0">
                    <a:solidFill>
                      <a:srgbClr val="000000"/>
                    </a:solidFill>
                  </a:rPr>
                  <a:t>equivalent</a:t>
                </a:r>
                <a:r>
                  <a:rPr lang="hu-HU" sz="1600" dirty="0" smtClean="0">
                    <a:solidFill>
                      <a:srgbClr val="000000"/>
                    </a:solidFill>
                  </a:rPr>
                  <a:t> </a:t>
                </a:r>
                <a:r>
                  <a:rPr lang="hu-HU" sz="1600" dirty="0" err="1" smtClean="0">
                    <a:solidFill>
                      <a:srgbClr val="000000"/>
                    </a:solidFill>
                  </a:rPr>
                  <a:t>irreps</a:t>
                </a:r>
                <a:r>
                  <a:rPr lang="hu-HU" sz="1600" dirty="0" smtClean="0">
                    <a:solidFill>
                      <a:srgbClr val="000000"/>
                    </a:solidFill>
                  </a:rPr>
                  <a:t> and </a:t>
                </a:r>
                <a:r>
                  <a:rPr lang="hu-HU" sz="1600" i="1" dirty="0" err="1" smtClean="0">
                    <a:solidFill>
                      <a:srgbClr val="000000"/>
                    </a:solidFill>
                  </a:rPr>
                  <a:t>i</a:t>
                </a:r>
                <a:r>
                  <a:rPr lang="hu-HU" sz="1600" dirty="0" err="1" smtClean="0">
                    <a:solidFill>
                      <a:srgbClr val="000000"/>
                    </a:solidFill>
                  </a:rPr>
                  <a:t>≠</a:t>
                </a:r>
                <a:r>
                  <a:rPr lang="hu-HU" sz="1600" i="1" dirty="0" err="1" smtClean="0">
                    <a:solidFill>
                      <a:srgbClr val="000000"/>
                    </a:solidFill>
                  </a:rPr>
                  <a:t>j</a:t>
                </a:r>
                <a:r>
                  <a:rPr lang="hu-HU" sz="1600" dirty="0" smtClean="0">
                    <a:solidFill>
                      <a:srgbClr val="000000"/>
                    </a:solidFill>
                  </a:rPr>
                  <a:t> </a:t>
                </a:r>
                <a:r>
                  <a:rPr lang="hu-HU" sz="1600" dirty="0" err="1" smtClean="0">
                    <a:solidFill>
                      <a:srgbClr val="000000"/>
                    </a:solidFill>
                  </a:rPr>
                  <a:t>for</a:t>
                </a:r>
                <a:r>
                  <a:rPr lang="hu-HU" sz="1600" dirty="0" smtClean="0">
                    <a:solidFill>
                      <a:srgbClr val="000000"/>
                    </a:solidFill>
                  </a:rPr>
                  <a:t> </a:t>
                </a:r>
                <a:r>
                  <a:rPr lang="hu-HU" sz="1600" dirty="0" err="1" smtClean="0">
                    <a:solidFill>
                      <a:srgbClr val="000000"/>
                    </a:solidFill>
                  </a:rPr>
                  <a:t>inequivalent</a:t>
                </a:r>
                <a:r>
                  <a:rPr lang="hu-HU" sz="1600" dirty="0" smtClean="0">
                    <a:solidFill>
                      <a:srgbClr val="000000"/>
                    </a:solidFill>
                  </a:rPr>
                  <a:t> </a:t>
                </a:r>
                <a:r>
                  <a:rPr lang="hu-HU" sz="1600" dirty="0" err="1" smtClean="0">
                    <a:solidFill>
                      <a:srgbClr val="000000"/>
                    </a:solidFill>
                  </a:rPr>
                  <a:t>irreps</a:t>
                </a:r>
                <a:r>
                  <a:rPr lang="hu-HU" sz="1600" dirty="0" smtClean="0">
                    <a:solidFill>
                      <a:srgbClr val="000000"/>
                    </a:solidFill>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lang="hu-HU" sz="1600" dirty="0" smtClean="0">
                  <a:solidFill>
                    <a:srgbClr val="000000"/>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hu-HU" sz="1600" dirty="0" smtClean="0">
                  <a:solidFill>
                    <a:srgbClr val="000000"/>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hu-HU" sz="1600" dirty="0" err="1" smtClean="0">
                    <a:solidFill>
                      <a:srgbClr val="000000"/>
                    </a:solidFill>
                  </a:rPr>
                  <a:t>There</a:t>
                </a:r>
                <a:r>
                  <a:rPr lang="hu-HU" sz="1600" dirty="0" smtClean="0">
                    <a:solidFill>
                      <a:srgbClr val="000000"/>
                    </a:solidFill>
                  </a:rPr>
                  <a:t> </a:t>
                </a:r>
                <a:r>
                  <a:rPr lang="hu-HU" sz="1600" dirty="0" err="1" smtClean="0">
                    <a:solidFill>
                      <a:srgbClr val="000000"/>
                    </a:solidFill>
                  </a:rPr>
                  <a:t>are</a:t>
                </a:r>
                <a:r>
                  <a:rPr lang="hu-HU" sz="1600" dirty="0" smtClean="0">
                    <a:solidFill>
                      <a:srgbClr val="000000"/>
                    </a:solidFill>
                  </a:rPr>
                  <a:t> </a:t>
                </a:r>
                <a:r>
                  <a:rPr lang="hu-HU" sz="1600" dirty="0" err="1" smtClean="0">
                    <a:solidFill>
                      <a:srgbClr val="000000"/>
                    </a:solidFill>
                  </a:rPr>
                  <a:t>two</a:t>
                </a:r>
                <a:r>
                  <a:rPr lang="hu-HU" sz="1600" dirty="0" smtClean="0">
                    <a:solidFill>
                      <a:srgbClr val="000000"/>
                    </a:solidFill>
                  </a:rPr>
                  <a:t> more important (and amazing </a:t>
                </a:r>
                <a:r>
                  <a:rPr lang="hu-HU" sz="1600" dirty="0" smtClean="0">
                    <a:solidFill>
                      <a:srgbClr val="000000"/>
                    </a:solidFill>
                    <a:sym typeface="Wingdings" panose="05000000000000000000" pitchFamily="2" charset="2"/>
                  </a:rPr>
                  <a:t></a:t>
                </a:r>
                <a:r>
                  <a:rPr lang="hu-HU" sz="1600" dirty="0" smtClean="0">
                    <a:solidFill>
                      <a:srgbClr val="000000"/>
                    </a:solidFill>
                  </a:rPr>
                  <a:t>) </a:t>
                </a:r>
                <a:r>
                  <a:rPr lang="hu-HU" sz="1600" dirty="0" err="1" smtClean="0">
                    <a:solidFill>
                      <a:srgbClr val="000000"/>
                    </a:solidFill>
                  </a:rPr>
                  <a:t>consequences</a:t>
                </a:r>
                <a:r>
                  <a:rPr lang="hu-HU" sz="1600" dirty="0" smtClean="0">
                    <a:solidFill>
                      <a:srgbClr val="000000"/>
                    </a:solidFill>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lang="hu-HU" sz="1600" dirty="0" smtClean="0">
                  <a:solidFill>
                    <a:srgbClr val="000000"/>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hu-HU" sz="1600" dirty="0" smtClean="0">
                    <a:solidFill>
                      <a:srgbClr val="000000"/>
                    </a:solidFill>
                  </a:rPr>
                  <a:t>-</a:t>
                </a:r>
                <a:r>
                  <a:rPr lang="hu-HU" sz="1600" b="1" dirty="0" smtClean="0">
                    <a:solidFill>
                      <a:srgbClr val="000000"/>
                    </a:solidFill>
                  </a:rPr>
                  <a:t> The </a:t>
                </a:r>
                <a:r>
                  <a:rPr lang="hu-HU" sz="1600" b="1" dirty="0" err="1" smtClean="0">
                    <a:solidFill>
                      <a:srgbClr val="000000"/>
                    </a:solidFill>
                  </a:rPr>
                  <a:t>number</a:t>
                </a:r>
                <a:r>
                  <a:rPr lang="hu-HU" sz="1600" b="1" dirty="0" smtClean="0">
                    <a:solidFill>
                      <a:srgbClr val="000000"/>
                    </a:solidFill>
                  </a:rPr>
                  <a:t> of </a:t>
                </a:r>
                <a:r>
                  <a:rPr lang="hu-HU" sz="1600" b="1" dirty="0" err="1" smtClean="0">
                    <a:solidFill>
                      <a:srgbClr val="000000"/>
                    </a:solidFill>
                  </a:rPr>
                  <a:t>inequivalent</a:t>
                </a:r>
                <a:r>
                  <a:rPr lang="hu-HU" sz="1600" b="1" dirty="0" smtClean="0">
                    <a:solidFill>
                      <a:srgbClr val="000000"/>
                    </a:solidFill>
                  </a:rPr>
                  <a:t> </a:t>
                </a:r>
                <a:r>
                  <a:rPr lang="hu-HU" sz="1600" b="1" dirty="0" err="1" smtClean="0">
                    <a:solidFill>
                      <a:srgbClr val="000000"/>
                    </a:solidFill>
                  </a:rPr>
                  <a:t>irreps</a:t>
                </a:r>
                <a:r>
                  <a:rPr lang="hu-HU" sz="1600" b="1" dirty="0" smtClean="0">
                    <a:solidFill>
                      <a:srgbClr val="000000"/>
                    </a:solidFill>
                  </a:rPr>
                  <a:t> of a </a:t>
                </a:r>
                <a:r>
                  <a:rPr lang="hu-HU" sz="1600" b="1" dirty="0" err="1" smtClean="0">
                    <a:solidFill>
                      <a:srgbClr val="000000"/>
                    </a:solidFill>
                  </a:rPr>
                  <a:t>group</a:t>
                </a:r>
                <a:r>
                  <a:rPr lang="hu-HU" sz="1600" b="1" dirty="0" smtClean="0">
                    <a:solidFill>
                      <a:srgbClr val="000000"/>
                    </a:solidFill>
                  </a:rPr>
                  <a:t> is </a:t>
                </a:r>
                <a:r>
                  <a:rPr lang="hu-HU" sz="1600" b="1" dirty="0" err="1" smtClean="0">
                    <a:solidFill>
                      <a:srgbClr val="000000"/>
                    </a:solidFill>
                  </a:rPr>
                  <a:t>equal</a:t>
                </a:r>
                <a:r>
                  <a:rPr lang="hu-HU" sz="1600" b="1" dirty="0" smtClean="0">
                    <a:solidFill>
                      <a:srgbClr val="000000"/>
                    </a:solidFill>
                  </a:rPr>
                  <a:t> </a:t>
                </a:r>
                <a:r>
                  <a:rPr lang="hu-HU" sz="1600" b="1" dirty="0" err="1" smtClean="0">
                    <a:solidFill>
                      <a:srgbClr val="000000"/>
                    </a:solidFill>
                  </a:rPr>
                  <a:t>to</a:t>
                </a:r>
                <a:r>
                  <a:rPr lang="hu-HU" sz="1600" b="1" dirty="0" smtClean="0">
                    <a:solidFill>
                      <a:srgbClr val="000000"/>
                    </a:solidFill>
                  </a:rPr>
                  <a:t> </a:t>
                </a:r>
                <a:r>
                  <a:rPr lang="hu-HU" sz="1600" b="1" dirty="0" err="1" smtClean="0">
                    <a:solidFill>
                      <a:srgbClr val="000000"/>
                    </a:solidFill>
                  </a:rPr>
                  <a:t>the</a:t>
                </a:r>
                <a:r>
                  <a:rPr lang="hu-HU" sz="1600" b="1" dirty="0" smtClean="0">
                    <a:solidFill>
                      <a:srgbClr val="000000"/>
                    </a:solidFill>
                  </a:rPr>
                  <a:t> </a:t>
                </a:r>
                <a:r>
                  <a:rPr lang="hu-HU" sz="1600" b="1" dirty="0" err="1" smtClean="0">
                    <a:solidFill>
                      <a:srgbClr val="000000"/>
                    </a:solidFill>
                  </a:rPr>
                  <a:t>number</a:t>
                </a:r>
                <a:r>
                  <a:rPr lang="hu-HU" sz="1600" b="1" dirty="0" smtClean="0">
                    <a:solidFill>
                      <a:srgbClr val="000000"/>
                    </a:solidFill>
                  </a:rPr>
                  <a:t> of </a:t>
                </a:r>
                <a:r>
                  <a:rPr lang="hu-HU" sz="1600" b="1" dirty="0" err="1" smtClean="0">
                    <a:solidFill>
                      <a:srgbClr val="000000"/>
                    </a:solidFill>
                  </a:rPr>
                  <a:t>conjugacy</a:t>
                </a:r>
                <a:r>
                  <a:rPr lang="hu-HU" sz="1600" b="1" dirty="0" smtClean="0">
                    <a:solidFill>
                      <a:srgbClr val="000000"/>
                    </a:solidFill>
                  </a:rPr>
                  <a:t> </a:t>
                </a:r>
                <a:r>
                  <a:rPr lang="hu-HU" sz="1600" b="1" dirty="0" err="1" smtClean="0">
                    <a:solidFill>
                      <a:srgbClr val="000000"/>
                    </a:solidFill>
                  </a:rPr>
                  <a:t>classes</a:t>
                </a:r>
                <a:r>
                  <a:rPr lang="hu-HU" sz="1600" b="1" dirty="0" smtClean="0">
                    <a:solidFill>
                      <a:srgbClr val="000000"/>
                    </a:solidFill>
                  </a:rPr>
                  <a:t>.</a:t>
                </a:r>
              </a:p>
              <a:p>
                <a:pPr marL="0" marR="0" lvl="0" indent="0" algn="l" defTabSz="914400" rtl="0" eaLnBrk="0" fontAlgn="base" latinLnBrk="0" hangingPunct="0">
                  <a:lnSpc>
                    <a:spcPct val="100000"/>
                  </a:lnSpc>
                  <a:spcBef>
                    <a:spcPct val="0"/>
                  </a:spcBef>
                  <a:spcAft>
                    <a:spcPct val="0"/>
                  </a:spcAft>
                  <a:buClrTx/>
                  <a:buSzTx/>
                  <a:buFontTx/>
                  <a:buNone/>
                  <a:tabLst/>
                  <a:defRPr/>
                </a:pPr>
                <a:r>
                  <a:rPr lang="hu-HU" sz="1400" dirty="0" smtClean="0">
                    <a:solidFill>
                      <a:srgbClr val="000000"/>
                    </a:solidFill>
                  </a:rPr>
                  <a:t>  (</a:t>
                </a:r>
                <a:r>
                  <a:rPr lang="hu-HU" sz="1400" dirty="0" err="1" smtClean="0">
                    <a:solidFill>
                      <a:srgbClr val="000000"/>
                    </a:solidFill>
                  </a:rPr>
                  <a:t>For</a:t>
                </a:r>
                <a:r>
                  <a:rPr lang="hu-HU" sz="1400" dirty="0" smtClean="0">
                    <a:solidFill>
                      <a:srgbClr val="000000"/>
                    </a:solidFill>
                  </a:rPr>
                  <a:t> </a:t>
                </a:r>
                <a:r>
                  <a:rPr lang="hu-HU" sz="1400" dirty="0" err="1" smtClean="0">
                    <a:solidFill>
                      <a:srgbClr val="000000"/>
                    </a:solidFill>
                  </a:rPr>
                  <a:t>finite</a:t>
                </a:r>
                <a:r>
                  <a:rPr lang="hu-HU" sz="1400" dirty="0" smtClean="0">
                    <a:solidFill>
                      <a:srgbClr val="000000"/>
                    </a:solidFill>
                  </a:rPr>
                  <a:t> </a:t>
                </a:r>
                <a:r>
                  <a:rPr lang="hu-HU" sz="1400" dirty="0" err="1" smtClean="0">
                    <a:solidFill>
                      <a:srgbClr val="000000"/>
                    </a:solidFill>
                  </a:rPr>
                  <a:t>symmetry</a:t>
                </a:r>
                <a:r>
                  <a:rPr lang="hu-HU" sz="1400" dirty="0" smtClean="0">
                    <a:solidFill>
                      <a:srgbClr val="000000"/>
                    </a:solidFill>
                  </a:rPr>
                  <a:t> </a:t>
                </a:r>
                <a:r>
                  <a:rPr lang="hu-HU" sz="1400" dirty="0" err="1" smtClean="0">
                    <a:solidFill>
                      <a:srgbClr val="000000"/>
                    </a:solidFill>
                  </a:rPr>
                  <a:t>groups</a:t>
                </a:r>
                <a:r>
                  <a:rPr lang="hu-HU" sz="1400" dirty="0" smtClean="0">
                    <a:solidFill>
                      <a:srgbClr val="000000"/>
                    </a:solidFill>
                  </a:rPr>
                  <a:t> → </a:t>
                </a:r>
                <a:r>
                  <a:rPr lang="hu-HU" sz="1400" dirty="0" err="1" smtClean="0">
                    <a:solidFill>
                      <a:srgbClr val="000000"/>
                    </a:solidFill>
                  </a:rPr>
                  <a:t>finite</a:t>
                </a:r>
                <a:r>
                  <a:rPr lang="hu-HU" sz="1400" dirty="0" smtClean="0">
                    <a:solidFill>
                      <a:srgbClr val="000000"/>
                    </a:solidFill>
                  </a:rPr>
                  <a:t> </a:t>
                </a:r>
                <a:r>
                  <a:rPr lang="hu-HU" sz="1400" dirty="0" err="1" smtClean="0">
                    <a:solidFill>
                      <a:srgbClr val="000000"/>
                    </a:solidFill>
                  </a:rPr>
                  <a:t>number</a:t>
                </a:r>
                <a:r>
                  <a:rPr lang="hu-HU" sz="1400" dirty="0" smtClean="0">
                    <a:solidFill>
                      <a:srgbClr val="000000"/>
                    </a:solidFill>
                  </a:rPr>
                  <a:t> of </a:t>
                </a:r>
                <a:r>
                  <a:rPr lang="hu-HU" sz="1400" dirty="0" err="1" smtClean="0">
                    <a:solidFill>
                      <a:srgbClr val="000000"/>
                    </a:solidFill>
                  </a:rPr>
                  <a:t>inequivalent</a:t>
                </a:r>
                <a:r>
                  <a:rPr lang="hu-HU" sz="1400" dirty="0" smtClean="0">
                    <a:solidFill>
                      <a:srgbClr val="000000"/>
                    </a:solidFill>
                  </a:rPr>
                  <a:t> </a:t>
                </a:r>
                <a:r>
                  <a:rPr lang="hu-HU" sz="1400" dirty="0" err="1" smtClean="0">
                    <a:solidFill>
                      <a:srgbClr val="000000"/>
                    </a:solidFill>
                  </a:rPr>
                  <a:t>irreps</a:t>
                </a:r>
                <a:r>
                  <a:rPr lang="hu-HU" sz="1400" dirty="0" smtClean="0">
                    <a:solidFill>
                      <a:srgbClr val="000000"/>
                    </a:solidFill>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lang="hu-HU" sz="1600" dirty="0" smtClean="0">
                  <a:solidFill>
                    <a:srgbClr val="000000"/>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hu-HU" sz="1600" dirty="0" smtClean="0">
                    <a:solidFill>
                      <a:srgbClr val="000000"/>
                    </a:solidFill>
                  </a:rPr>
                  <a:t>-</a:t>
                </a:r>
                <a:r>
                  <a:rPr lang="hu-HU" sz="1600" b="1" dirty="0" smtClean="0">
                    <a:solidFill>
                      <a:srgbClr val="000000"/>
                    </a:solidFill>
                  </a:rPr>
                  <a:t> The sum of </a:t>
                </a:r>
                <a:r>
                  <a:rPr lang="hu-HU" sz="1600" b="1" dirty="0" err="1" smtClean="0">
                    <a:solidFill>
                      <a:srgbClr val="000000"/>
                    </a:solidFill>
                  </a:rPr>
                  <a:t>the</a:t>
                </a:r>
                <a:r>
                  <a:rPr lang="hu-HU" sz="1600" b="1" dirty="0" smtClean="0">
                    <a:solidFill>
                      <a:srgbClr val="000000"/>
                    </a:solidFill>
                  </a:rPr>
                  <a:t> </a:t>
                </a:r>
                <a:r>
                  <a:rPr lang="hu-HU" sz="1600" b="1" dirty="0" err="1" smtClean="0">
                    <a:solidFill>
                      <a:srgbClr val="000000"/>
                    </a:solidFill>
                  </a:rPr>
                  <a:t>square</a:t>
                </a:r>
                <a:r>
                  <a:rPr lang="hu-HU" sz="1600" b="1" dirty="0" smtClean="0">
                    <a:solidFill>
                      <a:srgbClr val="000000"/>
                    </a:solidFill>
                  </a:rPr>
                  <a:t> of </a:t>
                </a:r>
                <a:r>
                  <a:rPr lang="hu-HU" sz="1600" b="1" dirty="0" err="1" smtClean="0">
                    <a:solidFill>
                      <a:srgbClr val="000000"/>
                    </a:solidFill>
                  </a:rPr>
                  <a:t>the</a:t>
                </a:r>
                <a:r>
                  <a:rPr lang="hu-HU" sz="1600" b="1" dirty="0" smtClean="0">
                    <a:solidFill>
                      <a:srgbClr val="000000"/>
                    </a:solidFill>
                  </a:rPr>
                  <a:t> </a:t>
                </a:r>
                <a:r>
                  <a:rPr lang="hu-HU" sz="1600" b="1" dirty="0" err="1" smtClean="0">
                    <a:solidFill>
                      <a:srgbClr val="000000"/>
                    </a:solidFill>
                  </a:rPr>
                  <a:t>dimension</a:t>
                </a:r>
                <a:r>
                  <a:rPr lang="hu-HU" sz="1600" b="1" dirty="0" smtClean="0">
                    <a:solidFill>
                      <a:srgbClr val="000000"/>
                    </a:solidFill>
                  </a:rPr>
                  <a:t> of </a:t>
                </a:r>
                <a:r>
                  <a:rPr lang="hu-HU" sz="1600" b="1" dirty="0" err="1" smtClean="0">
                    <a:solidFill>
                      <a:srgbClr val="000000"/>
                    </a:solidFill>
                  </a:rPr>
                  <a:t>the</a:t>
                </a:r>
                <a:r>
                  <a:rPr lang="hu-HU" sz="1600" b="1" dirty="0" smtClean="0">
                    <a:solidFill>
                      <a:srgbClr val="000000"/>
                    </a:solidFill>
                  </a:rPr>
                  <a:t> </a:t>
                </a:r>
                <a:r>
                  <a:rPr lang="hu-HU" sz="1600" b="1" dirty="0" err="1" smtClean="0">
                    <a:solidFill>
                      <a:srgbClr val="000000"/>
                    </a:solidFill>
                  </a:rPr>
                  <a:t>inequivalent</a:t>
                </a:r>
                <a:r>
                  <a:rPr lang="hu-HU" sz="1600" b="1" dirty="0" smtClean="0">
                    <a:solidFill>
                      <a:srgbClr val="000000"/>
                    </a:solidFill>
                  </a:rPr>
                  <a:t> </a:t>
                </a:r>
                <a:r>
                  <a:rPr lang="hu-HU" sz="1600" b="1" dirty="0" err="1" smtClean="0">
                    <a:solidFill>
                      <a:srgbClr val="000000"/>
                    </a:solidFill>
                  </a:rPr>
                  <a:t>irreps</a:t>
                </a:r>
                <a:r>
                  <a:rPr lang="hu-HU" sz="1600" b="1" dirty="0" smtClean="0">
                    <a:solidFill>
                      <a:srgbClr val="000000"/>
                    </a:solidFill>
                  </a:rPr>
                  <a:t> is </a:t>
                </a:r>
                <a:r>
                  <a:rPr lang="hu-HU" sz="1600" b="1" dirty="0" err="1" smtClean="0">
                    <a:solidFill>
                      <a:srgbClr val="000000"/>
                    </a:solidFill>
                  </a:rPr>
                  <a:t>equal</a:t>
                </a:r>
                <a:r>
                  <a:rPr lang="hu-HU" sz="1600" b="1" dirty="0" smtClean="0">
                    <a:solidFill>
                      <a:srgbClr val="000000"/>
                    </a:solidFill>
                  </a:rPr>
                  <a:t> </a:t>
                </a:r>
                <a:r>
                  <a:rPr lang="hu-HU" sz="1600" b="1" dirty="0" err="1" smtClean="0">
                    <a:solidFill>
                      <a:srgbClr val="000000"/>
                    </a:solidFill>
                  </a:rPr>
                  <a:t>to</a:t>
                </a:r>
                <a:r>
                  <a:rPr lang="hu-HU" sz="1600" b="1" dirty="0" smtClean="0">
                    <a:solidFill>
                      <a:srgbClr val="000000"/>
                    </a:solidFill>
                  </a:rPr>
                  <a:t> </a:t>
                </a:r>
                <a:r>
                  <a:rPr lang="hu-HU" sz="1600" b="1" dirty="0" err="1" smtClean="0">
                    <a:solidFill>
                      <a:srgbClr val="000000"/>
                    </a:solidFill>
                  </a:rPr>
                  <a:t>the</a:t>
                </a:r>
                <a:r>
                  <a:rPr lang="hu-HU" sz="1600" b="1" dirty="0" smtClean="0">
                    <a:solidFill>
                      <a:srgbClr val="000000"/>
                    </a:solidFill>
                  </a:rPr>
                  <a:t> </a:t>
                </a:r>
                <a:r>
                  <a:rPr lang="hu-HU" sz="1600" b="1" dirty="0" err="1" smtClean="0">
                    <a:solidFill>
                      <a:srgbClr val="000000"/>
                    </a:solidFill>
                  </a:rPr>
                  <a:t>order</a:t>
                </a:r>
                <a:r>
                  <a:rPr lang="hu-HU" sz="1600" b="1" dirty="0" smtClean="0">
                    <a:solidFill>
                      <a:srgbClr val="000000"/>
                    </a:solidFill>
                  </a:rPr>
                  <a:t> of </a:t>
                </a:r>
                <a:r>
                  <a:rPr lang="hu-HU" sz="1600" b="1" dirty="0" err="1" smtClean="0">
                    <a:solidFill>
                      <a:srgbClr val="000000"/>
                    </a:solidFill>
                  </a:rPr>
                  <a:t>the</a:t>
                </a:r>
                <a:r>
                  <a:rPr lang="hu-HU" sz="1600" b="1" dirty="0" smtClean="0">
                    <a:solidFill>
                      <a:srgbClr val="000000"/>
                    </a:solidFill>
                  </a:rPr>
                  <a:t> </a:t>
                </a:r>
                <a:r>
                  <a:rPr lang="hu-HU" sz="1600" b="1" dirty="0" err="1" smtClean="0">
                    <a:solidFill>
                      <a:srgbClr val="000000"/>
                    </a:solidFill>
                  </a:rPr>
                  <a:t>group</a:t>
                </a:r>
                <a:r>
                  <a:rPr lang="hu-HU" sz="1600" b="1" dirty="0" smtClean="0">
                    <a:solidFill>
                      <a:srgbClr val="000000"/>
                    </a:solidFill>
                  </a:rPr>
                  <a:t>.</a:t>
                </a:r>
                <a:endParaRPr lang="hu-HU" sz="1600" b="1" dirty="0">
                  <a:solidFill>
                    <a:srgbClr val="000000"/>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hu-HU" sz="1600" i="1" dirty="0" smtClean="0">
                  <a:solidFill>
                    <a:srgbClr val="000000"/>
                  </a:solidFill>
                  <a:latin typeface="Cambria Math"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nary>
                        <m:naryPr>
                          <m:chr m:val="∑"/>
                          <m:supHide m:val="on"/>
                          <m:ctrlPr>
                            <a:rPr lang="hu-HU" sz="1600" i="1" smtClean="0">
                              <a:solidFill>
                                <a:srgbClr val="000000"/>
                              </a:solidFill>
                              <a:latin typeface="Cambria Math" panose="02040503050406030204" pitchFamily="18" charset="0"/>
                            </a:rPr>
                          </m:ctrlPr>
                        </m:naryPr>
                        <m:sub>
                          <m:r>
                            <m:rPr>
                              <m:brk m:alnAt="7"/>
                            </m:rPr>
                            <a:rPr lang="hu-HU" sz="1600" b="0" i="1" smtClean="0">
                              <a:solidFill>
                                <a:srgbClr val="000000"/>
                              </a:solidFill>
                              <a:latin typeface="Cambria Math" panose="02040503050406030204" pitchFamily="18" charset="0"/>
                            </a:rPr>
                            <m:t>𝑖</m:t>
                          </m:r>
                        </m:sub>
                        <m:sup/>
                        <m:e>
                          <m:sSubSup>
                            <m:sSubSupPr>
                              <m:ctrlPr>
                                <a:rPr lang="hu-HU" sz="1600" i="1" smtClean="0">
                                  <a:solidFill>
                                    <a:srgbClr val="000000"/>
                                  </a:solidFill>
                                  <a:latin typeface="Cambria Math" panose="02040503050406030204" pitchFamily="18" charset="0"/>
                                </a:rPr>
                              </m:ctrlPr>
                            </m:sSubSupPr>
                            <m:e>
                              <m:r>
                                <a:rPr lang="hu-HU" sz="1600" b="0" i="1" smtClean="0">
                                  <a:solidFill>
                                    <a:srgbClr val="000000"/>
                                  </a:solidFill>
                                  <a:latin typeface="Cambria Math" panose="02040503050406030204" pitchFamily="18" charset="0"/>
                                </a:rPr>
                                <m:t>𝑑</m:t>
                              </m:r>
                            </m:e>
                            <m:sub>
                              <m:r>
                                <a:rPr lang="hu-HU" sz="1600" b="0" i="1" smtClean="0">
                                  <a:solidFill>
                                    <a:srgbClr val="000000"/>
                                  </a:solidFill>
                                  <a:latin typeface="Cambria Math" panose="02040503050406030204" pitchFamily="18" charset="0"/>
                                </a:rPr>
                                <m:t>𝑖</m:t>
                              </m:r>
                            </m:sub>
                            <m:sup>
                              <m:r>
                                <a:rPr lang="hu-HU" sz="1600" b="0" i="1" smtClean="0">
                                  <a:solidFill>
                                    <a:srgbClr val="000000"/>
                                  </a:solidFill>
                                  <a:latin typeface="Cambria Math" panose="02040503050406030204" pitchFamily="18" charset="0"/>
                                </a:rPr>
                                <m:t>2</m:t>
                              </m:r>
                            </m:sup>
                          </m:sSubSup>
                        </m:e>
                      </m:nary>
                      <m:r>
                        <a:rPr lang="hu-HU" sz="1600" b="0" i="1" smtClean="0">
                          <a:solidFill>
                            <a:srgbClr val="000000"/>
                          </a:solidFill>
                          <a:latin typeface="Cambria Math" panose="02040503050406030204" pitchFamily="18" charset="0"/>
                        </a:rPr>
                        <m:t>=</m:t>
                      </m:r>
                      <m:r>
                        <a:rPr lang="hu-HU" sz="1600" b="0" i="1" smtClean="0">
                          <a:solidFill>
                            <a:srgbClr val="000000"/>
                          </a:solidFill>
                          <a:latin typeface="Cambria Math" panose="02040503050406030204" pitchFamily="18" charset="0"/>
                        </a:rPr>
                        <m:t>h</m:t>
                      </m:r>
                    </m:oMath>
                  </m:oMathPara>
                </a14:m>
                <a:endParaRPr lang="hu-HU" sz="1600" b="0" dirty="0" smtClean="0">
                  <a:solidFill>
                    <a:srgbClr val="000000"/>
                  </a:solidFill>
                </a:endParaRPr>
              </a:p>
              <a:p>
                <a:pPr lvl="0">
                  <a:defRPr/>
                </a:pPr>
                <a:r>
                  <a:rPr lang="hu-HU" sz="1600" dirty="0">
                    <a:solidFill>
                      <a:srgbClr val="000000"/>
                    </a:solidFill>
                  </a:rPr>
                  <a:t> </a:t>
                </a:r>
                <a:r>
                  <a:rPr lang="hu-HU" sz="1600" dirty="0" smtClean="0">
                    <a:solidFill>
                      <a:srgbClr val="000000"/>
                    </a:solidFill>
                  </a:rPr>
                  <a:t> </a:t>
                </a:r>
                <a:r>
                  <a:rPr lang="hu-HU" sz="1400" dirty="0" smtClean="0">
                    <a:solidFill>
                      <a:srgbClr val="000000"/>
                    </a:solidFill>
                  </a:rPr>
                  <a:t>(</a:t>
                </a:r>
                <a:r>
                  <a:rPr lang="hu-HU" sz="1400" dirty="0" err="1">
                    <a:solidFill>
                      <a:srgbClr val="000000"/>
                    </a:solidFill>
                  </a:rPr>
                  <a:t>For</a:t>
                </a:r>
                <a:r>
                  <a:rPr lang="hu-HU" sz="1400" dirty="0">
                    <a:solidFill>
                      <a:srgbClr val="000000"/>
                    </a:solidFill>
                  </a:rPr>
                  <a:t> </a:t>
                </a:r>
                <a:r>
                  <a:rPr lang="hu-HU" sz="1400" dirty="0" err="1">
                    <a:solidFill>
                      <a:srgbClr val="000000"/>
                    </a:solidFill>
                  </a:rPr>
                  <a:t>finite</a:t>
                </a:r>
                <a:r>
                  <a:rPr lang="hu-HU" sz="1400" dirty="0">
                    <a:solidFill>
                      <a:srgbClr val="000000"/>
                    </a:solidFill>
                  </a:rPr>
                  <a:t> </a:t>
                </a:r>
                <a:r>
                  <a:rPr lang="hu-HU" sz="1400" dirty="0" err="1">
                    <a:solidFill>
                      <a:srgbClr val="000000"/>
                    </a:solidFill>
                  </a:rPr>
                  <a:t>symmetry</a:t>
                </a:r>
                <a:r>
                  <a:rPr lang="hu-HU" sz="1400" dirty="0">
                    <a:solidFill>
                      <a:srgbClr val="000000"/>
                    </a:solidFill>
                  </a:rPr>
                  <a:t> </a:t>
                </a:r>
                <a:r>
                  <a:rPr lang="hu-HU" sz="1400" dirty="0" err="1">
                    <a:solidFill>
                      <a:srgbClr val="000000"/>
                    </a:solidFill>
                  </a:rPr>
                  <a:t>groups</a:t>
                </a:r>
                <a:r>
                  <a:rPr lang="hu-HU" sz="1400" dirty="0">
                    <a:solidFill>
                      <a:srgbClr val="000000"/>
                    </a:solidFill>
                  </a:rPr>
                  <a:t> → </a:t>
                </a:r>
                <a:r>
                  <a:rPr lang="hu-HU" sz="1400" dirty="0" smtClean="0">
                    <a:solidFill>
                      <a:srgbClr val="000000"/>
                    </a:solidFill>
                  </a:rPr>
                  <a:t>maximum </a:t>
                </a:r>
                <a:r>
                  <a:rPr lang="hu-HU" sz="1400" dirty="0" err="1" smtClean="0">
                    <a:solidFill>
                      <a:srgbClr val="000000"/>
                    </a:solidFill>
                  </a:rPr>
                  <a:t>dimension</a:t>
                </a:r>
                <a:r>
                  <a:rPr lang="hu-HU" sz="1400" dirty="0" smtClean="0">
                    <a:solidFill>
                      <a:srgbClr val="000000"/>
                    </a:solidFill>
                  </a:rPr>
                  <a:t> of </a:t>
                </a:r>
                <a:r>
                  <a:rPr lang="hu-HU" sz="1400" dirty="0" err="1" smtClean="0">
                    <a:solidFill>
                      <a:srgbClr val="000000"/>
                    </a:solidFill>
                  </a:rPr>
                  <a:t>irreps</a:t>
                </a:r>
                <a:r>
                  <a:rPr lang="hu-HU" sz="1400" dirty="0" smtClean="0">
                    <a:solidFill>
                      <a:srgbClr val="000000"/>
                    </a:solidFill>
                  </a:rPr>
                  <a:t> is 5, and </a:t>
                </a:r>
                <a:r>
                  <a:rPr lang="hu-HU" sz="1400" dirty="0" err="1" smtClean="0">
                    <a:solidFill>
                      <a:srgbClr val="000000"/>
                    </a:solidFill>
                  </a:rPr>
                  <a:t>this</a:t>
                </a:r>
                <a:r>
                  <a:rPr lang="hu-HU" sz="1400" dirty="0" smtClean="0">
                    <a:solidFill>
                      <a:srgbClr val="000000"/>
                    </a:solidFill>
                  </a:rPr>
                  <a:t> is </a:t>
                </a:r>
                <a:r>
                  <a:rPr lang="hu-HU" sz="1400" dirty="0" err="1" smtClean="0">
                    <a:solidFill>
                      <a:srgbClr val="000000"/>
                    </a:solidFill>
                  </a:rPr>
                  <a:t>only</a:t>
                </a:r>
                <a:r>
                  <a:rPr lang="hu-HU" sz="1400" dirty="0" smtClean="0">
                    <a:solidFill>
                      <a:srgbClr val="000000"/>
                    </a:solidFill>
                  </a:rPr>
                  <a:t> in </a:t>
                </a:r>
                <a:r>
                  <a:rPr lang="hu-HU" sz="1400" dirty="0" err="1" smtClean="0">
                    <a:solidFill>
                      <a:srgbClr val="000000"/>
                    </a:solidFill>
                  </a:rPr>
                  <a:t>case</a:t>
                </a:r>
                <a:r>
                  <a:rPr lang="hu-HU" sz="1400" dirty="0" smtClean="0">
                    <a:solidFill>
                      <a:srgbClr val="000000"/>
                    </a:solidFill>
                  </a:rPr>
                  <a:t> of </a:t>
                </a:r>
                <a:r>
                  <a:rPr lang="hu-HU" sz="1400" dirty="0" err="1" smtClean="0">
                    <a:solidFill>
                      <a:srgbClr val="000000"/>
                    </a:solidFill>
                  </a:rPr>
                  <a:t>the</a:t>
                </a:r>
                <a:r>
                  <a:rPr lang="hu-HU" sz="1400" dirty="0" smtClean="0">
                    <a:solidFill>
                      <a:srgbClr val="000000"/>
                    </a:solidFill>
                  </a:rPr>
                  <a:t> </a:t>
                </a:r>
                <a:r>
                  <a:rPr lang="hu-HU" sz="1400" dirty="0" err="1" smtClean="0">
                    <a:solidFill>
                      <a:srgbClr val="000000"/>
                    </a:solidFill>
                  </a:rPr>
                  <a:t>icosahedral</a:t>
                </a:r>
                <a:r>
                  <a:rPr lang="hu-HU" sz="1400" dirty="0" smtClean="0">
                    <a:solidFill>
                      <a:srgbClr val="000000"/>
                    </a:solidFill>
                  </a:rPr>
                  <a:t> </a:t>
                </a:r>
                <a:r>
                  <a:rPr lang="hu-HU" sz="1400" dirty="0" err="1" smtClean="0">
                    <a:solidFill>
                      <a:srgbClr val="000000"/>
                    </a:solidFill>
                  </a:rPr>
                  <a:t>group</a:t>
                </a:r>
                <a:r>
                  <a:rPr lang="hu-HU" sz="1400" dirty="0" smtClean="0">
                    <a:solidFill>
                      <a:srgbClr val="000000"/>
                    </a:solidFill>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p:txBody>
          </p:sp>
        </mc:Choice>
        <mc:Fallback xmlns="">
          <p:sp>
            <p:nvSpPr>
              <p:cNvPr id="4" name="Szövegdoboz 3"/>
              <p:cNvSpPr txBox="1">
                <a:spLocks noRot="1" noChangeAspect="1" noMove="1" noResize="1" noEditPoints="1" noAdjustHandles="1" noChangeArrowheads="1" noChangeShapeType="1" noTextEdit="1"/>
              </p:cNvSpPr>
              <p:nvPr/>
            </p:nvSpPr>
            <p:spPr>
              <a:xfrm>
                <a:off x="0" y="1268760"/>
                <a:ext cx="9144000" cy="7164525"/>
              </a:xfrm>
              <a:prstGeom prst="rect">
                <a:avLst/>
              </a:prstGeom>
              <a:blipFill>
                <a:blip r:embed="rId3"/>
                <a:stretch>
                  <a:fillRect l="-333" t="-255"/>
                </a:stretch>
              </a:blipFill>
            </p:spPr>
            <p:txBody>
              <a:bodyPr/>
              <a:lstStyle/>
              <a:p>
                <a:r>
                  <a:rPr lang="hu-HU">
                    <a:noFill/>
                  </a:rPr>
                  <a:t> </a:t>
                </a:r>
              </a:p>
            </p:txBody>
          </p:sp>
        </mc:Fallback>
      </mc:AlternateContent>
    </p:spTree>
    <p:extLst>
      <p:ext uri="{BB962C8B-B14F-4D97-AF65-F5344CB8AC3E}">
        <p14:creationId xmlns:p14="http://schemas.microsoft.com/office/powerpoint/2010/main" val="541043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300425"/>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ts val="600"/>
              </a:spcBef>
              <a:spcAft>
                <a:spcPct val="0"/>
              </a:spcAft>
              <a:buClrTx/>
              <a:buSzTx/>
              <a:buFontTx/>
              <a:buNone/>
              <a:tabLst/>
              <a:defRPr/>
            </a:pPr>
            <a:r>
              <a:rPr kumimoji="0" lang="hu-HU" altLang="hu-HU" sz="4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Character</a:t>
            </a:r>
            <a:r>
              <a:rPr kumimoji="0" lang="hu-HU" altLang="hu-HU" sz="4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altLang="hu-HU" sz="4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tables</a:t>
            </a:r>
            <a:endParaRPr kumimoji="0" lang="hu-HU" altLang="hu-HU" sz="4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p:txBody>
      </p:sp>
      <p:sp>
        <p:nvSpPr>
          <p:cNvPr id="4" name="Szövegdoboz 3"/>
          <p:cNvSpPr txBox="1"/>
          <p:nvPr/>
        </p:nvSpPr>
        <p:spPr>
          <a:xfrm>
            <a:off x="0" y="1412776"/>
            <a:ext cx="9144000" cy="5755422"/>
          </a:xfrm>
          <a:prstGeom prst="rect">
            <a:avLst/>
          </a:prstGeom>
          <a:noFill/>
        </p:spPr>
        <p:txBody>
          <a:bodyPr wrap="square" rtlCol="0">
            <a:spAutoFit/>
          </a:bodyPr>
          <a:lstStyle/>
          <a:p>
            <a:pPr lvl="0">
              <a:defRPr/>
            </a:pPr>
            <a:r>
              <a:rPr lang="hu-HU" sz="1600" dirty="0" smtClean="0">
                <a:solidFill>
                  <a:srgbClr val="000000"/>
                </a:solidFill>
              </a:rPr>
              <a:t>The </a:t>
            </a:r>
            <a:r>
              <a:rPr lang="hu-HU" sz="1600" dirty="0" err="1" smtClean="0">
                <a:solidFill>
                  <a:srgbClr val="000000"/>
                </a:solidFill>
              </a:rPr>
              <a:t>character</a:t>
            </a:r>
            <a:r>
              <a:rPr lang="hu-HU" sz="1600" dirty="0" smtClean="0">
                <a:solidFill>
                  <a:srgbClr val="000000"/>
                </a:solidFill>
              </a:rPr>
              <a:t> </a:t>
            </a:r>
            <a:r>
              <a:rPr lang="hu-HU" sz="1600" dirty="0" err="1" smtClean="0">
                <a:solidFill>
                  <a:srgbClr val="000000"/>
                </a:solidFill>
              </a:rPr>
              <a:t>table</a:t>
            </a:r>
            <a:r>
              <a:rPr lang="hu-HU" sz="1600" dirty="0" smtClean="0">
                <a:solidFill>
                  <a:srgbClr val="000000"/>
                </a:solidFill>
              </a:rPr>
              <a:t> </a:t>
            </a:r>
            <a:r>
              <a:rPr lang="hu-HU" sz="1600" dirty="0">
                <a:solidFill>
                  <a:srgbClr val="000000"/>
                </a:solidFill>
              </a:rPr>
              <a:t>of a </a:t>
            </a:r>
            <a:r>
              <a:rPr lang="hu-HU" sz="1600" dirty="0" err="1">
                <a:solidFill>
                  <a:srgbClr val="000000"/>
                </a:solidFill>
              </a:rPr>
              <a:t>symmetry</a:t>
            </a:r>
            <a:r>
              <a:rPr lang="hu-HU" sz="1600" dirty="0">
                <a:solidFill>
                  <a:srgbClr val="000000"/>
                </a:solidFill>
              </a:rPr>
              <a:t> </a:t>
            </a:r>
            <a:r>
              <a:rPr lang="hu-HU" sz="1600" dirty="0" err="1">
                <a:solidFill>
                  <a:srgbClr val="000000"/>
                </a:solidFill>
              </a:rPr>
              <a:t>group</a:t>
            </a:r>
            <a:r>
              <a:rPr lang="hu-HU" sz="1600" dirty="0">
                <a:solidFill>
                  <a:srgbClr val="000000"/>
                </a:solidFill>
              </a:rPr>
              <a:t> </a:t>
            </a:r>
            <a:r>
              <a:rPr lang="hu-HU" sz="1600" dirty="0" err="1" smtClean="0">
                <a:solidFill>
                  <a:srgbClr val="000000"/>
                </a:solidFill>
              </a:rPr>
              <a:t>collects</a:t>
            </a:r>
            <a:r>
              <a:rPr lang="hu-HU" sz="1600" dirty="0" smtClean="0">
                <a:solidFill>
                  <a:srgbClr val="000000"/>
                </a:solidFill>
              </a:rPr>
              <a:t> </a:t>
            </a:r>
            <a:r>
              <a:rPr lang="hu-HU" sz="1600" dirty="0" err="1" smtClean="0">
                <a:solidFill>
                  <a:srgbClr val="000000"/>
                </a:solidFill>
              </a:rPr>
              <a:t>the</a:t>
            </a:r>
            <a:r>
              <a:rPr lang="hu-HU" sz="1600" dirty="0" smtClean="0">
                <a:solidFill>
                  <a:srgbClr val="000000"/>
                </a:solidFill>
              </a:rPr>
              <a:t> </a:t>
            </a:r>
            <a:r>
              <a:rPr lang="hu-HU" sz="1600" dirty="0" err="1" smtClean="0">
                <a:solidFill>
                  <a:srgbClr val="000000"/>
                </a:solidFill>
              </a:rPr>
              <a:t>characters</a:t>
            </a:r>
            <a:r>
              <a:rPr lang="hu-HU" sz="1600" dirty="0" smtClean="0">
                <a:solidFill>
                  <a:srgbClr val="000000"/>
                </a:solidFill>
              </a:rPr>
              <a:t> of </a:t>
            </a:r>
            <a:r>
              <a:rPr lang="hu-HU" sz="1600" dirty="0" err="1" smtClean="0">
                <a:solidFill>
                  <a:srgbClr val="000000"/>
                </a:solidFill>
              </a:rPr>
              <a:t>all</a:t>
            </a:r>
            <a:r>
              <a:rPr lang="hu-HU" sz="1600" dirty="0" smtClean="0">
                <a:solidFill>
                  <a:srgbClr val="000000"/>
                </a:solidFill>
              </a:rPr>
              <a:t> </a:t>
            </a:r>
            <a:r>
              <a:rPr lang="hu-HU" sz="1600" dirty="0" err="1" smtClean="0">
                <a:solidFill>
                  <a:srgbClr val="000000"/>
                </a:solidFill>
              </a:rPr>
              <a:t>inequivalent</a:t>
            </a:r>
            <a:r>
              <a:rPr lang="hu-HU" sz="1600" dirty="0" smtClean="0">
                <a:solidFill>
                  <a:srgbClr val="000000"/>
                </a:solidFill>
              </a:rPr>
              <a:t> </a:t>
            </a:r>
            <a:r>
              <a:rPr lang="hu-HU" sz="1600" dirty="0" err="1" smtClean="0">
                <a:solidFill>
                  <a:srgbClr val="000000"/>
                </a:solidFill>
              </a:rPr>
              <a:t>irreps</a:t>
            </a:r>
            <a:r>
              <a:rPr lang="hu-HU" sz="1600" dirty="0">
                <a:solidFill>
                  <a:srgbClr val="000000"/>
                </a:solidFill>
              </a:rPr>
              <a:t> </a:t>
            </a:r>
            <a:r>
              <a:rPr lang="hu-HU" sz="1600" dirty="0" err="1" smtClean="0">
                <a:solidFill>
                  <a:srgbClr val="000000"/>
                </a:solidFill>
              </a:rPr>
              <a:t>for</a:t>
            </a:r>
            <a:r>
              <a:rPr lang="hu-HU" sz="1600" dirty="0" smtClean="0">
                <a:solidFill>
                  <a:srgbClr val="000000"/>
                </a:solidFill>
              </a:rPr>
              <a:t> </a:t>
            </a:r>
            <a:r>
              <a:rPr lang="hu-HU" sz="1600" dirty="0" err="1" smtClean="0">
                <a:solidFill>
                  <a:srgbClr val="000000"/>
                </a:solidFill>
              </a:rPr>
              <a:t>that</a:t>
            </a:r>
            <a:r>
              <a:rPr lang="hu-HU" sz="1600" dirty="0" smtClean="0">
                <a:solidFill>
                  <a:srgbClr val="000000"/>
                </a:solidFill>
              </a:rPr>
              <a:t> </a:t>
            </a:r>
            <a:r>
              <a:rPr lang="hu-HU" sz="1600" dirty="0" err="1" smtClean="0">
                <a:solidFill>
                  <a:srgbClr val="000000"/>
                </a:solidFill>
              </a:rPr>
              <a:t>group</a:t>
            </a:r>
            <a:r>
              <a:rPr lang="hu-HU" sz="1600" dirty="0" smtClean="0">
                <a:solidFill>
                  <a:srgbClr val="000000"/>
                </a:solidFill>
              </a:rPr>
              <a:t>.</a:t>
            </a:r>
            <a:endPar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See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example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for</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icosahedral</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group</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I</a:t>
            </a:r>
            <a:r>
              <a:rPr kumimoji="0" lang="hu-HU" sz="1600" b="0" i="0" u="none" strike="noStrike" kern="1200" cap="none" spc="0" normalizeH="0" baseline="-25000" noProof="0" dirty="0" err="1" smtClean="0">
                <a:ln>
                  <a:noFill/>
                </a:ln>
                <a:solidFill>
                  <a:srgbClr val="000000"/>
                </a:solidFill>
                <a:effectLst/>
                <a:uLnTx/>
                <a:uFillTx/>
                <a:latin typeface="Times New Roman" panose="02020603050405020304" pitchFamily="18" charset="0"/>
                <a:ea typeface="+mn-ea"/>
                <a:cs typeface="+mn-cs"/>
              </a:rPr>
              <a:t>h</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in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next</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slide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hu-HU" sz="1600" dirty="0" smtClean="0">
                <a:solidFill>
                  <a:srgbClr val="000000"/>
                </a:solidFill>
              </a:rPr>
              <a:t>The </a:t>
            </a:r>
            <a:r>
              <a:rPr lang="hu-HU" sz="1600" dirty="0" err="1" smtClean="0">
                <a:solidFill>
                  <a:srgbClr val="000000"/>
                </a:solidFill>
              </a:rPr>
              <a:t>upper</a:t>
            </a:r>
            <a:r>
              <a:rPr lang="hu-HU" sz="1600" dirty="0" smtClean="0">
                <a:solidFill>
                  <a:srgbClr val="000000"/>
                </a:solidFill>
              </a:rPr>
              <a:t> </a:t>
            </a:r>
            <a:r>
              <a:rPr lang="hu-HU" sz="1600" dirty="0" err="1" smtClean="0">
                <a:solidFill>
                  <a:srgbClr val="000000"/>
                </a:solidFill>
              </a:rPr>
              <a:t>left</a:t>
            </a:r>
            <a:r>
              <a:rPr lang="hu-HU" sz="1600" dirty="0" smtClean="0">
                <a:solidFill>
                  <a:srgbClr val="000000"/>
                </a:solidFill>
              </a:rPr>
              <a:t> </a:t>
            </a:r>
            <a:r>
              <a:rPr lang="hu-HU" sz="1600" dirty="0" err="1" smtClean="0">
                <a:solidFill>
                  <a:srgbClr val="000000"/>
                </a:solidFill>
              </a:rPr>
              <a:t>corner</a:t>
            </a:r>
            <a:r>
              <a:rPr lang="hu-HU" sz="1600" dirty="0" smtClean="0">
                <a:solidFill>
                  <a:srgbClr val="000000"/>
                </a:solidFill>
              </a:rPr>
              <a:t> </a:t>
            </a:r>
            <a:r>
              <a:rPr lang="hu-HU" sz="1600" dirty="0" err="1" smtClean="0">
                <a:solidFill>
                  <a:srgbClr val="000000"/>
                </a:solidFill>
              </a:rPr>
              <a:t>contains</a:t>
            </a:r>
            <a:r>
              <a:rPr lang="hu-HU" sz="1600" dirty="0" smtClean="0">
                <a:solidFill>
                  <a:srgbClr val="000000"/>
                </a:solidFill>
              </a:rPr>
              <a:t> </a:t>
            </a:r>
            <a:r>
              <a:rPr lang="hu-HU" sz="1600" dirty="0" err="1" smtClean="0">
                <a:solidFill>
                  <a:srgbClr val="000000"/>
                </a:solidFill>
              </a:rPr>
              <a:t>the</a:t>
            </a:r>
            <a:r>
              <a:rPr lang="hu-HU" sz="1600" dirty="0" smtClean="0">
                <a:solidFill>
                  <a:srgbClr val="000000"/>
                </a:solidFill>
              </a:rPr>
              <a:t> </a:t>
            </a:r>
            <a:r>
              <a:rPr lang="hu-HU" sz="1600" dirty="0" err="1" smtClean="0">
                <a:solidFill>
                  <a:srgbClr val="000000"/>
                </a:solidFill>
              </a:rPr>
              <a:t>name</a:t>
            </a:r>
            <a:r>
              <a:rPr lang="hu-HU" sz="1600" dirty="0" smtClean="0">
                <a:solidFill>
                  <a:srgbClr val="000000"/>
                </a:solidFill>
              </a:rPr>
              <a:t> of </a:t>
            </a:r>
            <a:r>
              <a:rPr lang="hu-HU" sz="1600" dirty="0" err="1" smtClean="0">
                <a:solidFill>
                  <a:srgbClr val="000000"/>
                </a:solidFill>
              </a:rPr>
              <a:t>the</a:t>
            </a:r>
            <a:r>
              <a:rPr lang="hu-HU" sz="1600" dirty="0" smtClean="0">
                <a:solidFill>
                  <a:srgbClr val="000000"/>
                </a:solidFill>
              </a:rPr>
              <a:t> </a:t>
            </a:r>
            <a:r>
              <a:rPr lang="hu-HU" sz="1600" dirty="0" err="1" smtClean="0">
                <a:solidFill>
                  <a:srgbClr val="000000"/>
                </a:solidFill>
              </a:rPr>
              <a:t>symmetry</a:t>
            </a:r>
            <a:r>
              <a:rPr lang="hu-HU" sz="1600" dirty="0" smtClean="0">
                <a:solidFill>
                  <a:srgbClr val="000000"/>
                </a:solidFill>
              </a:rPr>
              <a:t> </a:t>
            </a:r>
            <a:r>
              <a:rPr lang="hu-HU" sz="1600" dirty="0" err="1" smtClean="0">
                <a:solidFill>
                  <a:srgbClr val="000000"/>
                </a:solidFill>
              </a:rPr>
              <a:t>group</a:t>
            </a:r>
            <a:r>
              <a:rPr lang="hu-HU" sz="1600" dirty="0" smtClean="0">
                <a:solidFill>
                  <a:srgbClr val="000000"/>
                </a:solidFill>
              </a:rPr>
              <a:t>.</a:t>
            </a:r>
            <a:endPar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In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first</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row</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conjugacy</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classes</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are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listed</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showing</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also</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number</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of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elements</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belonging</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to</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class</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lang="hu-HU" sz="1600" noProof="0" dirty="0" smtClean="0">
                <a:solidFill>
                  <a:srgbClr val="000000"/>
                </a:solidFill>
              </a:rPr>
              <a:t>In </a:t>
            </a:r>
            <a:r>
              <a:rPr lang="hu-HU" sz="1600" noProof="0" dirty="0" err="1" smtClean="0">
                <a:solidFill>
                  <a:srgbClr val="000000"/>
                </a:solidFill>
              </a:rPr>
              <a:t>the</a:t>
            </a:r>
            <a:r>
              <a:rPr lang="hu-HU" sz="1600" noProof="0" dirty="0" smtClean="0">
                <a:solidFill>
                  <a:srgbClr val="000000"/>
                </a:solidFill>
              </a:rPr>
              <a:t> </a:t>
            </a:r>
            <a:r>
              <a:rPr lang="hu-HU" sz="1600" noProof="0" dirty="0" err="1" smtClean="0">
                <a:solidFill>
                  <a:srgbClr val="000000"/>
                </a:solidFill>
              </a:rPr>
              <a:t>first</a:t>
            </a:r>
            <a:r>
              <a:rPr lang="hu-HU" sz="1600" noProof="0" dirty="0" smtClean="0">
                <a:solidFill>
                  <a:srgbClr val="000000"/>
                </a:solidFill>
              </a:rPr>
              <a:t> </a:t>
            </a:r>
            <a:r>
              <a:rPr lang="hu-HU" sz="1600" noProof="0" dirty="0" err="1" smtClean="0">
                <a:solidFill>
                  <a:srgbClr val="000000"/>
                </a:solidFill>
              </a:rPr>
              <a:t>place</a:t>
            </a:r>
            <a:r>
              <a:rPr lang="hu-HU" sz="1600" noProof="0" dirty="0" smtClean="0">
                <a:solidFill>
                  <a:srgbClr val="000000"/>
                </a:solidFill>
              </a:rPr>
              <a:t> of </a:t>
            </a:r>
            <a:r>
              <a:rPr lang="hu-HU" sz="1600" noProof="0" dirty="0" err="1" smtClean="0">
                <a:solidFill>
                  <a:srgbClr val="000000"/>
                </a:solidFill>
              </a:rPr>
              <a:t>this</a:t>
            </a:r>
            <a:r>
              <a:rPr lang="hu-HU" sz="1600" noProof="0" dirty="0" smtClean="0">
                <a:solidFill>
                  <a:srgbClr val="000000"/>
                </a:solidFill>
              </a:rPr>
              <a:t> </a:t>
            </a:r>
            <a:r>
              <a:rPr lang="hu-HU" sz="1600" noProof="0" dirty="0" err="1" smtClean="0">
                <a:solidFill>
                  <a:srgbClr val="000000"/>
                </a:solidFill>
              </a:rPr>
              <a:t>row</a:t>
            </a:r>
            <a:r>
              <a:rPr lang="hu-HU" sz="1600" noProof="0" dirty="0" smtClean="0">
                <a:solidFill>
                  <a:srgbClr val="000000"/>
                </a:solidFill>
              </a:rPr>
              <a:t> </a:t>
            </a:r>
            <a:r>
              <a:rPr lang="hu-HU" sz="1600" noProof="0" dirty="0" err="1" smtClean="0">
                <a:solidFill>
                  <a:srgbClr val="000000"/>
                </a:solidFill>
              </a:rPr>
              <a:t>there</a:t>
            </a:r>
            <a:r>
              <a:rPr lang="hu-HU" sz="1600" noProof="0" dirty="0" smtClean="0">
                <a:solidFill>
                  <a:srgbClr val="000000"/>
                </a:solidFill>
              </a:rPr>
              <a:t> is </a:t>
            </a:r>
            <a:r>
              <a:rPr lang="hu-HU" sz="1600" noProof="0" dirty="0" err="1" smtClean="0">
                <a:solidFill>
                  <a:srgbClr val="000000"/>
                </a:solidFill>
              </a:rPr>
              <a:t>always</a:t>
            </a:r>
            <a:r>
              <a:rPr lang="hu-HU" sz="1600" noProof="0" dirty="0" smtClean="0">
                <a:solidFill>
                  <a:srgbClr val="000000"/>
                </a:solidFill>
              </a:rPr>
              <a:t> </a:t>
            </a:r>
            <a:r>
              <a:rPr lang="hu-HU" sz="1600" noProof="0" dirty="0" err="1" smtClean="0">
                <a:solidFill>
                  <a:srgbClr val="000000"/>
                </a:solidFill>
              </a:rPr>
              <a:t>the</a:t>
            </a:r>
            <a:r>
              <a:rPr lang="hu-HU" sz="1600" noProof="0" dirty="0" smtClean="0">
                <a:solidFill>
                  <a:srgbClr val="000000"/>
                </a:solidFill>
              </a:rPr>
              <a:t> </a:t>
            </a:r>
            <a:r>
              <a:rPr lang="hu-HU" sz="1600" noProof="0" dirty="0" err="1" smtClean="0">
                <a:solidFill>
                  <a:srgbClr val="000000"/>
                </a:solidFill>
              </a:rPr>
              <a:t>identity</a:t>
            </a:r>
            <a:r>
              <a:rPr lang="hu-HU" sz="1600" noProof="0" dirty="0" smtClean="0">
                <a:solidFill>
                  <a:srgbClr val="000000"/>
                </a:solidFill>
              </a:rPr>
              <a:t> </a:t>
            </a:r>
            <a:r>
              <a:rPr lang="hu-HU" sz="1600" noProof="0" dirty="0" err="1" smtClean="0">
                <a:solidFill>
                  <a:srgbClr val="000000"/>
                </a:solidFill>
              </a:rPr>
              <a:t>element</a:t>
            </a:r>
            <a:r>
              <a:rPr lang="hu-HU" sz="1600" noProof="0" dirty="0" smtClean="0">
                <a:solidFill>
                  <a:srgbClr val="000000"/>
                </a:solidFill>
              </a:rPr>
              <a:t> E </a:t>
            </a:r>
            <a:r>
              <a:rPr lang="hu-HU" sz="1600" noProof="0" dirty="0" err="1" smtClean="0">
                <a:solidFill>
                  <a:srgbClr val="000000"/>
                </a:solidFill>
              </a:rPr>
              <a:t>which</a:t>
            </a:r>
            <a:r>
              <a:rPr lang="hu-HU" sz="1600" noProof="0" dirty="0" smtClean="0">
                <a:solidFill>
                  <a:srgbClr val="000000"/>
                </a:solidFill>
              </a:rPr>
              <a:t> </a:t>
            </a:r>
            <a:r>
              <a:rPr lang="hu-HU" sz="1600" noProof="0" dirty="0" err="1" smtClean="0">
                <a:solidFill>
                  <a:srgbClr val="000000"/>
                </a:solidFill>
              </a:rPr>
              <a:t>forms</a:t>
            </a:r>
            <a:r>
              <a:rPr lang="hu-HU" sz="1600" noProof="0" dirty="0" smtClean="0">
                <a:solidFill>
                  <a:srgbClr val="000000"/>
                </a:solidFill>
              </a:rPr>
              <a:t> </a:t>
            </a:r>
            <a:r>
              <a:rPr lang="hu-HU" sz="1600" noProof="0" dirty="0" err="1" smtClean="0">
                <a:solidFill>
                  <a:srgbClr val="000000"/>
                </a:solidFill>
              </a:rPr>
              <a:t>by</a:t>
            </a:r>
            <a:r>
              <a:rPr lang="hu-HU" sz="1600" noProof="0" dirty="0" smtClean="0">
                <a:solidFill>
                  <a:srgbClr val="000000"/>
                </a:solidFill>
              </a:rPr>
              <a:t> </a:t>
            </a:r>
            <a:r>
              <a:rPr lang="hu-HU" sz="1600" noProof="0" dirty="0" err="1" smtClean="0">
                <a:solidFill>
                  <a:srgbClr val="000000"/>
                </a:solidFill>
              </a:rPr>
              <a:t>itself</a:t>
            </a:r>
            <a:r>
              <a:rPr lang="hu-HU" sz="1600" noProof="0" dirty="0" smtClean="0">
                <a:solidFill>
                  <a:srgbClr val="000000"/>
                </a:solidFill>
              </a:rPr>
              <a:t> a </a:t>
            </a:r>
            <a:r>
              <a:rPr lang="hu-HU" sz="1600" noProof="0" dirty="0" err="1" smtClean="0">
                <a:solidFill>
                  <a:srgbClr val="000000"/>
                </a:solidFill>
              </a:rPr>
              <a:t>conjugacy</a:t>
            </a:r>
            <a:r>
              <a:rPr lang="hu-HU" sz="1600" noProof="0" dirty="0" smtClean="0">
                <a:solidFill>
                  <a:srgbClr val="000000"/>
                </a:solidFill>
              </a:rPr>
              <a:t> </a:t>
            </a:r>
            <a:r>
              <a:rPr lang="hu-HU" sz="1600" noProof="0" dirty="0" err="1" smtClean="0">
                <a:solidFill>
                  <a:srgbClr val="000000"/>
                </a:solidFill>
              </a:rPr>
              <a:t>class</a:t>
            </a:r>
            <a:r>
              <a:rPr lang="hu-HU" sz="1600" noProof="0" dirty="0" smtClean="0">
                <a:solidFill>
                  <a:srgbClr val="000000"/>
                </a:solidFill>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600" b="0" i="0" u="none" strike="noStrike" kern="1200" cap="none" spc="0" normalizeH="0" baseline="0" dirty="0" smtClean="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hu-HU" sz="1600" dirty="0" smtClean="0">
                <a:solidFill>
                  <a:srgbClr val="000000"/>
                </a:solidFill>
              </a:rPr>
              <a:t>The </a:t>
            </a:r>
            <a:r>
              <a:rPr lang="hu-HU" sz="1600" dirty="0" err="1" smtClean="0">
                <a:solidFill>
                  <a:srgbClr val="000000"/>
                </a:solidFill>
              </a:rPr>
              <a:t>first</a:t>
            </a:r>
            <a:r>
              <a:rPr lang="hu-HU" sz="1600" dirty="0" smtClean="0">
                <a:solidFill>
                  <a:srgbClr val="000000"/>
                </a:solidFill>
              </a:rPr>
              <a:t> </a:t>
            </a:r>
            <a:r>
              <a:rPr lang="hu-HU" sz="1600" dirty="0" err="1" smtClean="0">
                <a:solidFill>
                  <a:srgbClr val="000000"/>
                </a:solidFill>
              </a:rPr>
              <a:t>irrep</a:t>
            </a:r>
            <a:r>
              <a:rPr lang="hu-HU" sz="1600" dirty="0" smtClean="0">
                <a:solidFill>
                  <a:srgbClr val="000000"/>
                </a:solidFill>
              </a:rPr>
              <a:t> is </a:t>
            </a:r>
            <a:r>
              <a:rPr lang="hu-HU" sz="1600" dirty="0" err="1" smtClean="0">
                <a:solidFill>
                  <a:srgbClr val="000000"/>
                </a:solidFill>
              </a:rPr>
              <a:t>always</a:t>
            </a:r>
            <a:r>
              <a:rPr lang="hu-HU" sz="1600" dirty="0" smtClean="0">
                <a:solidFill>
                  <a:srgbClr val="000000"/>
                </a:solidFill>
              </a:rPr>
              <a:t> </a:t>
            </a:r>
            <a:r>
              <a:rPr lang="hu-HU" sz="1600" dirty="0" err="1" smtClean="0">
                <a:solidFill>
                  <a:srgbClr val="000000"/>
                </a:solidFill>
              </a:rPr>
              <a:t>the</a:t>
            </a:r>
            <a:r>
              <a:rPr lang="hu-HU" sz="1600" dirty="0" smtClean="0">
                <a:solidFill>
                  <a:srgbClr val="000000"/>
                </a:solidFill>
              </a:rPr>
              <a:t> </a:t>
            </a:r>
            <a:r>
              <a:rPr lang="hu-HU" sz="1600" dirty="0" err="1" smtClean="0">
                <a:solidFill>
                  <a:srgbClr val="000000"/>
                </a:solidFill>
              </a:rPr>
              <a:t>totally</a:t>
            </a:r>
            <a:r>
              <a:rPr lang="hu-HU" sz="1600" dirty="0" smtClean="0">
                <a:solidFill>
                  <a:srgbClr val="000000"/>
                </a:solidFill>
              </a:rPr>
              <a:t> </a:t>
            </a:r>
            <a:r>
              <a:rPr lang="hu-HU" sz="1600" dirty="0" err="1" smtClean="0">
                <a:solidFill>
                  <a:srgbClr val="000000"/>
                </a:solidFill>
              </a:rPr>
              <a:t>symmetric</a:t>
            </a:r>
            <a:r>
              <a:rPr lang="hu-HU" sz="1600" dirty="0" smtClean="0">
                <a:solidFill>
                  <a:srgbClr val="000000"/>
                </a:solidFill>
              </a:rPr>
              <a:t> (</a:t>
            </a:r>
            <a:r>
              <a:rPr lang="hu-HU" sz="1600" dirty="0" err="1" smtClean="0">
                <a:solidFill>
                  <a:srgbClr val="000000"/>
                </a:solidFill>
              </a:rPr>
              <a:t>or</a:t>
            </a:r>
            <a:r>
              <a:rPr lang="hu-HU" sz="1600" dirty="0" smtClean="0">
                <a:solidFill>
                  <a:srgbClr val="000000"/>
                </a:solidFill>
              </a:rPr>
              <a:t> </a:t>
            </a:r>
            <a:r>
              <a:rPr lang="hu-HU" sz="1600" dirty="0" err="1" smtClean="0">
                <a:solidFill>
                  <a:srgbClr val="000000"/>
                </a:solidFill>
              </a:rPr>
              <a:t>trivial</a:t>
            </a:r>
            <a:r>
              <a:rPr lang="hu-HU" sz="1600" dirty="0" smtClean="0">
                <a:solidFill>
                  <a:srgbClr val="000000"/>
                </a:solidFill>
              </a:rPr>
              <a:t>) </a:t>
            </a:r>
            <a:r>
              <a:rPr lang="hu-HU" sz="1600" dirty="0" err="1" smtClean="0">
                <a:solidFill>
                  <a:srgbClr val="000000"/>
                </a:solidFill>
              </a:rPr>
              <a:t>representation</a:t>
            </a:r>
            <a:r>
              <a:rPr lang="hu-HU" sz="1600" dirty="0" smtClean="0">
                <a:solidFill>
                  <a:srgbClr val="000000"/>
                </a:solidFill>
              </a:rPr>
              <a:t> </a:t>
            </a:r>
            <a:r>
              <a:rPr lang="hu-HU" sz="1600" dirty="0" err="1" smtClean="0">
                <a:solidFill>
                  <a:srgbClr val="000000"/>
                </a:solidFill>
              </a:rPr>
              <a:t>where</a:t>
            </a:r>
            <a:r>
              <a:rPr lang="hu-HU" sz="1600" dirty="0" smtClean="0">
                <a:solidFill>
                  <a:srgbClr val="000000"/>
                </a:solidFill>
              </a:rPr>
              <a:t> </a:t>
            </a:r>
            <a:r>
              <a:rPr lang="hu-HU" sz="1600" dirty="0" err="1" smtClean="0">
                <a:solidFill>
                  <a:srgbClr val="000000"/>
                </a:solidFill>
              </a:rPr>
              <a:t>all</a:t>
            </a:r>
            <a:r>
              <a:rPr lang="hu-HU" sz="1600" dirty="0" smtClean="0">
                <a:solidFill>
                  <a:srgbClr val="000000"/>
                </a:solidFill>
              </a:rPr>
              <a:t> </a:t>
            </a:r>
            <a:r>
              <a:rPr lang="hu-HU" sz="1600" dirty="0" err="1" smtClean="0">
                <a:solidFill>
                  <a:srgbClr val="000000"/>
                </a:solidFill>
              </a:rPr>
              <a:t>the</a:t>
            </a:r>
            <a:r>
              <a:rPr lang="hu-HU" sz="1600" dirty="0" smtClean="0">
                <a:solidFill>
                  <a:srgbClr val="000000"/>
                </a:solidFill>
              </a:rPr>
              <a:t> </a:t>
            </a:r>
            <a:r>
              <a:rPr lang="hu-HU" sz="1600" dirty="0" err="1" smtClean="0">
                <a:solidFill>
                  <a:srgbClr val="000000"/>
                </a:solidFill>
              </a:rPr>
              <a:t>characters</a:t>
            </a:r>
            <a:r>
              <a:rPr lang="hu-HU" sz="1600" dirty="0" smtClean="0">
                <a:solidFill>
                  <a:srgbClr val="000000"/>
                </a:solidFill>
              </a:rPr>
              <a:t> </a:t>
            </a:r>
            <a:r>
              <a:rPr lang="hu-HU" sz="1600" dirty="0" err="1" smtClean="0">
                <a:solidFill>
                  <a:srgbClr val="000000"/>
                </a:solidFill>
              </a:rPr>
              <a:t>are</a:t>
            </a:r>
            <a:r>
              <a:rPr lang="hu-HU" sz="1600" dirty="0" smtClean="0">
                <a:solidFill>
                  <a:srgbClr val="000000"/>
                </a:solidFill>
              </a:rPr>
              <a:t> +1. </a:t>
            </a:r>
          </a:p>
          <a:p>
            <a:pPr marL="0" marR="0" lvl="0" indent="0" algn="l" defTabSz="914400" rtl="0" eaLnBrk="0" fontAlgn="base" latinLnBrk="0" hangingPunct="0">
              <a:lnSpc>
                <a:spcPct val="100000"/>
              </a:lnSpc>
              <a:spcBef>
                <a:spcPct val="0"/>
              </a:spcBef>
              <a:spcAft>
                <a:spcPct val="0"/>
              </a:spcAft>
              <a:buClrTx/>
              <a:buSzTx/>
              <a:buFontTx/>
              <a:buNone/>
              <a:tabLst/>
              <a:defRPr/>
            </a:pPr>
            <a:r>
              <a:rPr lang="hu-HU" sz="1600" dirty="0" smtClean="0">
                <a:solidFill>
                  <a:srgbClr val="000000"/>
                </a:solidFill>
              </a:rPr>
              <a:t>The </a:t>
            </a:r>
            <a:r>
              <a:rPr lang="hu-HU" sz="1600" dirty="0" err="1" smtClean="0">
                <a:solidFill>
                  <a:srgbClr val="000000"/>
                </a:solidFill>
              </a:rPr>
              <a:t>totally</a:t>
            </a:r>
            <a:r>
              <a:rPr lang="hu-HU" sz="1600" dirty="0" smtClean="0">
                <a:solidFill>
                  <a:srgbClr val="000000"/>
                </a:solidFill>
              </a:rPr>
              <a:t> </a:t>
            </a:r>
            <a:r>
              <a:rPr lang="hu-HU" sz="1600" dirty="0" err="1" smtClean="0">
                <a:solidFill>
                  <a:srgbClr val="000000"/>
                </a:solidFill>
              </a:rPr>
              <a:t>symmetric</a:t>
            </a:r>
            <a:r>
              <a:rPr lang="hu-HU" sz="1600" dirty="0" smtClean="0">
                <a:solidFill>
                  <a:srgbClr val="000000"/>
                </a:solidFill>
              </a:rPr>
              <a:t> </a:t>
            </a:r>
            <a:r>
              <a:rPr lang="hu-HU" sz="1600" dirty="0" err="1" smtClean="0">
                <a:solidFill>
                  <a:srgbClr val="000000"/>
                </a:solidFill>
              </a:rPr>
              <a:t>irrep</a:t>
            </a:r>
            <a:r>
              <a:rPr lang="hu-HU" sz="1600" dirty="0" smtClean="0">
                <a:solidFill>
                  <a:srgbClr val="000000"/>
                </a:solidFill>
              </a:rPr>
              <a:t> is </a:t>
            </a:r>
            <a:r>
              <a:rPr lang="hu-HU" sz="1600" dirty="0" err="1" smtClean="0">
                <a:solidFill>
                  <a:srgbClr val="000000"/>
                </a:solidFill>
              </a:rPr>
              <a:t>labelled</a:t>
            </a:r>
            <a:r>
              <a:rPr lang="hu-HU" sz="1600" dirty="0" smtClean="0">
                <a:solidFill>
                  <a:srgbClr val="000000"/>
                </a:solidFill>
              </a:rPr>
              <a:t> </a:t>
            </a:r>
            <a:r>
              <a:rPr lang="hu-HU" sz="1600" dirty="0" err="1" smtClean="0">
                <a:solidFill>
                  <a:srgbClr val="000000"/>
                </a:solidFill>
              </a:rPr>
              <a:t>by</a:t>
            </a:r>
            <a:r>
              <a:rPr lang="hu-HU" sz="1600" dirty="0" smtClean="0">
                <a:solidFill>
                  <a:srgbClr val="000000"/>
                </a:solidFill>
              </a:rPr>
              <a:t> A </a:t>
            </a:r>
            <a:r>
              <a:rPr lang="hu-HU" sz="1600" dirty="0" err="1" smtClean="0">
                <a:solidFill>
                  <a:srgbClr val="000000"/>
                </a:solidFill>
              </a:rPr>
              <a:t>or</a:t>
            </a:r>
            <a:r>
              <a:rPr lang="hu-HU" sz="1600" dirty="0" smtClean="0">
                <a:solidFill>
                  <a:srgbClr val="000000"/>
                </a:solidFill>
              </a:rPr>
              <a:t> </a:t>
            </a:r>
            <a:r>
              <a:rPr lang="hu-HU" sz="1600" dirty="0" err="1" smtClean="0">
                <a:solidFill>
                  <a:srgbClr val="000000"/>
                </a:solidFill>
              </a:rPr>
              <a:t>A</a:t>
            </a:r>
            <a:r>
              <a:rPr lang="hu-HU" sz="1600" baseline="-25000" dirty="0" err="1" smtClean="0">
                <a:solidFill>
                  <a:srgbClr val="000000"/>
                </a:solidFill>
              </a:rPr>
              <a:t>g</a:t>
            </a:r>
            <a:r>
              <a:rPr lang="hu-HU" sz="1600" dirty="0" smtClean="0">
                <a:solidFill>
                  <a:srgbClr val="000000"/>
                </a:solidFill>
              </a:rPr>
              <a:t> </a:t>
            </a:r>
            <a:r>
              <a:rPr lang="hu-HU" sz="1600" dirty="0" err="1" smtClean="0">
                <a:solidFill>
                  <a:srgbClr val="000000"/>
                </a:solidFill>
              </a:rPr>
              <a:t>or</a:t>
            </a:r>
            <a:r>
              <a:rPr lang="hu-HU" sz="1600" dirty="0" smtClean="0">
                <a:solidFill>
                  <a:srgbClr val="000000"/>
                </a:solidFill>
              </a:rPr>
              <a:t> A</a:t>
            </a:r>
            <a:r>
              <a:rPr lang="hu-HU" sz="1600" baseline="-25000" dirty="0" smtClean="0">
                <a:solidFill>
                  <a:srgbClr val="000000"/>
                </a:solidFill>
              </a:rPr>
              <a:t>1</a:t>
            </a:r>
            <a:r>
              <a:rPr lang="hu-HU" sz="1600" dirty="0">
                <a:solidFill>
                  <a:srgbClr val="000000"/>
                </a:solidFill>
              </a:rPr>
              <a:t> </a:t>
            </a:r>
            <a:r>
              <a:rPr lang="hu-HU" sz="1600" dirty="0" smtClean="0">
                <a:solidFill>
                  <a:srgbClr val="000000"/>
                </a:solidFill>
              </a:rPr>
              <a:t>(</a:t>
            </a:r>
            <a:r>
              <a:rPr lang="hu-HU" sz="1600" dirty="0" err="1" smtClean="0">
                <a:solidFill>
                  <a:srgbClr val="000000"/>
                </a:solidFill>
              </a:rPr>
              <a:t>see</a:t>
            </a:r>
            <a:r>
              <a:rPr lang="hu-HU" sz="1600" dirty="0" smtClean="0">
                <a:solidFill>
                  <a:srgbClr val="000000"/>
                </a:solidFill>
              </a:rPr>
              <a:t> </a:t>
            </a:r>
            <a:r>
              <a:rPr lang="hu-HU" sz="1600" dirty="0" err="1" smtClean="0">
                <a:solidFill>
                  <a:srgbClr val="000000"/>
                </a:solidFill>
              </a:rPr>
              <a:t>later</a:t>
            </a:r>
            <a:r>
              <a:rPr lang="hu-HU" sz="1600" dirty="0" smtClean="0">
                <a:solidFill>
                  <a:srgbClr val="000000"/>
                </a:solidFill>
              </a:rPr>
              <a:t>).</a:t>
            </a:r>
          </a:p>
          <a:p>
            <a:pPr marL="0" marR="0" lvl="0" indent="0" algn="l" defTabSz="914400" rtl="0" eaLnBrk="0" fontAlgn="base" latinLnBrk="0" hangingPunct="0">
              <a:lnSpc>
                <a:spcPct val="100000"/>
              </a:lnSpc>
              <a:spcBef>
                <a:spcPct val="0"/>
              </a:spcBef>
              <a:spcAft>
                <a:spcPct val="0"/>
              </a:spcAft>
              <a:buClrTx/>
              <a:buSzTx/>
              <a:buFontTx/>
              <a:buNone/>
              <a:tabLst/>
              <a:defRPr/>
            </a:pPr>
            <a:r>
              <a:rPr lang="hu-HU" sz="1400" dirty="0" smtClean="0">
                <a:solidFill>
                  <a:srgbClr val="000000"/>
                </a:solidFill>
              </a:rPr>
              <a:t>(</a:t>
            </a:r>
            <a:r>
              <a:rPr lang="hu-HU" sz="1400" dirty="0" err="1" smtClean="0">
                <a:solidFill>
                  <a:srgbClr val="000000"/>
                </a:solidFill>
              </a:rPr>
              <a:t>If</a:t>
            </a:r>
            <a:r>
              <a:rPr lang="hu-HU" sz="1400" dirty="0" smtClean="0">
                <a:solidFill>
                  <a:srgbClr val="000000"/>
                </a:solidFill>
              </a:rPr>
              <a:t> a </a:t>
            </a:r>
            <a:r>
              <a:rPr lang="hu-HU" sz="1400" dirty="0" err="1" smtClean="0">
                <a:solidFill>
                  <a:srgbClr val="000000"/>
                </a:solidFill>
              </a:rPr>
              <a:t>function</a:t>
            </a:r>
            <a:r>
              <a:rPr lang="hu-HU" sz="1400" dirty="0" smtClean="0">
                <a:solidFill>
                  <a:srgbClr val="000000"/>
                </a:solidFill>
              </a:rPr>
              <a:t> </a:t>
            </a:r>
            <a:r>
              <a:rPr lang="hu-HU" sz="1400" dirty="0" err="1" smtClean="0">
                <a:solidFill>
                  <a:srgbClr val="000000"/>
                </a:solidFill>
              </a:rPr>
              <a:t>transforms</a:t>
            </a:r>
            <a:r>
              <a:rPr lang="hu-HU" sz="1400" dirty="0" smtClean="0">
                <a:solidFill>
                  <a:srgbClr val="000000"/>
                </a:solidFill>
              </a:rPr>
              <a:t> </a:t>
            </a:r>
            <a:r>
              <a:rPr lang="hu-HU" sz="1400" dirty="0" err="1" smtClean="0">
                <a:solidFill>
                  <a:srgbClr val="000000"/>
                </a:solidFill>
              </a:rPr>
              <a:t>according</a:t>
            </a:r>
            <a:r>
              <a:rPr lang="hu-HU" sz="1400" dirty="0" smtClean="0">
                <a:solidFill>
                  <a:srgbClr val="000000"/>
                </a:solidFill>
              </a:rPr>
              <a:t> </a:t>
            </a:r>
            <a:r>
              <a:rPr lang="hu-HU" sz="1400" dirty="0" err="1" smtClean="0">
                <a:solidFill>
                  <a:srgbClr val="000000"/>
                </a:solidFill>
              </a:rPr>
              <a:t>to</a:t>
            </a:r>
            <a:r>
              <a:rPr lang="hu-HU" sz="1400" dirty="0" smtClean="0">
                <a:solidFill>
                  <a:srgbClr val="000000"/>
                </a:solidFill>
              </a:rPr>
              <a:t> </a:t>
            </a:r>
            <a:r>
              <a:rPr lang="hu-HU" sz="1400" dirty="0" err="1" smtClean="0">
                <a:solidFill>
                  <a:srgbClr val="000000"/>
                </a:solidFill>
              </a:rPr>
              <a:t>the</a:t>
            </a:r>
            <a:r>
              <a:rPr lang="hu-HU" sz="1400" dirty="0" smtClean="0">
                <a:solidFill>
                  <a:srgbClr val="000000"/>
                </a:solidFill>
              </a:rPr>
              <a:t> </a:t>
            </a:r>
            <a:r>
              <a:rPr lang="hu-HU" sz="1400" dirty="0" err="1" smtClean="0">
                <a:solidFill>
                  <a:srgbClr val="000000"/>
                </a:solidFill>
              </a:rPr>
              <a:t>totally</a:t>
            </a:r>
            <a:r>
              <a:rPr lang="hu-HU" sz="1400" dirty="0" smtClean="0">
                <a:solidFill>
                  <a:srgbClr val="000000"/>
                </a:solidFill>
              </a:rPr>
              <a:t> </a:t>
            </a:r>
            <a:r>
              <a:rPr lang="hu-HU" sz="1400" dirty="0" err="1" smtClean="0">
                <a:solidFill>
                  <a:srgbClr val="000000"/>
                </a:solidFill>
              </a:rPr>
              <a:t>symmetric</a:t>
            </a:r>
            <a:r>
              <a:rPr lang="hu-HU" sz="1400" dirty="0" smtClean="0">
                <a:solidFill>
                  <a:srgbClr val="000000"/>
                </a:solidFill>
              </a:rPr>
              <a:t> </a:t>
            </a:r>
            <a:r>
              <a:rPr lang="hu-HU" sz="1400" dirty="0" err="1" smtClean="0">
                <a:solidFill>
                  <a:srgbClr val="000000"/>
                </a:solidFill>
              </a:rPr>
              <a:t>irrep</a:t>
            </a:r>
            <a:r>
              <a:rPr lang="hu-HU" sz="1400" dirty="0" smtClean="0">
                <a:solidFill>
                  <a:srgbClr val="000000"/>
                </a:solidFill>
              </a:rPr>
              <a:t> = </a:t>
            </a:r>
            <a:r>
              <a:rPr lang="hu-HU" sz="1400" dirty="0" err="1" smtClean="0">
                <a:solidFill>
                  <a:srgbClr val="000000"/>
                </a:solidFill>
              </a:rPr>
              <a:t>the</a:t>
            </a:r>
            <a:r>
              <a:rPr lang="hu-HU" sz="1400" dirty="0" smtClean="0">
                <a:solidFill>
                  <a:srgbClr val="000000"/>
                </a:solidFill>
              </a:rPr>
              <a:t> </a:t>
            </a:r>
            <a:r>
              <a:rPr lang="hu-HU" sz="1400" dirty="0" err="1" smtClean="0">
                <a:solidFill>
                  <a:srgbClr val="000000"/>
                </a:solidFill>
              </a:rPr>
              <a:t>function</a:t>
            </a:r>
            <a:r>
              <a:rPr lang="hu-HU" sz="1400" dirty="0" smtClean="0">
                <a:solidFill>
                  <a:srgbClr val="000000"/>
                </a:solidFill>
              </a:rPr>
              <a:t> is </a:t>
            </a:r>
            <a:r>
              <a:rPr lang="hu-HU" sz="1400" dirty="0" err="1" smtClean="0">
                <a:solidFill>
                  <a:srgbClr val="000000"/>
                </a:solidFill>
              </a:rPr>
              <a:t>invariant</a:t>
            </a:r>
            <a:r>
              <a:rPr lang="hu-HU" sz="1400" dirty="0" smtClean="0">
                <a:solidFill>
                  <a:srgbClr val="000000"/>
                </a:solidFill>
              </a:rPr>
              <a:t> </a:t>
            </a:r>
            <a:r>
              <a:rPr lang="hu-HU" sz="1400" dirty="0" err="1" smtClean="0">
                <a:solidFill>
                  <a:srgbClr val="000000"/>
                </a:solidFill>
              </a:rPr>
              <a:t>for</a:t>
            </a:r>
            <a:r>
              <a:rPr lang="hu-HU" sz="1400" dirty="0" smtClean="0">
                <a:solidFill>
                  <a:srgbClr val="000000"/>
                </a:solidFill>
              </a:rPr>
              <a:t> </a:t>
            </a:r>
            <a:r>
              <a:rPr lang="hu-HU" sz="1400" dirty="0" err="1" smtClean="0">
                <a:solidFill>
                  <a:srgbClr val="000000"/>
                </a:solidFill>
              </a:rPr>
              <a:t>all</a:t>
            </a:r>
            <a:r>
              <a:rPr lang="hu-HU" sz="1400" dirty="0" smtClean="0">
                <a:solidFill>
                  <a:srgbClr val="000000"/>
                </a:solidFill>
              </a:rPr>
              <a:t> </a:t>
            </a:r>
            <a:r>
              <a:rPr lang="hu-HU" sz="1400" dirty="0" err="1" smtClean="0">
                <a:solidFill>
                  <a:srgbClr val="000000"/>
                </a:solidFill>
              </a:rPr>
              <a:t>symmetry</a:t>
            </a:r>
            <a:r>
              <a:rPr lang="hu-HU" sz="1400" dirty="0" smtClean="0">
                <a:solidFill>
                  <a:srgbClr val="000000"/>
                </a:solidFill>
              </a:rPr>
              <a:t> </a:t>
            </a:r>
            <a:r>
              <a:rPr lang="hu-HU" sz="1400" dirty="0" err="1" smtClean="0">
                <a:solidFill>
                  <a:srgbClr val="000000"/>
                </a:solidFill>
              </a:rPr>
              <a:t>operations</a:t>
            </a:r>
            <a:r>
              <a:rPr lang="hu-HU" sz="1400" dirty="0" smtClean="0">
                <a:solidFill>
                  <a:srgbClr val="000000"/>
                </a:solidFill>
              </a:rPr>
              <a:t>.)</a:t>
            </a:r>
            <a:endParaRPr lang="hu-HU" sz="1400" dirty="0">
              <a:solidFill>
                <a:srgbClr val="000000"/>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600" b="0" i="0" u="none" strike="noStrike" kern="1200" cap="none" spc="0" normalizeH="0" baseline="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General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rules</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for</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nomenclature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of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irreps</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are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- 1D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irreps</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are</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labelled</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by</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or</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B, </a:t>
            </a:r>
            <a:r>
              <a:rPr lang="en-US" sz="1600" dirty="0" smtClean="0">
                <a:solidFill>
                  <a:srgbClr val="000000"/>
                </a:solidFill>
              </a:rPr>
              <a:t>depending </a:t>
            </a:r>
            <a:r>
              <a:rPr lang="en-US" sz="1600" dirty="0">
                <a:solidFill>
                  <a:srgbClr val="000000"/>
                </a:solidFill>
              </a:rPr>
              <a:t>on whether they are symmetric (character +1) or      antisymmetric (character –1) under rotation about the principal </a:t>
            </a:r>
            <a:r>
              <a:rPr lang="en-US" sz="1600" dirty="0" smtClean="0">
                <a:solidFill>
                  <a:srgbClr val="000000"/>
                </a:solidFill>
              </a:rPr>
              <a:t>axis</a:t>
            </a:r>
            <a:r>
              <a:rPr lang="hu-HU" sz="1600" dirty="0" smtClean="0">
                <a:solidFill>
                  <a:srgbClr val="000000"/>
                </a:solidFill>
              </a:rPr>
              <a:t>. </a:t>
            </a:r>
            <a:r>
              <a:rPr lang="hu-HU" sz="1400" dirty="0" smtClean="0">
                <a:solidFill>
                  <a:srgbClr val="000000"/>
                </a:solidFill>
              </a:rPr>
              <a:t>(</a:t>
            </a:r>
            <a:r>
              <a:rPr lang="hu-HU" sz="1400" dirty="0" err="1" smtClean="0">
                <a:solidFill>
                  <a:srgbClr val="000000"/>
                </a:solidFill>
              </a:rPr>
              <a:t>There</a:t>
            </a:r>
            <a:r>
              <a:rPr lang="hu-HU" sz="1400" dirty="0" smtClean="0">
                <a:solidFill>
                  <a:srgbClr val="000000"/>
                </a:solidFill>
              </a:rPr>
              <a:t> is no B </a:t>
            </a:r>
            <a:r>
              <a:rPr lang="hu-HU" sz="1400" dirty="0" err="1" smtClean="0">
                <a:solidFill>
                  <a:srgbClr val="000000"/>
                </a:solidFill>
              </a:rPr>
              <a:t>irrep</a:t>
            </a:r>
            <a:r>
              <a:rPr lang="hu-HU" sz="1400" dirty="0" smtClean="0">
                <a:solidFill>
                  <a:srgbClr val="000000"/>
                </a:solidFill>
              </a:rPr>
              <a:t> </a:t>
            </a:r>
            <a:r>
              <a:rPr lang="hu-HU" sz="1400" dirty="0" err="1" smtClean="0">
                <a:solidFill>
                  <a:srgbClr val="000000"/>
                </a:solidFill>
              </a:rPr>
              <a:t>for</a:t>
            </a:r>
            <a:r>
              <a:rPr lang="hu-HU" sz="1400" dirty="0" smtClean="0">
                <a:solidFill>
                  <a:srgbClr val="000000"/>
                </a:solidFill>
              </a:rPr>
              <a:t> </a:t>
            </a:r>
            <a:r>
              <a:rPr lang="hu-HU" sz="1400" dirty="0" err="1" smtClean="0">
                <a:solidFill>
                  <a:srgbClr val="000000"/>
                </a:solidFill>
              </a:rPr>
              <a:t>I</a:t>
            </a:r>
            <a:r>
              <a:rPr lang="hu-HU" sz="1400" baseline="-25000" dirty="0" err="1" smtClean="0">
                <a:solidFill>
                  <a:srgbClr val="000000"/>
                </a:solidFill>
              </a:rPr>
              <a:t>h</a:t>
            </a:r>
            <a:r>
              <a:rPr lang="hu-HU" sz="1400" dirty="0" smtClean="0">
                <a:solidFill>
                  <a:srgbClr val="000000"/>
                </a:solidFill>
              </a:rPr>
              <a:t>.)</a:t>
            </a:r>
            <a:endParaRPr lang="hu-HU" sz="1400" baseline="0" dirty="0">
              <a:solidFill>
                <a:srgbClr val="000000"/>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- 2D, 3D, 4D and 5D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irreps</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are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labelled</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by</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E, 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or</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F), G and H,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respectively</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a:t>
            </a:r>
          </a:p>
          <a:p>
            <a:pPr>
              <a:defRPr/>
            </a:pPr>
            <a:endParaRPr lang="hu-HU" sz="1600" dirty="0" smtClean="0">
              <a:solidFill>
                <a:srgbClr val="000000"/>
              </a:solidFill>
            </a:endParaRPr>
          </a:p>
          <a:p>
            <a:pPr>
              <a:defRPr/>
            </a:pPr>
            <a:r>
              <a:rPr lang="hu-HU" sz="1600" dirty="0" err="1" smtClean="0">
                <a:solidFill>
                  <a:srgbClr val="000000"/>
                </a:solidFill>
              </a:rPr>
              <a:t>If</a:t>
            </a:r>
            <a:r>
              <a:rPr lang="hu-HU" sz="1600" dirty="0" smtClean="0">
                <a:solidFill>
                  <a:srgbClr val="000000"/>
                </a:solidFill>
              </a:rPr>
              <a:t> </a:t>
            </a:r>
            <a:r>
              <a:rPr lang="hu-HU" sz="1600" dirty="0" err="1" smtClean="0">
                <a:solidFill>
                  <a:srgbClr val="000000"/>
                </a:solidFill>
              </a:rPr>
              <a:t>the</a:t>
            </a:r>
            <a:r>
              <a:rPr lang="hu-HU" sz="1600" dirty="0" smtClean="0">
                <a:solidFill>
                  <a:srgbClr val="000000"/>
                </a:solidFill>
              </a:rPr>
              <a:t> </a:t>
            </a:r>
            <a:r>
              <a:rPr lang="hu-HU" sz="1600" dirty="0" err="1" smtClean="0">
                <a:solidFill>
                  <a:srgbClr val="000000"/>
                </a:solidFill>
              </a:rPr>
              <a:t>symmetry</a:t>
            </a:r>
            <a:r>
              <a:rPr lang="hu-HU" sz="1600" dirty="0" smtClean="0">
                <a:solidFill>
                  <a:srgbClr val="000000"/>
                </a:solidFill>
              </a:rPr>
              <a:t> </a:t>
            </a:r>
            <a:r>
              <a:rPr lang="hu-HU" sz="1600" dirty="0" err="1" smtClean="0">
                <a:solidFill>
                  <a:srgbClr val="000000"/>
                </a:solidFill>
              </a:rPr>
              <a:t>group</a:t>
            </a:r>
            <a:r>
              <a:rPr lang="hu-HU" sz="1600" dirty="0" smtClean="0">
                <a:solidFill>
                  <a:srgbClr val="000000"/>
                </a:solidFill>
              </a:rPr>
              <a:t> </a:t>
            </a:r>
            <a:r>
              <a:rPr lang="hu-HU" sz="1600" dirty="0" err="1" smtClean="0">
                <a:solidFill>
                  <a:srgbClr val="000000"/>
                </a:solidFill>
              </a:rPr>
              <a:t>contains</a:t>
            </a:r>
            <a:r>
              <a:rPr lang="hu-HU" sz="1600" dirty="0" smtClean="0">
                <a:solidFill>
                  <a:srgbClr val="000000"/>
                </a:solidFill>
              </a:rPr>
              <a:t> </a:t>
            </a:r>
            <a:r>
              <a:rPr lang="hu-HU" sz="1600" dirty="0" err="1" smtClean="0">
                <a:solidFill>
                  <a:srgbClr val="000000"/>
                </a:solidFill>
              </a:rPr>
              <a:t>inversion</a:t>
            </a:r>
            <a:r>
              <a:rPr lang="hu-HU" sz="1600" dirty="0" smtClean="0">
                <a:solidFill>
                  <a:srgbClr val="000000"/>
                </a:solidFill>
              </a:rPr>
              <a:t>, </a:t>
            </a:r>
            <a:r>
              <a:rPr lang="hu-HU" sz="1600" dirty="0" err="1" smtClean="0">
                <a:solidFill>
                  <a:srgbClr val="000000"/>
                </a:solidFill>
              </a:rPr>
              <a:t>subscript</a:t>
            </a:r>
            <a:r>
              <a:rPr lang="hu-HU" sz="1600" dirty="0" smtClean="0">
                <a:solidFill>
                  <a:srgbClr val="000000"/>
                </a:solidFill>
              </a:rPr>
              <a:t> </a:t>
            </a:r>
            <a:r>
              <a:rPr lang="hu-HU" sz="1600" i="1" dirty="0" smtClean="0">
                <a:solidFill>
                  <a:srgbClr val="000000"/>
                </a:solidFill>
              </a:rPr>
              <a:t>g</a:t>
            </a:r>
            <a:r>
              <a:rPr lang="hu-HU" sz="1600" dirty="0" smtClean="0">
                <a:solidFill>
                  <a:srgbClr val="000000"/>
                </a:solidFill>
              </a:rPr>
              <a:t> </a:t>
            </a:r>
            <a:r>
              <a:rPr lang="hu-HU" sz="1600" dirty="0" err="1" smtClean="0">
                <a:solidFill>
                  <a:srgbClr val="000000"/>
                </a:solidFill>
              </a:rPr>
              <a:t>refers</a:t>
            </a:r>
            <a:r>
              <a:rPr lang="hu-HU" sz="1600" dirty="0" smtClean="0">
                <a:solidFill>
                  <a:srgbClr val="000000"/>
                </a:solidFill>
              </a:rPr>
              <a:t> </a:t>
            </a:r>
            <a:r>
              <a:rPr lang="hu-HU" sz="1600" dirty="0" err="1" smtClean="0">
                <a:solidFill>
                  <a:srgbClr val="000000"/>
                </a:solidFill>
              </a:rPr>
              <a:t>to</a:t>
            </a:r>
            <a:r>
              <a:rPr lang="hu-HU" sz="1600" dirty="0" smtClean="0">
                <a:solidFill>
                  <a:srgbClr val="000000"/>
                </a:solidFill>
              </a:rPr>
              <a:t> </a:t>
            </a:r>
            <a:r>
              <a:rPr lang="hu-HU" sz="1600" dirty="0" err="1" smtClean="0">
                <a:solidFill>
                  <a:srgbClr val="000000"/>
                </a:solidFill>
              </a:rPr>
              <a:t>even</a:t>
            </a:r>
            <a:r>
              <a:rPr lang="hu-HU" sz="1600" dirty="0" smtClean="0">
                <a:solidFill>
                  <a:srgbClr val="000000"/>
                </a:solidFill>
              </a:rPr>
              <a:t> </a:t>
            </a:r>
            <a:r>
              <a:rPr lang="hu-HU" sz="1600" dirty="0" err="1" smtClean="0">
                <a:solidFill>
                  <a:srgbClr val="000000"/>
                </a:solidFill>
              </a:rPr>
              <a:t>irreps</a:t>
            </a:r>
            <a:r>
              <a:rPr lang="hu-HU" sz="1600" dirty="0" smtClean="0">
                <a:solidFill>
                  <a:srgbClr val="000000"/>
                </a:solidFill>
              </a:rPr>
              <a:t> (</a:t>
            </a:r>
            <a:r>
              <a:rPr lang="hu-HU" sz="1600" dirty="0" err="1" smtClean="0">
                <a:solidFill>
                  <a:srgbClr val="000000"/>
                </a:solidFill>
              </a:rPr>
              <a:t>character</a:t>
            </a:r>
            <a:r>
              <a:rPr lang="hu-HU" sz="1600" dirty="0">
                <a:solidFill>
                  <a:srgbClr val="000000"/>
                </a:solidFill>
              </a:rPr>
              <a:t> </a:t>
            </a:r>
            <a:r>
              <a:rPr lang="hu-HU" sz="1600" dirty="0" smtClean="0">
                <a:solidFill>
                  <a:srgbClr val="000000"/>
                </a:solidFill>
              </a:rPr>
              <a:t>of </a:t>
            </a:r>
            <a:r>
              <a:rPr lang="hu-HU" sz="1600" dirty="0" err="1" smtClean="0">
                <a:solidFill>
                  <a:srgbClr val="000000"/>
                </a:solidFill>
              </a:rPr>
              <a:t>inversion</a:t>
            </a:r>
            <a:r>
              <a:rPr lang="hu-HU" sz="1600" dirty="0" smtClean="0">
                <a:solidFill>
                  <a:srgbClr val="000000"/>
                </a:solidFill>
              </a:rPr>
              <a:t> is </a:t>
            </a:r>
            <a:r>
              <a:rPr lang="hu-HU" sz="1600" dirty="0" err="1" smtClean="0">
                <a:solidFill>
                  <a:srgbClr val="000000"/>
                </a:solidFill>
              </a:rPr>
              <a:t>positive</a:t>
            </a:r>
            <a:r>
              <a:rPr lang="hu-HU" sz="1600" dirty="0" smtClean="0">
                <a:solidFill>
                  <a:srgbClr val="000000"/>
                </a:solidFill>
              </a:rPr>
              <a:t>) and </a:t>
            </a:r>
            <a:r>
              <a:rPr lang="hu-HU" sz="1600" dirty="0" err="1" smtClean="0">
                <a:solidFill>
                  <a:srgbClr val="000000"/>
                </a:solidFill>
              </a:rPr>
              <a:t>subscript</a:t>
            </a:r>
            <a:r>
              <a:rPr lang="hu-HU" sz="1600" dirty="0" smtClean="0">
                <a:solidFill>
                  <a:srgbClr val="000000"/>
                </a:solidFill>
              </a:rPr>
              <a:t> </a:t>
            </a:r>
            <a:r>
              <a:rPr lang="hu-HU" sz="1600" i="1" dirty="0" smtClean="0">
                <a:solidFill>
                  <a:srgbClr val="000000"/>
                </a:solidFill>
              </a:rPr>
              <a:t>u</a:t>
            </a:r>
            <a:r>
              <a:rPr lang="hu-HU" sz="1600" dirty="0" smtClean="0">
                <a:solidFill>
                  <a:srgbClr val="000000"/>
                </a:solidFill>
              </a:rPr>
              <a:t> </a:t>
            </a:r>
            <a:r>
              <a:rPr lang="hu-HU" sz="1600" dirty="0" err="1" smtClean="0">
                <a:solidFill>
                  <a:srgbClr val="000000"/>
                </a:solidFill>
              </a:rPr>
              <a:t>refers</a:t>
            </a:r>
            <a:r>
              <a:rPr lang="hu-HU" sz="1600" dirty="0" smtClean="0">
                <a:solidFill>
                  <a:srgbClr val="000000"/>
                </a:solidFill>
              </a:rPr>
              <a:t> </a:t>
            </a:r>
            <a:r>
              <a:rPr lang="hu-HU" sz="1600" dirty="0" err="1" smtClean="0">
                <a:solidFill>
                  <a:srgbClr val="000000"/>
                </a:solidFill>
              </a:rPr>
              <a:t>to</a:t>
            </a:r>
            <a:r>
              <a:rPr lang="hu-HU" sz="1600" dirty="0" smtClean="0">
                <a:solidFill>
                  <a:srgbClr val="000000"/>
                </a:solidFill>
              </a:rPr>
              <a:t> </a:t>
            </a:r>
            <a:r>
              <a:rPr lang="hu-HU" sz="1600" dirty="0" err="1" smtClean="0">
                <a:solidFill>
                  <a:srgbClr val="000000"/>
                </a:solidFill>
              </a:rPr>
              <a:t>odd</a:t>
            </a:r>
            <a:r>
              <a:rPr lang="hu-HU" sz="1600" dirty="0" smtClean="0">
                <a:solidFill>
                  <a:srgbClr val="000000"/>
                </a:solidFill>
              </a:rPr>
              <a:t> </a:t>
            </a:r>
            <a:r>
              <a:rPr lang="hu-HU" sz="1600" dirty="0" err="1" smtClean="0">
                <a:solidFill>
                  <a:srgbClr val="000000"/>
                </a:solidFill>
              </a:rPr>
              <a:t>irreps</a:t>
            </a:r>
            <a:r>
              <a:rPr lang="hu-HU" sz="1600" dirty="0" smtClean="0">
                <a:solidFill>
                  <a:srgbClr val="000000"/>
                </a:solidFill>
              </a:rPr>
              <a:t> (</a:t>
            </a:r>
            <a:r>
              <a:rPr lang="hu-HU" sz="1600" dirty="0" err="1" smtClean="0">
                <a:solidFill>
                  <a:srgbClr val="000000"/>
                </a:solidFill>
              </a:rPr>
              <a:t>character</a:t>
            </a:r>
            <a:r>
              <a:rPr lang="hu-HU" sz="1600" dirty="0" smtClean="0">
                <a:solidFill>
                  <a:srgbClr val="000000"/>
                </a:solidFill>
              </a:rPr>
              <a:t> of </a:t>
            </a:r>
            <a:r>
              <a:rPr lang="hu-HU" sz="1600" dirty="0" err="1" smtClean="0">
                <a:solidFill>
                  <a:srgbClr val="000000"/>
                </a:solidFill>
              </a:rPr>
              <a:t>inversion</a:t>
            </a:r>
            <a:r>
              <a:rPr lang="hu-HU" sz="1600" dirty="0" smtClean="0">
                <a:solidFill>
                  <a:srgbClr val="000000"/>
                </a:solidFill>
              </a:rPr>
              <a:t> is </a:t>
            </a:r>
            <a:r>
              <a:rPr lang="hu-HU" sz="1600" dirty="0" err="1" smtClean="0">
                <a:solidFill>
                  <a:srgbClr val="000000"/>
                </a:solidFill>
              </a:rPr>
              <a:t>negative</a:t>
            </a:r>
            <a:r>
              <a:rPr lang="hu-HU" sz="1600" dirty="0" smtClean="0">
                <a:solidFill>
                  <a:srgbClr val="000000"/>
                </a:solidFill>
              </a:rPr>
              <a:t>). (</a:t>
            </a:r>
            <a:r>
              <a:rPr lang="hu-HU" sz="1600" dirty="0" err="1" smtClean="0">
                <a:solidFill>
                  <a:srgbClr val="000000"/>
                </a:solidFill>
              </a:rPr>
              <a:t>compare</a:t>
            </a:r>
            <a:r>
              <a:rPr lang="hu-HU" sz="1600" dirty="0" smtClean="0">
                <a:solidFill>
                  <a:srgbClr val="000000"/>
                </a:solidFill>
              </a:rPr>
              <a:t> </a:t>
            </a:r>
            <a:r>
              <a:rPr lang="hu-HU" sz="1600" dirty="0" err="1" smtClean="0">
                <a:solidFill>
                  <a:srgbClr val="000000"/>
                </a:solidFill>
              </a:rPr>
              <a:t>e.g</a:t>
            </a:r>
            <a:r>
              <a:rPr lang="hu-HU" sz="1600" dirty="0" smtClean="0">
                <a:solidFill>
                  <a:srgbClr val="000000"/>
                </a:solidFill>
              </a:rPr>
              <a:t>. </a:t>
            </a:r>
            <a:r>
              <a:rPr lang="hu-HU" sz="1600" dirty="0" err="1" smtClean="0">
                <a:solidFill>
                  <a:srgbClr val="000000"/>
                </a:solidFill>
              </a:rPr>
              <a:t>A</a:t>
            </a:r>
            <a:r>
              <a:rPr lang="hu-HU" sz="1600" baseline="-25000" dirty="0" err="1" smtClean="0">
                <a:solidFill>
                  <a:srgbClr val="000000"/>
                </a:solidFill>
              </a:rPr>
              <a:t>g</a:t>
            </a:r>
            <a:r>
              <a:rPr lang="hu-HU" sz="1600" dirty="0" smtClean="0">
                <a:solidFill>
                  <a:srgbClr val="000000"/>
                </a:solidFill>
              </a:rPr>
              <a:t> </a:t>
            </a:r>
            <a:r>
              <a:rPr lang="hu-HU" sz="1600" dirty="0" err="1" smtClean="0">
                <a:solidFill>
                  <a:srgbClr val="000000"/>
                </a:solidFill>
              </a:rPr>
              <a:t>with</a:t>
            </a:r>
            <a:r>
              <a:rPr lang="hu-HU" sz="1600" dirty="0" smtClean="0">
                <a:solidFill>
                  <a:srgbClr val="000000"/>
                </a:solidFill>
              </a:rPr>
              <a:t>  A</a:t>
            </a:r>
            <a:r>
              <a:rPr lang="hu-HU" sz="1600" baseline="-25000" dirty="0" smtClean="0">
                <a:solidFill>
                  <a:srgbClr val="000000"/>
                </a:solidFill>
              </a:rPr>
              <a:t>u</a:t>
            </a:r>
            <a:r>
              <a:rPr lang="hu-HU" sz="1600" dirty="0" smtClean="0">
                <a:solidFill>
                  <a:srgbClr val="000000"/>
                </a:solidFill>
              </a:rPr>
              <a:t>)</a:t>
            </a:r>
          </a:p>
          <a:p>
            <a:pPr>
              <a:defRPr/>
            </a:pPr>
            <a:endParaRPr lang="hu-HU" sz="1600" dirty="0" smtClean="0">
              <a:solidFill>
                <a:srgbClr val="000000"/>
              </a:solidFill>
            </a:endParaRPr>
          </a:p>
          <a:p>
            <a:pPr>
              <a:defRPr/>
            </a:pPr>
            <a:r>
              <a:rPr lang="hu-HU" sz="1600" dirty="0" err="1" smtClean="0">
                <a:solidFill>
                  <a:srgbClr val="000000"/>
                </a:solidFill>
              </a:rPr>
              <a:t>To</a:t>
            </a:r>
            <a:r>
              <a:rPr lang="hu-HU" sz="1600" dirty="0" smtClean="0">
                <a:solidFill>
                  <a:srgbClr val="000000"/>
                </a:solidFill>
              </a:rPr>
              <a:t> </a:t>
            </a:r>
            <a:r>
              <a:rPr lang="hu-HU" sz="1600" dirty="0" err="1" smtClean="0">
                <a:solidFill>
                  <a:srgbClr val="000000"/>
                </a:solidFill>
              </a:rPr>
              <a:t>distinguish</a:t>
            </a:r>
            <a:r>
              <a:rPr lang="hu-HU" sz="1600" dirty="0" smtClean="0">
                <a:solidFill>
                  <a:srgbClr val="000000"/>
                </a:solidFill>
              </a:rPr>
              <a:t> </a:t>
            </a:r>
            <a:r>
              <a:rPr lang="hu-HU" sz="1600" dirty="0" err="1" smtClean="0">
                <a:solidFill>
                  <a:srgbClr val="000000"/>
                </a:solidFill>
              </a:rPr>
              <a:t>between</a:t>
            </a:r>
            <a:r>
              <a:rPr lang="hu-HU" sz="1600" dirty="0" smtClean="0">
                <a:solidFill>
                  <a:srgbClr val="000000"/>
                </a:solidFill>
              </a:rPr>
              <a:t> </a:t>
            </a:r>
            <a:r>
              <a:rPr lang="hu-HU" sz="1600" dirty="0" err="1" smtClean="0">
                <a:solidFill>
                  <a:srgbClr val="000000"/>
                </a:solidFill>
              </a:rPr>
              <a:t>different</a:t>
            </a:r>
            <a:r>
              <a:rPr lang="hu-HU" sz="1600" dirty="0" smtClean="0">
                <a:solidFill>
                  <a:srgbClr val="000000"/>
                </a:solidFill>
              </a:rPr>
              <a:t> </a:t>
            </a:r>
            <a:r>
              <a:rPr lang="hu-HU" sz="1600" dirty="0" err="1" smtClean="0">
                <a:solidFill>
                  <a:srgbClr val="000000"/>
                </a:solidFill>
              </a:rPr>
              <a:t>irreps</a:t>
            </a:r>
            <a:r>
              <a:rPr lang="hu-HU" sz="1600" dirty="0" smtClean="0">
                <a:solidFill>
                  <a:srgbClr val="000000"/>
                </a:solidFill>
              </a:rPr>
              <a:t> </a:t>
            </a:r>
            <a:r>
              <a:rPr lang="hu-HU" sz="1600" dirty="0" err="1" smtClean="0">
                <a:solidFill>
                  <a:srgbClr val="000000"/>
                </a:solidFill>
              </a:rPr>
              <a:t>with</a:t>
            </a:r>
            <a:r>
              <a:rPr lang="hu-HU" sz="1600" dirty="0" smtClean="0">
                <a:solidFill>
                  <a:srgbClr val="000000"/>
                </a:solidFill>
              </a:rPr>
              <a:t> </a:t>
            </a:r>
            <a:r>
              <a:rPr lang="hu-HU" sz="1600" dirty="0" err="1" smtClean="0">
                <a:solidFill>
                  <a:srgbClr val="000000"/>
                </a:solidFill>
              </a:rPr>
              <a:t>the</a:t>
            </a:r>
            <a:r>
              <a:rPr lang="hu-HU" sz="1600" dirty="0" smtClean="0">
                <a:solidFill>
                  <a:srgbClr val="000000"/>
                </a:solidFill>
              </a:rPr>
              <a:t> </a:t>
            </a:r>
            <a:r>
              <a:rPr lang="hu-HU" sz="1600" dirty="0" err="1" smtClean="0">
                <a:solidFill>
                  <a:srgbClr val="000000"/>
                </a:solidFill>
              </a:rPr>
              <a:t>same</a:t>
            </a:r>
            <a:r>
              <a:rPr lang="hu-HU" sz="1600" dirty="0" smtClean="0">
                <a:solidFill>
                  <a:srgbClr val="000000"/>
                </a:solidFill>
              </a:rPr>
              <a:t> </a:t>
            </a:r>
            <a:r>
              <a:rPr lang="hu-HU" sz="1600" dirty="0" err="1" smtClean="0">
                <a:solidFill>
                  <a:srgbClr val="000000"/>
                </a:solidFill>
              </a:rPr>
              <a:t>dimension</a:t>
            </a:r>
            <a:r>
              <a:rPr lang="hu-HU" sz="1600" dirty="0" smtClean="0">
                <a:solidFill>
                  <a:srgbClr val="000000"/>
                </a:solidFill>
              </a:rPr>
              <a:t> </a:t>
            </a:r>
            <a:r>
              <a:rPr lang="hu-HU" sz="1600" dirty="0" err="1" smtClean="0">
                <a:solidFill>
                  <a:srgbClr val="000000"/>
                </a:solidFill>
              </a:rPr>
              <a:t>subscript</a:t>
            </a:r>
            <a:r>
              <a:rPr lang="hu-HU" sz="1600" dirty="0" smtClean="0">
                <a:solidFill>
                  <a:srgbClr val="000000"/>
                </a:solidFill>
              </a:rPr>
              <a:t> 1, 2 </a:t>
            </a:r>
            <a:r>
              <a:rPr lang="hu-HU" sz="1600" dirty="0" err="1" smtClean="0">
                <a:solidFill>
                  <a:srgbClr val="000000"/>
                </a:solidFill>
              </a:rPr>
              <a:t>are</a:t>
            </a:r>
            <a:r>
              <a:rPr lang="hu-HU" sz="1600" dirty="0" smtClean="0">
                <a:solidFill>
                  <a:srgbClr val="000000"/>
                </a:solidFill>
              </a:rPr>
              <a:t> </a:t>
            </a:r>
            <a:r>
              <a:rPr lang="hu-HU" sz="1600" dirty="0" err="1" smtClean="0">
                <a:solidFill>
                  <a:srgbClr val="000000"/>
                </a:solidFill>
              </a:rPr>
              <a:t>used</a:t>
            </a:r>
            <a:r>
              <a:rPr lang="hu-HU" sz="1600" dirty="0" smtClean="0">
                <a:solidFill>
                  <a:srgbClr val="000000"/>
                </a:solidFill>
              </a:rPr>
              <a:t>. </a:t>
            </a:r>
            <a:r>
              <a:rPr lang="hu-HU" sz="1600" dirty="0">
                <a:solidFill>
                  <a:srgbClr val="000000"/>
                </a:solidFill>
              </a:rPr>
              <a:t>(</a:t>
            </a:r>
            <a:r>
              <a:rPr lang="hu-HU" sz="1600" dirty="0" err="1">
                <a:solidFill>
                  <a:srgbClr val="000000"/>
                </a:solidFill>
              </a:rPr>
              <a:t>see</a:t>
            </a:r>
            <a:r>
              <a:rPr lang="hu-HU" sz="1600" dirty="0">
                <a:solidFill>
                  <a:srgbClr val="000000"/>
                </a:solidFill>
              </a:rPr>
              <a:t> </a:t>
            </a:r>
            <a:r>
              <a:rPr lang="hu-HU" sz="1600" dirty="0" err="1">
                <a:solidFill>
                  <a:srgbClr val="000000"/>
                </a:solidFill>
              </a:rPr>
              <a:t>e.g</a:t>
            </a:r>
            <a:r>
              <a:rPr lang="hu-HU" sz="1600" dirty="0">
                <a:solidFill>
                  <a:srgbClr val="000000"/>
                </a:solidFill>
              </a:rPr>
              <a:t>. </a:t>
            </a:r>
            <a:r>
              <a:rPr lang="hu-HU" sz="1600" dirty="0" smtClean="0">
                <a:solidFill>
                  <a:srgbClr val="000000"/>
                </a:solidFill>
              </a:rPr>
              <a:t>T</a:t>
            </a:r>
            <a:r>
              <a:rPr lang="hu-HU" sz="1600" baseline="-25000" dirty="0" smtClean="0">
                <a:solidFill>
                  <a:srgbClr val="000000"/>
                </a:solidFill>
              </a:rPr>
              <a:t>1g</a:t>
            </a:r>
            <a:r>
              <a:rPr lang="hu-HU" sz="1600" dirty="0" smtClean="0">
                <a:solidFill>
                  <a:srgbClr val="000000"/>
                </a:solidFill>
              </a:rPr>
              <a:t>, T</a:t>
            </a:r>
            <a:r>
              <a:rPr lang="hu-HU" sz="1600" baseline="-25000" dirty="0" smtClean="0">
                <a:solidFill>
                  <a:srgbClr val="000000"/>
                </a:solidFill>
              </a:rPr>
              <a:t>2g</a:t>
            </a:r>
            <a:r>
              <a:rPr lang="hu-HU" sz="1600" dirty="0" smtClean="0">
                <a:solidFill>
                  <a:srgbClr val="000000"/>
                </a:solidFill>
              </a:rPr>
              <a:t>)</a:t>
            </a:r>
            <a:endParaRPr lang="hu-HU" sz="1600" dirty="0">
              <a:solidFill>
                <a:srgbClr val="000000"/>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719132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Kép 1"/>
          <p:cNvPicPr>
            <a:picLocks noChangeAspect="1"/>
          </p:cNvPicPr>
          <p:nvPr/>
        </p:nvPicPr>
        <p:blipFill>
          <a:blip r:embed="rId3"/>
          <a:stretch>
            <a:fillRect/>
          </a:stretch>
        </p:blipFill>
        <p:spPr>
          <a:xfrm>
            <a:off x="701999" y="1652720"/>
            <a:ext cx="7740001" cy="2856400"/>
          </a:xfrm>
          <a:prstGeom prst="rect">
            <a:avLst/>
          </a:prstGeom>
        </p:spPr>
      </p:pic>
      <p:sp>
        <p:nvSpPr>
          <p:cNvPr id="3" name="Text Box 2"/>
          <p:cNvSpPr txBox="1">
            <a:spLocks noChangeArrowheads="1"/>
          </p:cNvSpPr>
          <p:nvPr/>
        </p:nvSpPr>
        <p:spPr bwMode="auto">
          <a:xfrm>
            <a:off x="0" y="300425"/>
            <a:ext cx="91440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ts val="600"/>
              </a:spcBef>
              <a:spcAft>
                <a:spcPct val="0"/>
              </a:spcAft>
              <a:buClrTx/>
              <a:buSzTx/>
              <a:buFontTx/>
              <a:buNone/>
              <a:tabLst/>
              <a:defRPr/>
            </a:pPr>
            <a:r>
              <a:rPr kumimoji="0" lang="hu-HU" altLang="hu-HU"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Character</a:t>
            </a:r>
            <a:r>
              <a:rPr kumimoji="0" lang="hu-HU" altLang="hu-HU"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hu-HU" altLang="hu-HU"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table</a:t>
            </a:r>
            <a:r>
              <a:rPr kumimoji="0" lang="hu-HU" altLang="hu-HU" sz="40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mn-cs"/>
              </a:rPr>
              <a:t> of </a:t>
            </a:r>
            <a:r>
              <a:rPr kumimoji="0" lang="hu-HU" altLang="hu-HU" sz="4000"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mn-cs"/>
              </a:rPr>
              <a:t>I</a:t>
            </a:r>
            <a:r>
              <a:rPr kumimoji="0" lang="hu-HU" altLang="hu-HU" sz="4000" b="1" i="0" u="none" strike="noStrike" kern="1200" cap="none" spc="0" normalizeH="0" baseline="-25000" noProof="0" dirty="0" err="1" smtClean="0">
                <a:ln>
                  <a:noFill/>
                </a:ln>
                <a:solidFill>
                  <a:srgbClr val="FF0000"/>
                </a:solidFill>
                <a:effectLst/>
                <a:uLnTx/>
                <a:uFillTx/>
                <a:latin typeface="Times New Roman" panose="02020603050405020304" pitchFamily="18" charset="0"/>
                <a:ea typeface="+mn-ea"/>
                <a:cs typeface="+mn-cs"/>
              </a:rPr>
              <a:t>h</a:t>
            </a:r>
            <a:r>
              <a:rPr kumimoji="0" lang="hu-HU" altLang="hu-HU" sz="40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mn-cs"/>
              </a:rPr>
              <a:t> </a:t>
            </a:r>
            <a:r>
              <a:rPr kumimoji="0" lang="hu-HU" altLang="hu-HU" sz="4000"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mn-cs"/>
              </a:rPr>
              <a:t>group</a:t>
            </a:r>
            <a:endParaRPr kumimoji="0" lang="hu-HU" altLang="hu-HU" sz="40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mn-cs"/>
            </a:endParaRPr>
          </a:p>
          <a:p>
            <a:pPr marL="0" marR="0" lvl="0" indent="0" algn="ctr" defTabSz="914400" rtl="0" eaLnBrk="0" fontAlgn="base" latinLnBrk="0" hangingPunct="0">
              <a:lnSpc>
                <a:spcPct val="100000"/>
              </a:lnSpc>
              <a:spcBef>
                <a:spcPts val="600"/>
              </a:spcBef>
              <a:spcAft>
                <a:spcPct val="0"/>
              </a:spcAft>
              <a:buClrTx/>
              <a:buSzTx/>
              <a:buFontTx/>
              <a:buNone/>
              <a:tabLst/>
              <a:defRPr/>
            </a:pPr>
            <a:r>
              <a:rPr lang="hu-HU" altLang="hu-HU" sz="2000" b="1" baseline="0" dirty="0" smtClean="0"/>
              <a:t>(h=120)</a:t>
            </a:r>
            <a:endParaRPr kumimoji="0" lang="hu-HU" altLang="hu-HU" sz="2000" b="1" i="0" u="none" strike="noStrike" kern="1200" cap="none" spc="0" normalizeH="0" baseline="0" noProof="0" dirty="0" smtClean="0">
              <a:ln>
                <a:noFill/>
              </a:ln>
              <a:effectLst/>
              <a:uLnTx/>
              <a:uFillTx/>
            </a:endParaRPr>
          </a:p>
        </p:txBody>
      </p:sp>
      <p:sp>
        <p:nvSpPr>
          <p:cNvPr id="4" name="Szövegdoboz 3"/>
          <p:cNvSpPr txBox="1"/>
          <p:nvPr/>
        </p:nvSpPr>
        <p:spPr>
          <a:xfrm>
            <a:off x="1331640" y="3573016"/>
            <a:ext cx="360040" cy="215444"/>
          </a:xfrm>
          <a:prstGeom prst="rect">
            <a:avLst/>
          </a:prstGeom>
          <a:noFill/>
        </p:spPr>
        <p:txBody>
          <a:bodyPr wrap="square" rtlCol="0">
            <a:spAutoFit/>
          </a:bodyPr>
          <a:lstStyle/>
          <a:p>
            <a:r>
              <a:rPr lang="hu-HU" sz="800" dirty="0" smtClean="0"/>
              <a:t>+</a:t>
            </a:r>
            <a:endParaRPr lang="hu-HU" sz="800" dirty="0"/>
          </a:p>
        </p:txBody>
      </p:sp>
      <p:sp>
        <p:nvSpPr>
          <p:cNvPr id="5" name="Szövegdoboz 4"/>
          <p:cNvSpPr txBox="1"/>
          <p:nvPr/>
        </p:nvSpPr>
        <p:spPr>
          <a:xfrm>
            <a:off x="0" y="4797152"/>
            <a:ext cx="9144000" cy="1815882"/>
          </a:xfrm>
          <a:prstGeom prst="rect">
            <a:avLst/>
          </a:prstGeom>
          <a:noFill/>
        </p:spPr>
        <p:txBody>
          <a:bodyPr wrap="square" rtlCol="0">
            <a:spAutoFit/>
          </a:bodyPr>
          <a:lstStyle/>
          <a:p>
            <a:r>
              <a:rPr lang="hu-HU" sz="1400" b="1" dirty="0" err="1" smtClean="0">
                <a:solidFill>
                  <a:srgbClr val="FF0000"/>
                </a:solidFill>
              </a:rPr>
              <a:t>Homework</a:t>
            </a:r>
            <a:r>
              <a:rPr lang="hu-HU" sz="1400" dirty="0" smtClean="0"/>
              <a:t>: </a:t>
            </a:r>
            <a:r>
              <a:rPr lang="hu-HU" sz="1400" dirty="0" err="1" smtClean="0"/>
              <a:t>please</a:t>
            </a:r>
            <a:r>
              <a:rPr lang="hu-HU" sz="1400" dirty="0" smtClean="0"/>
              <a:t> </a:t>
            </a:r>
            <a:r>
              <a:rPr lang="hu-HU" sz="1400" dirty="0" err="1" smtClean="0"/>
              <a:t>check</a:t>
            </a:r>
            <a:r>
              <a:rPr lang="hu-HU" sz="1400" dirty="0"/>
              <a:t> </a:t>
            </a:r>
            <a:r>
              <a:rPr lang="hu-HU" sz="1400" dirty="0" err="1"/>
              <a:t>for</a:t>
            </a:r>
            <a:r>
              <a:rPr lang="hu-HU" sz="1400" dirty="0"/>
              <a:t> </a:t>
            </a:r>
            <a:r>
              <a:rPr lang="hu-HU" sz="1400" dirty="0" err="1"/>
              <a:t>the</a:t>
            </a:r>
            <a:r>
              <a:rPr lang="hu-HU" sz="1400" dirty="0"/>
              <a:t> </a:t>
            </a:r>
            <a:r>
              <a:rPr lang="hu-HU" sz="1400" dirty="0" err="1"/>
              <a:t>I</a:t>
            </a:r>
            <a:r>
              <a:rPr lang="hu-HU" sz="1400" baseline="-25000" dirty="0" err="1"/>
              <a:t>h</a:t>
            </a:r>
            <a:r>
              <a:rPr lang="hu-HU" sz="1400" dirty="0"/>
              <a:t> </a:t>
            </a:r>
            <a:r>
              <a:rPr lang="hu-HU" sz="1400" dirty="0" err="1"/>
              <a:t>group</a:t>
            </a:r>
            <a:r>
              <a:rPr lang="hu-HU" sz="1400" dirty="0" smtClean="0"/>
              <a:t> </a:t>
            </a:r>
            <a:r>
              <a:rPr lang="hu-HU" sz="1400" dirty="0" err="1" smtClean="0"/>
              <a:t>the</a:t>
            </a:r>
            <a:r>
              <a:rPr lang="hu-HU" sz="1400" dirty="0" smtClean="0"/>
              <a:t> </a:t>
            </a:r>
            <a:r>
              <a:rPr lang="hu-HU" sz="1400" dirty="0" err="1" smtClean="0"/>
              <a:t>properties</a:t>
            </a:r>
            <a:r>
              <a:rPr lang="hu-HU" sz="1400" dirty="0" smtClean="0"/>
              <a:t> </a:t>
            </a:r>
            <a:r>
              <a:rPr lang="hu-HU" sz="1400" dirty="0" err="1" smtClean="0"/>
              <a:t>discussed</a:t>
            </a:r>
            <a:r>
              <a:rPr lang="hu-HU" sz="1400" dirty="0" smtClean="0"/>
              <a:t> </a:t>
            </a:r>
            <a:r>
              <a:rPr lang="hu-HU" sz="1400" dirty="0" err="1" smtClean="0"/>
              <a:t>before</a:t>
            </a:r>
            <a:r>
              <a:rPr lang="hu-HU" sz="1400" dirty="0" smtClean="0"/>
              <a:t>: </a:t>
            </a:r>
          </a:p>
          <a:p>
            <a:r>
              <a:rPr lang="hu-HU" sz="1400" dirty="0" err="1" smtClean="0"/>
              <a:t>number</a:t>
            </a:r>
            <a:r>
              <a:rPr lang="hu-HU" sz="1400" dirty="0" smtClean="0"/>
              <a:t> of </a:t>
            </a:r>
            <a:r>
              <a:rPr lang="hu-HU" sz="1400" dirty="0" err="1" smtClean="0"/>
              <a:t>irreps</a:t>
            </a:r>
            <a:r>
              <a:rPr lang="hu-HU" sz="1400" dirty="0" smtClean="0"/>
              <a:t>, sum of </a:t>
            </a:r>
            <a:r>
              <a:rPr lang="hu-HU" sz="1400" dirty="0" err="1" smtClean="0"/>
              <a:t>the</a:t>
            </a:r>
            <a:r>
              <a:rPr lang="hu-HU" sz="1400" dirty="0" smtClean="0"/>
              <a:t> </a:t>
            </a:r>
            <a:r>
              <a:rPr lang="hu-HU" sz="1400" dirty="0" err="1" smtClean="0"/>
              <a:t>square</a:t>
            </a:r>
            <a:r>
              <a:rPr lang="hu-HU" sz="1400" dirty="0" smtClean="0"/>
              <a:t> of </a:t>
            </a:r>
            <a:r>
              <a:rPr lang="hu-HU" sz="1400" dirty="0" err="1" smtClean="0"/>
              <a:t>the</a:t>
            </a:r>
            <a:r>
              <a:rPr lang="hu-HU" sz="1400" dirty="0" smtClean="0"/>
              <a:t> </a:t>
            </a:r>
            <a:r>
              <a:rPr lang="hu-HU" sz="1400" dirty="0" err="1" smtClean="0"/>
              <a:t>dimensions</a:t>
            </a:r>
            <a:r>
              <a:rPr lang="hu-HU" sz="1400" dirty="0" smtClean="0"/>
              <a:t> of </a:t>
            </a:r>
            <a:r>
              <a:rPr lang="hu-HU" sz="1400" dirty="0" err="1" smtClean="0"/>
              <a:t>irreps</a:t>
            </a:r>
            <a:r>
              <a:rPr lang="hu-HU" sz="1400" dirty="0" smtClean="0"/>
              <a:t>; and most </a:t>
            </a:r>
            <a:r>
              <a:rPr lang="hu-HU" sz="1400" dirty="0" err="1" smtClean="0"/>
              <a:t>importantly</a:t>
            </a:r>
            <a:r>
              <a:rPr lang="hu-HU" sz="1400" dirty="0" smtClean="0"/>
              <a:t> </a:t>
            </a:r>
            <a:r>
              <a:rPr lang="hu-HU" sz="1400" dirty="0" err="1" smtClean="0"/>
              <a:t>the</a:t>
            </a:r>
            <a:r>
              <a:rPr lang="hu-HU" sz="1400" dirty="0" smtClean="0"/>
              <a:t> </a:t>
            </a:r>
            <a:r>
              <a:rPr lang="hu-HU" sz="1400" dirty="0" err="1" smtClean="0"/>
              <a:t>orthonormality</a:t>
            </a:r>
            <a:r>
              <a:rPr lang="hu-HU" sz="1400" dirty="0" smtClean="0"/>
              <a:t> of </a:t>
            </a:r>
            <a:r>
              <a:rPr lang="hu-HU" sz="1400" dirty="0" err="1" smtClean="0"/>
              <a:t>the</a:t>
            </a:r>
            <a:r>
              <a:rPr lang="hu-HU" sz="1400" dirty="0" smtClean="0"/>
              <a:t> </a:t>
            </a:r>
            <a:r>
              <a:rPr lang="hu-HU" sz="1400" dirty="0" err="1" smtClean="0"/>
              <a:t>characters</a:t>
            </a:r>
            <a:r>
              <a:rPr lang="hu-HU" sz="1400" dirty="0"/>
              <a:t>!</a:t>
            </a:r>
            <a:endParaRPr lang="hu-HU" sz="1400" dirty="0" smtClean="0"/>
          </a:p>
          <a:p>
            <a:r>
              <a:rPr lang="hu-HU" sz="1200" dirty="0" smtClean="0"/>
              <a:t>(</a:t>
            </a:r>
            <a:r>
              <a:rPr lang="hu-HU" sz="1200" dirty="0" err="1" smtClean="0"/>
              <a:t>If</a:t>
            </a:r>
            <a:r>
              <a:rPr lang="hu-HU" sz="1200" dirty="0" smtClean="0"/>
              <a:t> </a:t>
            </a:r>
            <a:r>
              <a:rPr lang="hu-HU" sz="1200" dirty="0" err="1" smtClean="0"/>
              <a:t>you</a:t>
            </a:r>
            <a:r>
              <a:rPr lang="hu-HU" sz="1200" dirty="0" smtClean="0"/>
              <a:t> </a:t>
            </a:r>
            <a:r>
              <a:rPr lang="hu-HU" sz="1200" dirty="0" err="1" smtClean="0"/>
              <a:t>find</a:t>
            </a:r>
            <a:r>
              <a:rPr lang="hu-HU" sz="1200" dirty="0" smtClean="0"/>
              <a:t> a </a:t>
            </a:r>
            <a:r>
              <a:rPr lang="hu-HU" sz="1200" dirty="0" err="1" smtClean="0"/>
              <a:t>failure</a:t>
            </a:r>
            <a:r>
              <a:rPr lang="hu-HU" sz="1200" dirty="0" smtClean="0"/>
              <a:t> in </a:t>
            </a:r>
            <a:r>
              <a:rPr lang="hu-HU" sz="1200" dirty="0" err="1" smtClean="0"/>
              <a:t>the</a:t>
            </a:r>
            <a:r>
              <a:rPr lang="hu-HU" sz="1200" dirty="0" smtClean="0"/>
              <a:t> </a:t>
            </a:r>
            <a:r>
              <a:rPr lang="hu-HU" sz="1200" dirty="0" err="1" smtClean="0"/>
              <a:t>table</a:t>
            </a:r>
            <a:r>
              <a:rPr lang="hu-HU" sz="1200" dirty="0" smtClean="0"/>
              <a:t>, </a:t>
            </a:r>
            <a:r>
              <a:rPr lang="hu-HU" sz="1200" dirty="0" err="1" smtClean="0"/>
              <a:t>please</a:t>
            </a:r>
            <a:r>
              <a:rPr lang="hu-HU" sz="1200" dirty="0" smtClean="0"/>
              <a:t> </a:t>
            </a:r>
            <a:r>
              <a:rPr lang="hu-HU" sz="1200" dirty="0" err="1" smtClean="0"/>
              <a:t>write</a:t>
            </a:r>
            <a:r>
              <a:rPr lang="hu-HU" sz="1200" dirty="0" smtClean="0"/>
              <a:t> me!)</a:t>
            </a:r>
            <a:endParaRPr lang="hu-HU" sz="1200" dirty="0"/>
          </a:p>
          <a:p>
            <a:endParaRPr lang="hu-HU" sz="1400" dirty="0" smtClean="0"/>
          </a:p>
          <a:p>
            <a:r>
              <a:rPr lang="hu-HU" sz="1400" dirty="0" smtClean="0"/>
              <a:t>In </a:t>
            </a:r>
            <a:r>
              <a:rPr lang="hu-HU" sz="1400" dirty="0" err="1" smtClean="0"/>
              <a:t>the</a:t>
            </a:r>
            <a:r>
              <a:rPr lang="hu-HU" sz="1400" dirty="0" smtClean="0"/>
              <a:t> last </a:t>
            </a:r>
            <a:r>
              <a:rPr lang="hu-HU" sz="1400" dirty="0" err="1" smtClean="0"/>
              <a:t>columns</a:t>
            </a:r>
            <a:r>
              <a:rPr lang="hu-HU" sz="1400" dirty="0" smtClean="0"/>
              <a:t> </a:t>
            </a:r>
            <a:r>
              <a:rPr lang="hu-HU" sz="1400" dirty="0" err="1" smtClean="0"/>
              <a:t>there</a:t>
            </a:r>
            <a:r>
              <a:rPr lang="hu-HU" sz="1400" dirty="0" smtClean="0"/>
              <a:t> </a:t>
            </a:r>
            <a:r>
              <a:rPr lang="hu-HU" sz="1400" dirty="0" err="1" smtClean="0"/>
              <a:t>are</a:t>
            </a:r>
            <a:r>
              <a:rPr lang="hu-HU" sz="1400" dirty="0" smtClean="0"/>
              <a:t> </a:t>
            </a:r>
            <a:r>
              <a:rPr lang="hu-HU" sz="1400" dirty="0" err="1" smtClean="0"/>
              <a:t>linear</a:t>
            </a:r>
            <a:r>
              <a:rPr lang="hu-HU" sz="1400" dirty="0" smtClean="0"/>
              <a:t> and </a:t>
            </a:r>
            <a:r>
              <a:rPr lang="hu-HU" sz="1400" dirty="0" err="1" smtClean="0"/>
              <a:t>quadratic</a:t>
            </a:r>
            <a:r>
              <a:rPr lang="hu-HU" sz="1400" dirty="0" smtClean="0"/>
              <a:t> </a:t>
            </a:r>
            <a:r>
              <a:rPr lang="hu-HU" sz="1400" dirty="0" err="1" smtClean="0"/>
              <a:t>expressions</a:t>
            </a:r>
            <a:r>
              <a:rPr lang="hu-HU" sz="1400" dirty="0" smtClean="0"/>
              <a:t> in </a:t>
            </a:r>
            <a:r>
              <a:rPr lang="hu-HU" sz="1400" dirty="0" err="1" smtClean="0"/>
              <a:t>rows</a:t>
            </a:r>
            <a:r>
              <a:rPr lang="hu-HU" sz="1400" dirty="0" smtClean="0"/>
              <a:t> </a:t>
            </a:r>
            <a:r>
              <a:rPr lang="hu-HU" sz="1400" dirty="0" err="1" smtClean="0"/>
              <a:t>according</a:t>
            </a:r>
            <a:r>
              <a:rPr lang="hu-HU" sz="1400" dirty="0" smtClean="0"/>
              <a:t> </a:t>
            </a:r>
            <a:r>
              <a:rPr lang="hu-HU" sz="1400" dirty="0" err="1" smtClean="0"/>
              <a:t>to</a:t>
            </a:r>
            <a:r>
              <a:rPr lang="hu-HU" sz="1400" dirty="0" smtClean="0"/>
              <a:t> </a:t>
            </a:r>
            <a:r>
              <a:rPr lang="hu-HU" sz="1400" dirty="0" err="1" smtClean="0"/>
              <a:t>which</a:t>
            </a:r>
            <a:r>
              <a:rPr lang="hu-HU" sz="1400" dirty="0" smtClean="0"/>
              <a:t> </a:t>
            </a:r>
            <a:r>
              <a:rPr lang="hu-HU" sz="1400" dirty="0" err="1" smtClean="0"/>
              <a:t>irreps</a:t>
            </a:r>
            <a:r>
              <a:rPr lang="hu-HU" sz="1400" dirty="0" smtClean="0"/>
              <a:t> </a:t>
            </a:r>
            <a:r>
              <a:rPr lang="hu-HU" sz="1400" dirty="0" err="1" smtClean="0"/>
              <a:t>they</a:t>
            </a:r>
            <a:r>
              <a:rPr lang="hu-HU" sz="1400" dirty="0" smtClean="0"/>
              <a:t> </a:t>
            </a:r>
            <a:r>
              <a:rPr lang="hu-HU" sz="1400" dirty="0" err="1" smtClean="0"/>
              <a:t>transform</a:t>
            </a:r>
            <a:r>
              <a:rPr lang="hu-HU" sz="1400" dirty="0" smtClean="0"/>
              <a:t>.</a:t>
            </a:r>
          </a:p>
          <a:p>
            <a:r>
              <a:rPr lang="hu-HU" sz="1400" dirty="0" err="1"/>
              <a:t>These</a:t>
            </a:r>
            <a:r>
              <a:rPr lang="hu-HU" sz="1400" dirty="0"/>
              <a:t> </a:t>
            </a:r>
            <a:r>
              <a:rPr lang="hu-HU" sz="1400" dirty="0" err="1"/>
              <a:t>will</a:t>
            </a:r>
            <a:r>
              <a:rPr lang="hu-HU" sz="1400" dirty="0"/>
              <a:t> be important </a:t>
            </a:r>
            <a:r>
              <a:rPr lang="hu-HU" sz="1400" dirty="0" err="1" smtClean="0"/>
              <a:t>later</a:t>
            </a:r>
            <a:r>
              <a:rPr lang="hu-HU" sz="1400" dirty="0" smtClean="0"/>
              <a:t> </a:t>
            </a:r>
            <a:r>
              <a:rPr lang="hu-HU" sz="1400" dirty="0" err="1" smtClean="0"/>
              <a:t>for</a:t>
            </a:r>
            <a:r>
              <a:rPr lang="hu-HU" sz="1400" dirty="0" smtClean="0"/>
              <a:t> </a:t>
            </a:r>
            <a:r>
              <a:rPr lang="hu-HU" sz="1400" dirty="0" err="1" smtClean="0"/>
              <a:t>infrared</a:t>
            </a:r>
            <a:r>
              <a:rPr lang="hu-HU" sz="1400" dirty="0" smtClean="0"/>
              <a:t> </a:t>
            </a:r>
            <a:r>
              <a:rPr lang="hu-HU" sz="1400" dirty="0"/>
              <a:t>and </a:t>
            </a:r>
            <a:r>
              <a:rPr lang="hu-HU" sz="1400" dirty="0" err="1"/>
              <a:t>Raman</a:t>
            </a:r>
            <a:r>
              <a:rPr lang="hu-HU" sz="1400" dirty="0"/>
              <a:t> </a:t>
            </a:r>
            <a:r>
              <a:rPr lang="hu-HU" sz="1400" dirty="0" err="1"/>
              <a:t>spectroscopy</a:t>
            </a:r>
            <a:r>
              <a:rPr lang="hu-HU" sz="1400" dirty="0"/>
              <a:t>.</a:t>
            </a:r>
          </a:p>
          <a:p>
            <a:r>
              <a:rPr lang="hu-HU" sz="1400" dirty="0" smtClean="0"/>
              <a:t>The </a:t>
            </a:r>
            <a:r>
              <a:rPr lang="hu-HU" sz="1400" dirty="0" err="1" smtClean="0"/>
              <a:t>linear</a:t>
            </a:r>
            <a:r>
              <a:rPr lang="hu-HU" sz="1400" dirty="0" smtClean="0"/>
              <a:t> </a:t>
            </a:r>
            <a:r>
              <a:rPr lang="hu-HU" sz="1400" dirty="0" err="1" smtClean="0"/>
              <a:t>expression</a:t>
            </a:r>
            <a:r>
              <a:rPr lang="hu-HU" sz="1400" dirty="0" smtClean="0"/>
              <a:t> </a:t>
            </a:r>
            <a:r>
              <a:rPr lang="hu-HU" sz="1400" dirty="0" err="1" smtClean="0"/>
              <a:t>can</a:t>
            </a:r>
            <a:r>
              <a:rPr lang="hu-HU" sz="1400" dirty="0" smtClean="0"/>
              <a:t> be a „</a:t>
            </a:r>
            <a:r>
              <a:rPr lang="hu-HU" sz="1400" dirty="0" err="1" smtClean="0"/>
              <a:t>true</a:t>
            </a:r>
            <a:r>
              <a:rPr lang="hu-HU" sz="1400" dirty="0" smtClean="0"/>
              <a:t>” (</a:t>
            </a:r>
            <a:r>
              <a:rPr lang="hu-HU" sz="1400" dirty="0" err="1" smtClean="0"/>
              <a:t>polar</a:t>
            </a:r>
            <a:r>
              <a:rPr lang="hu-HU" sz="1400" dirty="0" smtClean="0"/>
              <a:t>) </a:t>
            </a:r>
            <a:r>
              <a:rPr lang="hu-HU" sz="1400" dirty="0" err="1" smtClean="0"/>
              <a:t>vector</a:t>
            </a:r>
            <a:r>
              <a:rPr lang="hu-HU" sz="1400" dirty="0" smtClean="0"/>
              <a:t> </a:t>
            </a:r>
            <a:r>
              <a:rPr lang="hu-HU" sz="1400" dirty="0" err="1" smtClean="0"/>
              <a:t>like</a:t>
            </a:r>
            <a:r>
              <a:rPr lang="hu-HU" sz="1400" dirty="0" smtClean="0"/>
              <a:t> </a:t>
            </a:r>
            <a:r>
              <a:rPr lang="hu-HU" sz="1400" dirty="0" err="1" smtClean="0"/>
              <a:t>the</a:t>
            </a:r>
            <a:r>
              <a:rPr lang="hu-HU" sz="1400" dirty="0" smtClean="0"/>
              <a:t> (</a:t>
            </a:r>
            <a:r>
              <a:rPr lang="hu-HU" sz="1400" dirty="0" err="1" smtClean="0"/>
              <a:t>x,y,z</a:t>
            </a:r>
            <a:r>
              <a:rPr lang="hu-HU" sz="1400" dirty="0" smtClean="0"/>
              <a:t>) </a:t>
            </a:r>
            <a:r>
              <a:rPr lang="hu-HU" sz="1400" dirty="0" err="1" smtClean="0"/>
              <a:t>position</a:t>
            </a:r>
            <a:r>
              <a:rPr lang="hu-HU" sz="1400" dirty="0" smtClean="0"/>
              <a:t> </a:t>
            </a:r>
            <a:r>
              <a:rPr lang="hu-HU" sz="1400" dirty="0" err="1" smtClean="0"/>
              <a:t>vector</a:t>
            </a:r>
            <a:r>
              <a:rPr lang="hu-HU" sz="1400" dirty="0" smtClean="0"/>
              <a:t>, </a:t>
            </a:r>
            <a:r>
              <a:rPr lang="hu-HU" sz="1400" dirty="0" err="1" smtClean="0"/>
              <a:t>or</a:t>
            </a:r>
            <a:r>
              <a:rPr lang="hu-HU" sz="1400" dirty="0" smtClean="0"/>
              <a:t> a </a:t>
            </a:r>
            <a:r>
              <a:rPr lang="hu-HU" sz="1400" dirty="0" err="1" smtClean="0"/>
              <a:t>pseudo</a:t>
            </a:r>
            <a:r>
              <a:rPr lang="hu-HU" sz="1400" dirty="0" smtClean="0"/>
              <a:t> (</a:t>
            </a:r>
            <a:r>
              <a:rPr lang="hu-HU" sz="1400" dirty="0" err="1" smtClean="0"/>
              <a:t>axial</a:t>
            </a:r>
            <a:r>
              <a:rPr lang="hu-HU" sz="1400" dirty="0" smtClean="0"/>
              <a:t>) </a:t>
            </a:r>
            <a:r>
              <a:rPr lang="hu-HU" sz="1400" dirty="0" err="1" smtClean="0"/>
              <a:t>vector</a:t>
            </a:r>
            <a:r>
              <a:rPr lang="hu-HU" sz="1400" dirty="0" smtClean="0"/>
              <a:t> </a:t>
            </a:r>
            <a:r>
              <a:rPr lang="hu-HU" sz="1400" dirty="0" err="1" smtClean="0"/>
              <a:t>like</a:t>
            </a:r>
            <a:r>
              <a:rPr lang="hu-HU" sz="1400" dirty="0" smtClean="0"/>
              <a:t> </a:t>
            </a:r>
            <a:r>
              <a:rPr lang="hu-HU" sz="1400" dirty="0" err="1" smtClean="0"/>
              <a:t>the</a:t>
            </a:r>
            <a:r>
              <a:rPr lang="hu-HU" sz="1400" dirty="0" smtClean="0"/>
              <a:t> (</a:t>
            </a:r>
            <a:r>
              <a:rPr lang="hu-HU" sz="1400" dirty="0" err="1" smtClean="0"/>
              <a:t>R</a:t>
            </a:r>
            <a:r>
              <a:rPr lang="hu-HU" sz="1400" baseline="-25000" dirty="0" err="1" smtClean="0"/>
              <a:t>x</a:t>
            </a:r>
            <a:r>
              <a:rPr lang="hu-HU" sz="1400" dirty="0" err="1" smtClean="0"/>
              <a:t>,R</a:t>
            </a:r>
            <a:r>
              <a:rPr lang="hu-HU" sz="1400" baseline="-25000" dirty="0" err="1" smtClean="0"/>
              <a:t>y</a:t>
            </a:r>
            <a:r>
              <a:rPr lang="hu-HU" sz="1400" dirty="0" err="1" smtClean="0"/>
              <a:t>,R</a:t>
            </a:r>
            <a:r>
              <a:rPr lang="hu-HU" sz="1400" baseline="-25000" dirty="0" err="1" smtClean="0"/>
              <a:t>z</a:t>
            </a:r>
            <a:r>
              <a:rPr lang="hu-HU" sz="1400" dirty="0" smtClean="0"/>
              <a:t>) </a:t>
            </a:r>
            <a:r>
              <a:rPr lang="hu-HU" sz="1400" dirty="0" err="1" smtClean="0"/>
              <a:t>angular</a:t>
            </a:r>
            <a:r>
              <a:rPr lang="hu-HU" sz="1400" dirty="0" smtClean="0"/>
              <a:t> </a:t>
            </a:r>
            <a:r>
              <a:rPr lang="hu-HU" sz="1400" dirty="0" err="1" smtClean="0"/>
              <a:t>velocity</a:t>
            </a:r>
            <a:r>
              <a:rPr lang="hu-HU" sz="1400" dirty="0" smtClean="0"/>
              <a:t>.</a:t>
            </a:r>
          </a:p>
        </p:txBody>
      </p:sp>
      <p:sp>
        <p:nvSpPr>
          <p:cNvPr id="7" name="Téglalap 6"/>
          <p:cNvSpPr/>
          <p:nvPr/>
        </p:nvSpPr>
        <p:spPr bwMode="auto">
          <a:xfrm>
            <a:off x="7884368" y="2204864"/>
            <a:ext cx="432048" cy="1440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u-HU" sz="2400" b="0" i="0" u="none" strike="noStrike" cap="none" normalizeH="0" baseline="0" smtClean="0">
              <a:ln>
                <a:noFill/>
              </a:ln>
              <a:solidFill>
                <a:schemeClr val="tx1"/>
              </a:solidFill>
              <a:effectLst/>
              <a:latin typeface="Times New Roman" pitchFamily="18" charset="0"/>
            </a:endParaRPr>
          </a:p>
        </p:txBody>
      </p:sp>
      <p:sp>
        <p:nvSpPr>
          <p:cNvPr id="9" name="Szövegdoboz 8"/>
          <p:cNvSpPr txBox="1"/>
          <p:nvPr/>
        </p:nvSpPr>
        <p:spPr>
          <a:xfrm>
            <a:off x="6804248" y="2884874"/>
            <a:ext cx="936104" cy="400110"/>
          </a:xfrm>
          <a:prstGeom prst="rect">
            <a:avLst/>
          </a:prstGeom>
          <a:solidFill>
            <a:schemeClr val="bg1"/>
          </a:solidFill>
        </p:spPr>
        <p:txBody>
          <a:bodyPr wrap="square" rtlCol="0">
            <a:spAutoFit/>
          </a:bodyPr>
          <a:lstStyle/>
          <a:p>
            <a:r>
              <a:rPr lang="hu-HU" sz="1000" i="1" dirty="0" smtClean="0"/>
              <a:t>2z</a:t>
            </a:r>
            <a:r>
              <a:rPr lang="hu-HU" sz="1000" i="1" baseline="30000" dirty="0" smtClean="0"/>
              <a:t>2</a:t>
            </a:r>
            <a:r>
              <a:rPr lang="hu-HU" sz="1000" i="1" dirty="0" smtClean="0"/>
              <a:t>-x</a:t>
            </a:r>
            <a:r>
              <a:rPr lang="hu-HU" sz="1000" i="1" baseline="30000" dirty="0" smtClean="0"/>
              <a:t>2</a:t>
            </a:r>
            <a:r>
              <a:rPr lang="hu-HU" sz="1000" i="1" dirty="0" smtClean="0"/>
              <a:t>-y</a:t>
            </a:r>
            <a:r>
              <a:rPr lang="hu-HU" sz="1000" i="1" baseline="30000" dirty="0" smtClean="0"/>
              <a:t>2</a:t>
            </a:r>
            <a:r>
              <a:rPr lang="hu-HU" sz="1000" i="1" dirty="0" smtClean="0"/>
              <a:t>, xy,</a:t>
            </a:r>
          </a:p>
          <a:p>
            <a:r>
              <a:rPr lang="hu-HU" sz="1000" i="1" dirty="0" err="1"/>
              <a:t>y</a:t>
            </a:r>
            <a:r>
              <a:rPr lang="hu-HU" sz="1000" i="1" dirty="0" err="1" smtClean="0"/>
              <a:t>z</a:t>
            </a:r>
            <a:r>
              <a:rPr lang="hu-HU" sz="1000" i="1" dirty="0" smtClean="0"/>
              <a:t>, </a:t>
            </a:r>
            <a:r>
              <a:rPr lang="hu-HU" sz="1000" i="1" dirty="0" err="1" smtClean="0"/>
              <a:t>zx</a:t>
            </a:r>
            <a:r>
              <a:rPr lang="hu-HU" sz="1000" i="1" dirty="0" smtClean="0"/>
              <a:t>, x</a:t>
            </a:r>
            <a:r>
              <a:rPr lang="hu-HU" sz="1000" i="1" baseline="30000" dirty="0" smtClean="0"/>
              <a:t>2</a:t>
            </a:r>
            <a:r>
              <a:rPr lang="hu-HU" sz="1000" i="1" dirty="0" smtClean="0"/>
              <a:t>-y</a:t>
            </a:r>
            <a:r>
              <a:rPr lang="hu-HU" sz="1000" i="1" baseline="30000" dirty="0" smtClean="0"/>
              <a:t>2</a:t>
            </a:r>
          </a:p>
        </p:txBody>
      </p:sp>
    </p:spTree>
    <p:extLst>
      <p:ext uri="{BB962C8B-B14F-4D97-AF65-F5344CB8AC3E}">
        <p14:creationId xmlns:p14="http://schemas.microsoft.com/office/powerpoint/2010/main" val="1896557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300425"/>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ts val="600"/>
              </a:spcBef>
              <a:spcAft>
                <a:spcPct val="0"/>
              </a:spcAft>
              <a:buClrTx/>
              <a:buSzTx/>
              <a:buFontTx/>
              <a:buNone/>
              <a:tabLst/>
              <a:defRPr/>
            </a:pPr>
            <a:r>
              <a:rPr kumimoji="0" lang="hu-HU" altLang="hu-HU" sz="4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Reduction</a:t>
            </a:r>
            <a:r>
              <a:rPr kumimoji="0" lang="hu-HU" altLang="hu-HU" sz="4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of a </a:t>
            </a:r>
            <a:r>
              <a:rPr kumimoji="0" lang="hu-HU" altLang="hu-HU" sz="4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representation</a:t>
            </a:r>
            <a:endParaRPr kumimoji="0" lang="hu-HU" altLang="hu-HU" sz="4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p:txBody>
      </p:sp>
      <mc:AlternateContent xmlns:mc="http://schemas.openxmlformats.org/markup-compatibility/2006" xmlns:a14="http://schemas.microsoft.com/office/drawing/2010/main">
        <mc:Choice Requires="a14">
          <p:sp>
            <p:nvSpPr>
              <p:cNvPr id="4" name="Szövegdoboz 3"/>
              <p:cNvSpPr txBox="1"/>
              <p:nvPr/>
            </p:nvSpPr>
            <p:spPr>
              <a:xfrm>
                <a:off x="0" y="1422196"/>
                <a:ext cx="9144000" cy="524720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Every</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reducible</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representation</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can</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be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written</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as</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direct</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sum of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several</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irreps</a:t>
                </a:r>
                <a:r>
                  <a:rPr lang="hu-HU" sz="1600" noProof="0" dirty="0">
                    <a:solidFill>
                      <a:srgbClr val="000000"/>
                    </a:solidFill>
                  </a:rPr>
                  <a:t>.</a:t>
                </a:r>
                <a:endPar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hu-HU" sz="1600" dirty="0" err="1" smtClean="0">
                    <a:solidFill>
                      <a:srgbClr val="000000"/>
                    </a:solidFill>
                  </a:rPr>
                  <a:t>Therefore</a:t>
                </a:r>
                <a:r>
                  <a:rPr lang="hu-HU" sz="1600" dirty="0" smtClean="0">
                    <a:solidFill>
                      <a:srgbClr val="000000"/>
                    </a:solidFill>
                  </a:rPr>
                  <a:t>, </a:t>
                </a:r>
                <a:r>
                  <a:rPr lang="hu-HU" sz="1600" dirty="0" err="1" smtClean="0">
                    <a:solidFill>
                      <a:srgbClr val="000000"/>
                    </a:solidFill>
                  </a:rPr>
                  <a:t>the</a:t>
                </a:r>
                <a:r>
                  <a:rPr lang="hu-HU" sz="1600" dirty="0" smtClean="0">
                    <a:solidFill>
                      <a:srgbClr val="000000"/>
                    </a:solidFill>
                  </a:rPr>
                  <a:t> </a:t>
                </a:r>
                <a:r>
                  <a:rPr lang="hu-HU" sz="1600" dirty="0" err="1" smtClean="0">
                    <a:solidFill>
                      <a:srgbClr val="000000"/>
                    </a:solidFill>
                  </a:rPr>
                  <a:t>characters</a:t>
                </a:r>
                <a:r>
                  <a:rPr lang="hu-HU" sz="1600" dirty="0" smtClean="0">
                    <a:solidFill>
                      <a:srgbClr val="000000"/>
                    </a:solidFill>
                  </a:rPr>
                  <a:t> </a:t>
                </a:r>
                <a:r>
                  <a:rPr lang="hu-HU" sz="1600" dirty="0" err="1" smtClean="0">
                    <a:solidFill>
                      <a:srgbClr val="000000"/>
                    </a:solidFill>
                  </a:rPr>
                  <a:t>are</a:t>
                </a:r>
                <a:r>
                  <a:rPr lang="hu-HU" sz="1600" dirty="0" smtClean="0">
                    <a:solidFill>
                      <a:srgbClr val="000000"/>
                    </a:solidFill>
                  </a:rPr>
                  <a:t> </a:t>
                </a:r>
                <a:r>
                  <a:rPr lang="hu-HU" sz="1600" dirty="0" err="1" smtClean="0">
                    <a:solidFill>
                      <a:srgbClr val="000000"/>
                    </a:solidFill>
                  </a:rPr>
                  <a:t>weighted</a:t>
                </a:r>
                <a:r>
                  <a:rPr lang="hu-HU" sz="1600" dirty="0" smtClean="0">
                    <a:solidFill>
                      <a:srgbClr val="000000"/>
                    </a:solidFill>
                  </a:rPr>
                  <a:t> sums of </a:t>
                </a:r>
                <a:r>
                  <a:rPr lang="hu-HU" sz="1600" dirty="0" err="1" smtClean="0">
                    <a:solidFill>
                      <a:srgbClr val="000000"/>
                    </a:solidFill>
                  </a:rPr>
                  <a:t>the</a:t>
                </a:r>
                <a:r>
                  <a:rPr lang="hu-HU" sz="1600" dirty="0" smtClean="0">
                    <a:solidFill>
                      <a:srgbClr val="000000"/>
                    </a:solidFill>
                  </a:rPr>
                  <a:t> </a:t>
                </a:r>
                <a:r>
                  <a:rPr lang="hu-HU" sz="1600" dirty="0" err="1" smtClean="0">
                    <a:solidFill>
                      <a:srgbClr val="000000"/>
                    </a:solidFill>
                  </a:rPr>
                  <a:t>characters</a:t>
                </a:r>
                <a:r>
                  <a:rPr lang="hu-HU" sz="1600" dirty="0" smtClean="0">
                    <a:solidFill>
                      <a:srgbClr val="000000"/>
                    </a:solidFill>
                  </a:rPr>
                  <a:t> of </a:t>
                </a:r>
                <a:r>
                  <a:rPr lang="hu-HU" sz="1600" dirty="0" err="1" smtClean="0">
                    <a:solidFill>
                      <a:srgbClr val="000000"/>
                    </a:solidFill>
                  </a:rPr>
                  <a:t>the</a:t>
                </a:r>
                <a:r>
                  <a:rPr lang="hu-HU" sz="1600" dirty="0" smtClean="0">
                    <a:solidFill>
                      <a:srgbClr val="000000"/>
                    </a:solidFill>
                  </a:rPr>
                  <a:t> </a:t>
                </a:r>
                <a:r>
                  <a:rPr lang="hu-HU" sz="1600" dirty="0" err="1" smtClean="0">
                    <a:solidFill>
                      <a:srgbClr val="000000"/>
                    </a:solidFill>
                  </a:rPr>
                  <a:t>constituent</a:t>
                </a:r>
                <a:r>
                  <a:rPr lang="hu-HU" sz="1600" dirty="0" smtClean="0">
                    <a:solidFill>
                      <a:srgbClr val="000000"/>
                    </a:solidFill>
                  </a:rPr>
                  <a:t> </a:t>
                </a:r>
                <a:r>
                  <a:rPr lang="hu-HU" sz="1600" dirty="0" err="1" smtClean="0">
                    <a:solidFill>
                      <a:srgbClr val="000000"/>
                    </a:solidFill>
                  </a:rPr>
                  <a:t>irreps</a:t>
                </a:r>
                <a:r>
                  <a:rPr lang="hu-HU" sz="1600" dirty="0" smtClean="0">
                    <a:solidFill>
                      <a:srgbClr val="000000"/>
                    </a:solidFill>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lang="hu-HU" sz="1600" dirty="0">
                  <a:solidFill>
                    <a:srgbClr val="000000"/>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lang="hu-HU" sz="1600" i="1" smtClean="0">
                          <a:solidFill>
                            <a:srgbClr val="000000"/>
                          </a:solidFill>
                          <a:latin typeface="Cambria Math" panose="02040503050406030204" pitchFamily="18" charset="0"/>
                          <a:ea typeface="Cambria Math" panose="02040503050406030204" pitchFamily="18" charset="0"/>
                        </a:rPr>
                        <m:t>𝜒</m:t>
                      </m:r>
                      <m:d>
                        <m:dPr>
                          <m:ctrlPr>
                            <a:rPr lang="hu-HU" sz="1600" b="0" i="1" smtClean="0">
                              <a:solidFill>
                                <a:srgbClr val="000000"/>
                              </a:solidFill>
                              <a:latin typeface="Cambria Math" panose="02040503050406030204" pitchFamily="18" charset="0"/>
                              <a:ea typeface="Cambria Math" panose="02040503050406030204" pitchFamily="18" charset="0"/>
                            </a:rPr>
                          </m:ctrlPr>
                        </m:dPr>
                        <m:e>
                          <m:r>
                            <a:rPr lang="hu-HU" sz="1600" b="0" i="1" smtClean="0">
                              <a:solidFill>
                                <a:srgbClr val="000000"/>
                              </a:solidFill>
                              <a:latin typeface="Cambria Math" panose="02040503050406030204" pitchFamily="18" charset="0"/>
                              <a:ea typeface="Cambria Math" panose="02040503050406030204" pitchFamily="18" charset="0"/>
                            </a:rPr>
                            <m:t>𝑅</m:t>
                          </m:r>
                        </m:e>
                      </m:d>
                      <m:r>
                        <a:rPr lang="hu-HU" sz="1600" b="0" i="1" smtClean="0">
                          <a:solidFill>
                            <a:srgbClr val="000000"/>
                          </a:solidFill>
                          <a:latin typeface="Cambria Math" panose="02040503050406030204" pitchFamily="18" charset="0"/>
                          <a:ea typeface="Cambria Math" panose="02040503050406030204" pitchFamily="18" charset="0"/>
                        </a:rPr>
                        <m:t>= </m:t>
                      </m:r>
                      <m:nary>
                        <m:naryPr>
                          <m:chr m:val="∑"/>
                          <m:supHide m:val="on"/>
                          <m:ctrlPr>
                            <a:rPr lang="hu-HU" sz="1600" b="0" i="1" smtClean="0">
                              <a:solidFill>
                                <a:srgbClr val="000000"/>
                              </a:solidFill>
                              <a:latin typeface="Cambria Math" panose="02040503050406030204" pitchFamily="18" charset="0"/>
                              <a:ea typeface="Cambria Math" panose="02040503050406030204" pitchFamily="18" charset="0"/>
                            </a:rPr>
                          </m:ctrlPr>
                        </m:naryPr>
                        <m:sub>
                          <m:r>
                            <m:rPr>
                              <m:brk m:alnAt="7"/>
                            </m:rPr>
                            <a:rPr lang="hu-HU" sz="1600" b="0" i="1" smtClean="0">
                              <a:solidFill>
                                <a:srgbClr val="000000"/>
                              </a:solidFill>
                              <a:latin typeface="Cambria Math" panose="02040503050406030204" pitchFamily="18" charset="0"/>
                              <a:ea typeface="Cambria Math" panose="02040503050406030204" pitchFamily="18" charset="0"/>
                            </a:rPr>
                            <m:t>𝑖</m:t>
                          </m:r>
                        </m:sub>
                        <m:sup/>
                        <m:e>
                          <m:sSub>
                            <m:sSubPr>
                              <m:ctrlPr>
                                <a:rPr lang="hu-HU" sz="1600" b="0" i="1" smtClean="0">
                                  <a:solidFill>
                                    <a:srgbClr val="000000"/>
                                  </a:solidFill>
                                  <a:latin typeface="Cambria Math" panose="02040503050406030204" pitchFamily="18" charset="0"/>
                                  <a:ea typeface="Cambria Math" panose="02040503050406030204" pitchFamily="18" charset="0"/>
                                </a:rPr>
                              </m:ctrlPr>
                            </m:sSubPr>
                            <m:e>
                              <m:r>
                                <a:rPr lang="hu-HU" sz="1600" b="0" i="1" smtClean="0">
                                  <a:solidFill>
                                    <a:srgbClr val="000000"/>
                                  </a:solidFill>
                                  <a:latin typeface="Cambria Math" panose="02040503050406030204" pitchFamily="18" charset="0"/>
                                  <a:ea typeface="Cambria Math" panose="02040503050406030204" pitchFamily="18" charset="0"/>
                                </a:rPr>
                                <m:t>𝑛</m:t>
                              </m:r>
                            </m:e>
                            <m:sub>
                              <m:r>
                                <a:rPr lang="hu-HU" sz="1600" b="0" i="1" smtClean="0">
                                  <a:solidFill>
                                    <a:srgbClr val="000000"/>
                                  </a:solidFill>
                                  <a:latin typeface="Cambria Math" panose="02040503050406030204" pitchFamily="18" charset="0"/>
                                  <a:ea typeface="Cambria Math" panose="02040503050406030204" pitchFamily="18" charset="0"/>
                                </a:rPr>
                                <m:t>𝑖</m:t>
                              </m:r>
                            </m:sub>
                          </m:sSub>
                          <m:r>
                            <a:rPr lang="hu-HU" sz="1600" b="0" i="1" smtClean="0">
                              <a:solidFill>
                                <a:srgbClr val="000000"/>
                              </a:solidFill>
                              <a:latin typeface="Cambria Math" panose="02040503050406030204" pitchFamily="18" charset="0"/>
                              <a:ea typeface="Cambria Math" panose="02040503050406030204" pitchFamily="18" charset="0"/>
                            </a:rPr>
                            <m:t>∙</m:t>
                          </m:r>
                        </m:e>
                      </m:nary>
                      <m:sSub>
                        <m:sSubPr>
                          <m:ctrlPr>
                            <a:rPr lang="hu-HU" sz="1600" b="0" i="1" smtClean="0">
                              <a:solidFill>
                                <a:srgbClr val="000000"/>
                              </a:solidFill>
                              <a:latin typeface="Cambria Math" panose="02040503050406030204" pitchFamily="18" charset="0"/>
                              <a:ea typeface="Cambria Math" panose="02040503050406030204" pitchFamily="18" charset="0"/>
                            </a:rPr>
                          </m:ctrlPr>
                        </m:sSubPr>
                        <m:e>
                          <m:r>
                            <a:rPr lang="hu-HU" sz="1600" b="0" i="1" smtClean="0">
                              <a:solidFill>
                                <a:srgbClr val="000000"/>
                              </a:solidFill>
                              <a:latin typeface="Cambria Math" panose="02040503050406030204" pitchFamily="18" charset="0"/>
                              <a:ea typeface="Cambria Math" panose="02040503050406030204" pitchFamily="18" charset="0"/>
                            </a:rPr>
                            <m:t>𝜒</m:t>
                          </m:r>
                        </m:e>
                        <m:sub>
                          <m:r>
                            <a:rPr lang="hu-HU" sz="1600" b="0" i="1" smtClean="0">
                              <a:solidFill>
                                <a:srgbClr val="000000"/>
                              </a:solidFill>
                              <a:latin typeface="Cambria Math" panose="02040503050406030204" pitchFamily="18" charset="0"/>
                              <a:ea typeface="Cambria Math" panose="02040503050406030204" pitchFamily="18" charset="0"/>
                            </a:rPr>
                            <m:t>𝑖</m:t>
                          </m:r>
                        </m:sub>
                      </m:sSub>
                      <m:d>
                        <m:dPr>
                          <m:ctrlPr>
                            <a:rPr lang="hu-HU" sz="1600" b="0" i="1" smtClean="0">
                              <a:solidFill>
                                <a:srgbClr val="000000"/>
                              </a:solidFill>
                              <a:latin typeface="Cambria Math" panose="02040503050406030204" pitchFamily="18" charset="0"/>
                              <a:ea typeface="Cambria Math" panose="02040503050406030204" pitchFamily="18" charset="0"/>
                            </a:rPr>
                          </m:ctrlPr>
                        </m:dPr>
                        <m:e>
                          <m:r>
                            <a:rPr lang="hu-HU" sz="1600" b="0" i="1" smtClean="0">
                              <a:solidFill>
                                <a:srgbClr val="000000"/>
                              </a:solidFill>
                              <a:latin typeface="Cambria Math" panose="02040503050406030204" pitchFamily="18" charset="0"/>
                              <a:ea typeface="Cambria Math" panose="02040503050406030204" pitchFamily="18" charset="0"/>
                            </a:rPr>
                            <m:t>𝑅</m:t>
                          </m:r>
                        </m:e>
                      </m:d>
                      <m:r>
                        <a:rPr lang="hu-HU" sz="1600" b="0" i="1" smtClean="0">
                          <a:solidFill>
                            <a:srgbClr val="000000"/>
                          </a:solidFill>
                          <a:latin typeface="Cambria Math" panose="02040503050406030204" pitchFamily="18" charset="0"/>
                          <a:ea typeface="Cambria Math" panose="02040503050406030204" pitchFamily="18" charset="0"/>
                        </a:rPr>
                        <m:t>    ,</m:t>
                      </m:r>
                    </m:oMath>
                  </m:oMathPara>
                </a14:m>
                <a:endParaRPr lang="hu-HU" sz="1600" dirty="0" smtClean="0">
                  <a:solidFill>
                    <a:srgbClr val="000000"/>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hu-HU" sz="1600" dirty="0" err="1">
                    <a:solidFill>
                      <a:srgbClr val="000000"/>
                    </a:solidFill>
                  </a:rPr>
                  <a:t>w</a:t>
                </a:r>
                <a:r>
                  <a:rPr lang="hu-HU" sz="1600" dirty="0" err="1" smtClean="0">
                    <a:solidFill>
                      <a:srgbClr val="000000"/>
                    </a:solidFill>
                  </a:rPr>
                  <a:t>here</a:t>
                </a:r>
                <a:r>
                  <a:rPr lang="hu-HU" sz="1600" dirty="0" smtClean="0">
                    <a:solidFill>
                      <a:srgbClr val="000000"/>
                    </a:solidFill>
                  </a:rPr>
                  <a:t> </a:t>
                </a:r>
                <a:r>
                  <a:rPr lang="hu-HU" sz="1600" i="1" dirty="0" smtClean="0">
                    <a:solidFill>
                      <a:srgbClr val="000000"/>
                    </a:solidFill>
                  </a:rPr>
                  <a:t>n</a:t>
                </a:r>
                <a:r>
                  <a:rPr lang="hu-HU" sz="1600" i="1" baseline="-25000" dirty="0" smtClean="0">
                    <a:solidFill>
                      <a:srgbClr val="000000"/>
                    </a:solidFill>
                  </a:rPr>
                  <a:t>i</a:t>
                </a:r>
                <a:r>
                  <a:rPr lang="hu-HU" sz="1600" baseline="-25000" dirty="0" smtClean="0">
                    <a:solidFill>
                      <a:srgbClr val="000000"/>
                    </a:solidFill>
                  </a:rPr>
                  <a:t> </a:t>
                </a:r>
                <a:r>
                  <a:rPr lang="hu-HU" sz="1600" dirty="0" smtClean="0">
                    <a:solidFill>
                      <a:srgbClr val="000000"/>
                    </a:solidFill>
                  </a:rPr>
                  <a:t>is </a:t>
                </a:r>
                <a:r>
                  <a:rPr lang="hu-HU" sz="1600" dirty="0" err="1" smtClean="0">
                    <a:solidFill>
                      <a:srgbClr val="000000"/>
                    </a:solidFill>
                  </a:rPr>
                  <a:t>the</a:t>
                </a:r>
                <a:r>
                  <a:rPr lang="hu-HU" sz="1600" dirty="0" smtClean="0">
                    <a:solidFill>
                      <a:srgbClr val="000000"/>
                    </a:solidFill>
                  </a:rPr>
                  <a:t> </a:t>
                </a:r>
                <a:r>
                  <a:rPr lang="hu-HU" sz="1600" dirty="0" err="1" smtClean="0">
                    <a:solidFill>
                      <a:srgbClr val="000000"/>
                    </a:solidFill>
                  </a:rPr>
                  <a:t>number</a:t>
                </a:r>
                <a:r>
                  <a:rPr lang="hu-HU" sz="1600" dirty="0" smtClean="0">
                    <a:solidFill>
                      <a:srgbClr val="000000"/>
                    </a:solidFill>
                  </a:rPr>
                  <a:t> of </a:t>
                </a:r>
                <a:r>
                  <a:rPr lang="hu-HU" sz="1600" dirty="0" err="1" smtClean="0">
                    <a:solidFill>
                      <a:srgbClr val="000000"/>
                    </a:solidFill>
                  </a:rPr>
                  <a:t>occurance</a:t>
                </a:r>
                <a:r>
                  <a:rPr lang="hu-HU" sz="1600" dirty="0" smtClean="0">
                    <a:solidFill>
                      <a:srgbClr val="000000"/>
                    </a:solidFill>
                  </a:rPr>
                  <a:t> of </a:t>
                </a:r>
                <a:r>
                  <a:rPr lang="hu-HU" sz="1600" dirty="0" err="1" smtClean="0">
                    <a:solidFill>
                      <a:srgbClr val="000000"/>
                    </a:solidFill>
                  </a:rPr>
                  <a:t>the</a:t>
                </a:r>
                <a:r>
                  <a:rPr lang="hu-HU" sz="1600" dirty="0" smtClean="0">
                    <a:solidFill>
                      <a:srgbClr val="000000"/>
                    </a:solidFill>
                  </a:rPr>
                  <a:t> i-</a:t>
                </a:r>
                <a:r>
                  <a:rPr lang="hu-HU" sz="1600" dirty="0" err="1" smtClean="0">
                    <a:solidFill>
                      <a:srgbClr val="000000"/>
                    </a:solidFill>
                  </a:rPr>
                  <a:t>th</a:t>
                </a:r>
                <a:r>
                  <a:rPr lang="hu-HU" sz="1600" dirty="0" smtClean="0">
                    <a:solidFill>
                      <a:srgbClr val="000000"/>
                    </a:solidFill>
                  </a:rPr>
                  <a:t> </a:t>
                </a:r>
                <a:r>
                  <a:rPr lang="hu-HU" sz="1600" dirty="0" err="1" smtClean="0">
                    <a:solidFill>
                      <a:srgbClr val="000000"/>
                    </a:solidFill>
                  </a:rPr>
                  <a:t>irrep</a:t>
                </a:r>
                <a:r>
                  <a:rPr lang="hu-HU" sz="1600" dirty="0">
                    <a:solidFill>
                      <a:srgbClr val="000000"/>
                    </a:solidFill>
                  </a:rPr>
                  <a:t> </a:t>
                </a:r>
                <a:r>
                  <a:rPr lang="hu-HU" sz="1600" dirty="0" smtClean="0">
                    <a:solidFill>
                      <a:srgbClr val="000000"/>
                    </a:solidFill>
                  </a:rPr>
                  <a:t>in </a:t>
                </a:r>
                <a:r>
                  <a:rPr lang="hu-HU" sz="1600" dirty="0" err="1" smtClean="0">
                    <a:solidFill>
                      <a:srgbClr val="000000"/>
                    </a:solidFill>
                  </a:rPr>
                  <a:t>the</a:t>
                </a:r>
                <a:r>
                  <a:rPr lang="hu-HU" sz="1600" dirty="0" smtClean="0">
                    <a:solidFill>
                      <a:srgbClr val="000000"/>
                    </a:solidFill>
                  </a:rPr>
                  <a:t> </a:t>
                </a:r>
                <a:r>
                  <a:rPr lang="hu-HU" sz="1600" dirty="0" err="1" smtClean="0">
                    <a:solidFill>
                      <a:srgbClr val="000000"/>
                    </a:solidFill>
                  </a:rPr>
                  <a:t>reducible</a:t>
                </a:r>
                <a:r>
                  <a:rPr lang="hu-HU" sz="1600" dirty="0" smtClean="0">
                    <a:solidFill>
                      <a:srgbClr val="000000"/>
                    </a:solidFill>
                  </a:rPr>
                  <a:t> </a:t>
                </a:r>
                <a:r>
                  <a:rPr lang="hu-HU" sz="1600" dirty="0" err="1" smtClean="0">
                    <a:solidFill>
                      <a:srgbClr val="000000"/>
                    </a:solidFill>
                  </a:rPr>
                  <a:t>representation</a:t>
                </a:r>
                <a:r>
                  <a:rPr lang="hu-HU" sz="1600" dirty="0" smtClean="0">
                    <a:solidFill>
                      <a:srgbClr val="000000"/>
                    </a:solidFill>
                  </a:rPr>
                  <a:t>.</a:t>
                </a:r>
                <a:endParaRPr lang="hu-HU" sz="1600" baseline="-25000" dirty="0" smtClean="0">
                  <a:solidFill>
                    <a:srgbClr val="000000"/>
                  </a:solidFill>
                </a:endParaRPr>
              </a:p>
              <a:p>
                <a:pPr lvl="0">
                  <a:defRPr/>
                </a:pPr>
                <a:r>
                  <a:rPr lang="hu-HU" sz="1600" i="1" dirty="0" smtClean="0">
                    <a:solidFill>
                      <a:srgbClr val="000000"/>
                    </a:solidFill>
                  </a:rPr>
                  <a:t>n</a:t>
                </a:r>
                <a:r>
                  <a:rPr lang="hu-HU" sz="1600" i="1" baseline="-25000" dirty="0" smtClean="0">
                    <a:solidFill>
                      <a:srgbClr val="000000"/>
                    </a:solidFill>
                  </a:rPr>
                  <a:t>i</a:t>
                </a:r>
                <a:r>
                  <a:rPr lang="hu-HU" sz="1600" baseline="-25000" dirty="0" smtClean="0">
                    <a:solidFill>
                      <a:srgbClr val="000000"/>
                    </a:solidFill>
                  </a:rPr>
                  <a:t> </a:t>
                </a:r>
                <a:r>
                  <a:rPr lang="hu-HU" sz="1600" dirty="0" err="1" smtClean="0">
                    <a:solidFill>
                      <a:srgbClr val="000000"/>
                    </a:solidFill>
                  </a:rPr>
                  <a:t>can</a:t>
                </a:r>
                <a:r>
                  <a:rPr lang="hu-HU" sz="1600" dirty="0" smtClean="0">
                    <a:solidFill>
                      <a:srgbClr val="000000"/>
                    </a:solidFill>
                  </a:rPr>
                  <a:t> be </a:t>
                </a:r>
                <a:r>
                  <a:rPr lang="hu-HU" sz="1600" dirty="0" err="1" smtClean="0">
                    <a:solidFill>
                      <a:srgbClr val="000000"/>
                    </a:solidFill>
                  </a:rPr>
                  <a:t>calculated</a:t>
                </a:r>
                <a:r>
                  <a:rPr lang="hu-HU" sz="1600" dirty="0" smtClean="0">
                    <a:solidFill>
                      <a:srgbClr val="000000"/>
                    </a:solidFill>
                  </a:rPr>
                  <a:t> </a:t>
                </a:r>
                <a:r>
                  <a:rPr lang="hu-HU" sz="1600" dirty="0" err="1" smtClean="0">
                    <a:solidFill>
                      <a:srgbClr val="000000"/>
                    </a:solidFill>
                  </a:rPr>
                  <a:t>easily</a:t>
                </a:r>
                <a:r>
                  <a:rPr lang="hu-HU" sz="1600" dirty="0" smtClean="0">
                    <a:solidFill>
                      <a:srgbClr val="000000"/>
                    </a:solidFill>
                  </a:rPr>
                  <a:t>, </a:t>
                </a:r>
                <a:r>
                  <a:rPr lang="hu-HU" sz="1600" dirty="0" err="1" smtClean="0">
                    <a:solidFill>
                      <a:srgbClr val="000000"/>
                    </a:solidFill>
                  </a:rPr>
                  <a:t>making</a:t>
                </a:r>
                <a:r>
                  <a:rPr lang="hu-HU" sz="1600" dirty="0" smtClean="0">
                    <a:solidFill>
                      <a:srgbClr val="000000"/>
                    </a:solidFill>
                  </a:rPr>
                  <a:t> </a:t>
                </a:r>
                <a:r>
                  <a:rPr lang="hu-HU" sz="1600" dirty="0" err="1" smtClean="0">
                    <a:solidFill>
                      <a:srgbClr val="000000"/>
                    </a:solidFill>
                  </a:rPr>
                  <a:t>use</a:t>
                </a:r>
                <a:r>
                  <a:rPr lang="hu-HU" sz="1600" dirty="0" smtClean="0">
                    <a:solidFill>
                      <a:srgbClr val="000000"/>
                    </a:solidFill>
                  </a:rPr>
                  <a:t> of </a:t>
                </a:r>
                <a:r>
                  <a:rPr lang="hu-HU" sz="1600" dirty="0" err="1" smtClean="0">
                    <a:solidFill>
                      <a:srgbClr val="000000"/>
                    </a:solidFill>
                  </a:rPr>
                  <a:t>the</a:t>
                </a:r>
                <a:r>
                  <a:rPr lang="hu-HU" sz="1600" dirty="0" smtClean="0">
                    <a:solidFill>
                      <a:srgbClr val="000000"/>
                    </a:solidFill>
                  </a:rPr>
                  <a:t> </a:t>
                </a:r>
                <a:r>
                  <a:rPr lang="hu-HU" sz="1600" dirty="0" err="1" smtClean="0">
                    <a:solidFill>
                      <a:srgbClr val="000000"/>
                    </a:solidFill>
                  </a:rPr>
                  <a:t>orthonormality</a:t>
                </a:r>
                <a:r>
                  <a:rPr lang="hu-HU" sz="1600" dirty="0" smtClean="0">
                    <a:solidFill>
                      <a:srgbClr val="000000"/>
                    </a:solidFill>
                  </a:rPr>
                  <a:t> of </a:t>
                </a:r>
                <a:r>
                  <a:rPr lang="hu-HU" sz="1600" dirty="0" err="1" smtClean="0">
                    <a:solidFill>
                      <a:srgbClr val="000000"/>
                    </a:solidFill>
                  </a:rPr>
                  <a:t>the</a:t>
                </a:r>
                <a:r>
                  <a:rPr lang="hu-HU" sz="1600" dirty="0" smtClean="0">
                    <a:solidFill>
                      <a:srgbClr val="000000"/>
                    </a:solidFill>
                  </a:rPr>
                  <a:t> </a:t>
                </a:r>
                <a:r>
                  <a:rPr lang="hu-HU" sz="1600" dirty="0" err="1" smtClean="0">
                    <a:solidFill>
                      <a:srgbClr val="000000"/>
                    </a:solidFill>
                  </a:rPr>
                  <a:t>characters</a:t>
                </a:r>
                <a:r>
                  <a:rPr lang="hu-HU" sz="1600" dirty="0" smtClean="0">
                    <a:solidFill>
                      <a:srgbClr val="000000"/>
                    </a:solidFill>
                  </a:rPr>
                  <a:t> of </a:t>
                </a:r>
                <a:r>
                  <a:rPr lang="hu-HU" sz="1600" dirty="0" err="1" smtClean="0">
                    <a:solidFill>
                      <a:srgbClr val="000000"/>
                    </a:solidFill>
                  </a:rPr>
                  <a:t>the</a:t>
                </a:r>
                <a:r>
                  <a:rPr lang="hu-HU" sz="1600" dirty="0" smtClean="0">
                    <a:solidFill>
                      <a:srgbClr val="000000"/>
                    </a:solidFill>
                  </a:rPr>
                  <a:t> </a:t>
                </a:r>
                <a:r>
                  <a:rPr lang="hu-HU" sz="1600" dirty="0" err="1" smtClean="0">
                    <a:solidFill>
                      <a:srgbClr val="000000"/>
                    </a:solidFill>
                  </a:rPr>
                  <a:t>irreps</a:t>
                </a:r>
                <a:r>
                  <a:rPr lang="hu-HU" sz="1600" dirty="0" smtClean="0">
                    <a:solidFill>
                      <a:srgbClr val="000000"/>
                    </a:solidFill>
                  </a:rPr>
                  <a:t>:</a:t>
                </a:r>
                <a:endParaRPr lang="hu-HU" sz="1600" dirty="0">
                  <a:solidFill>
                    <a:srgbClr val="000000"/>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a:p>
                <a:pPr lvl="0">
                  <a:defRPr/>
                </a:pPr>
                <a14:m>
                  <m:oMathPara xmlns:m="http://schemas.openxmlformats.org/officeDocument/2006/math">
                    <m:oMathParaPr>
                      <m:jc m:val="centerGroup"/>
                    </m:oMathParaPr>
                    <m:oMath xmlns:m="http://schemas.openxmlformats.org/officeDocument/2006/math">
                      <m:sSub>
                        <m:sSubPr>
                          <m:ctrlPr>
                            <a:rPr lang="hu-HU" sz="1600" i="1" dirty="0" smtClean="0">
                              <a:solidFill>
                                <a:srgbClr val="000000"/>
                              </a:solidFill>
                              <a:latin typeface="Cambria Math" panose="02040503050406030204" pitchFamily="18" charset="0"/>
                            </a:rPr>
                          </m:ctrlPr>
                        </m:sSubPr>
                        <m:e>
                          <m:r>
                            <a:rPr lang="hu-HU" sz="1600" b="0" i="1" dirty="0" smtClean="0">
                              <a:solidFill>
                                <a:srgbClr val="000000"/>
                              </a:solidFill>
                              <a:latin typeface="Cambria Math" panose="02040503050406030204" pitchFamily="18" charset="0"/>
                            </a:rPr>
                            <m:t>𝑛</m:t>
                          </m:r>
                        </m:e>
                        <m:sub>
                          <m:r>
                            <a:rPr lang="hu-HU" sz="1600" b="0" i="1" dirty="0" smtClean="0">
                              <a:solidFill>
                                <a:srgbClr val="000000"/>
                              </a:solidFill>
                              <a:latin typeface="Cambria Math" panose="02040503050406030204" pitchFamily="18" charset="0"/>
                            </a:rPr>
                            <m:t>𝑖</m:t>
                          </m:r>
                        </m:sub>
                      </m:sSub>
                      <m:r>
                        <a:rPr lang="hu-HU" sz="1600" b="0" i="1" dirty="0" smtClean="0">
                          <a:solidFill>
                            <a:srgbClr val="000000"/>
                          </a:solidFill>
                          <a:latin typeface="Cambria Math" panose="02040503050406030204" pitchFamily="18" charset="0"/>
                        </a:rPr>
                        <m:t>=</m:t>
                      </m:r>
                      <m:f>
                        <m:fPr>
                          <m:ctrlPr>
                            <a:rPr lang="hu-HU" sz="1600" i="1" dirty="0">
                              <a:solidFill>
                                <a:srgbClr val="000000"/>
                              </a:solidFill>
                              <a:latin typeface="Cambria Math" panose="02040503050406030204" pitchFamily="18" charset="0"/>
                            </a:rPr>
                          </m:ctrlPr>
                        </m:fPr>
                        <m:num>
                          <m:r>
                            <a:rPr lang="hu-HU" sz="1600" i="1" dirty="0">
                              <a:solidFill>
                                <a:srgbClr val="000000"/>
                              </a:solidFill>
                              <a:latin typeface="Cambria Math" panose="02040503050406030204" pitchFamily="18" charset="0"/>
                            </a:rPr>
                            <m:t>1</m:t>
                          </m:r>
                        </m:num>
                        <m:den>
                          <m:r>
                            <a:rPr lang="hu-HU" sz="1600" i="1" dirty="0">
                              <a:solidFill>
                                <a:srgbClr val="000000"/>
                              </a:solidFill>
                              <a:latin typeface="Cambria Math" panose="02040503050406030204" pitchFamily="18" charset="0"/>
                            </a:rPr>
                            <m:t>h</m:t>
                          </m:r>
                        </m:den>
                      </m:f>
                      <m:nary>
                        <m:naryPr>
                          <m:chr m:val="∑"/>
                          <m:ctrlPr>
                            <a:rPr lang="hu-HU" sz="1600" i="1" dirty="0">
                              <a:solidFill>
                                <a:srgbClr val="000000"/>
                              </a:solidFill>
                              <a:latin typeface="Cambria Math" panose="02040503050406030204" pitchFamily="18" charset="0"/>
                            </a:rPr>
                          </m:ctrlPr>
                        </m:naryPr>
                        <m:sub>
                          <m:r>
                            <a:rPr lang="hu-HU" sz="1600" i="1" dirty="0">
                              <a:solidFill>
                                <a:srgbClr val="000000"/>
                              </a:solidFill>
                              <a:latin typeface="Cambria Math" panose="02040503050406030204" pitchFamily="18" charset="0"/>
                            </a:rPr>
                            <m:t>𝑅</m:t>
                          </m:r>
                        </m:sub>
                        <m:sup>
                          <m:r>
                            <a:rPr lang="hu-HU" sz="1600" i="1" dirty="0">
                              <a:solidFill>
                                <a:srgbClr val="000000"/>
                              </a:solidFill>
                              <a:latin typeface="Cambria Math" panose="02040503050406030204" pitchFamily="18" charset="0"/>
                            </a:rPr>
                            <m:t> </m:t>
                          </m:r>
                        </m:sup>
                        <m:e>
                          <m:sSub>
                            <m:sSubPr>
                              <m:ctrlPr>
                                <a:rPr lang="hu-HU" sz="1600" i="1" dirty="0">
                                  <a:solidFill>
                                    <a:srgbClr val="000000"/>
                                  </a:solidFill>
                                  <a:latin typeface="Cambria Math" panose="02040503050406030204" pitchFamily="18" charset="0"/>
                                </a:rPr>
                              </m:ctrlPr>
                            </m:sSubPr>
                            <m:e>
                              <m:r>
                                <a:rPr lang="el-GR" sz="1600" i="1" dirty="0">
                                  <a:solidFill>
                                    <a:srgbClr val="000000"/>
                                  </a:solidFill>
                                  <a:latin typeface="Cambria Math" panose="02040503050406030204" pitchFamily="18" charset="0"/>
                                  <a:ea typeface="Cambria Math" panose="02040503050406030204" pitchFamily="18" charset="0"/>
                                  <a:sym typeface="Symbol" panose="05050102010706020507" pitchFamily="18" charset="2"/>
                                </a:rPr>
                                <m:t></m:t>
                              </m:r>
                            </m:e>
                            <m:sub>
                              <m:r>
                                <a:rPr lang="hu-HU" sz="1600" i="1" dirty="0">
                                  <a:solidFill>
                                    <a:srgbClr val="000000"/>
                                  </a:solidFill>
                                  <a:latin typeface="Cambria Math" panose="02040503050406030204" pitchFamily="18" charset="0"/>
                                </a:rPr>
                                <m:t>𝑖</m:t>
                              </m:r>
                            </m:sub>
                          </m:sSub>
                          <m:sSup>
                            <m:sSupPr>
                              <m:ctrlPr>
                                <a:rPr lang="hu-HU" sz="1600" i="1" dirty="0">
                                  <a:solidFill>
                                    <a:srgbClr val="000000"/>
                                  </a:solidFill>
                                  <a:latin typeface="Cambria Math" panose="02040503050406030204" pitchFamily="18" charset="0"/>
                                </a:rPr>
                              </m:ctrlPr>
                            </m:sSupPr>
                            <m:e>
                              <m:r>
                                <a:rPr lang="hu-HU" sz="1600" i="1" dirty="0">
                                  <a:solidFill>
                                    <a:srgbClr val="000000"/>
                                  </a:solidFill>
                                  <a:latin typeface="Cambria Math" panose="02040503050406030204" pitchFamily="18" charset="0"/>
                                </a:rPr>
                                <m:t>(</m:t>
                              </m:r>
                              <m:r>
                                <a:rPr lang="hu-HU" sz="1600" i="1" dirty="0">
                                  <a:solidFill>
                                    <a:srgbClr val="000000"/>
                                  </a:solidFill>
                                  <a:latin typeface="Cambria Math" panose="02040503050406030204" pitchFamily="18" charset="0"/>
                                </a:rPr>
                                <m:t>𝑅</m:t>
                              </m:r>
                              <m:r>
                                <a:rPr lang="hu-HU" sz="1600" i="1" dirty="0">
                                  <a:solidFill>
                                    <a:srgbClr val="000000"/>
                                  </a:solidFill>
                                  <a:latin typeface="Cambria Math" panose="02040503050406030204" pitchFamily="18" charset="0"/>
                                </a:rPr>
                                <m:t>)</m:t>
                              </m:r>
                            </m:e>
                            <m:sup>
                              <m:r>
                                <a:rPr lang="hu-HU" sz="1600" i="1" dirty="0">
                                  <a:solidFill>
                                    <a:srgbClr val="000000"/>
                                  </a:solidFill>
                                  <a:latin typeface="Cambria Math" panose="02040503050406030204" pitchFamily="18" charset="0"/>
                                </a:rPr>
                                <m:t>∗</m:t>
                              </m:r>
                            </m:sup>
                          </m:sSup>
                          <m:r>
                            <a:rPr lang="hu-HU" sz="1600" i="1" dirty="0">
                              <a:solidFill>
                                <a:srgbClr val="000000"/>
                              </a:solidFill>
                              <a:latin typeface="Cambria Math" panose="02040503050406030204" pitchFamily="18" charset="0"/>
                            </a:rPr>
                            <m:t>∙</m:t>
                          </m:r>
                          <m:r>
                            <a:rPr lang="el-GR" sz="1600" i="1" dirty="0">
                              <a:solidFill>
                                <a:srgbClr val="000000"/>
                              </a:solidFill>
                              <a:latin typeface="Cambria Math" panose="02040503050406030204" pitchFamily="18" charset="0"/>
                              <a:ea typeface="Cambria Math" panose="02040503050406030204" pitchFamily="18" charset="0"/>
                              <a:sym typeface="Symbol" panose="05050102010706020507" pitchFamily="18" charset="2"/>
                            </a:rPr>
                            <m:t></m:t>
                          </m:r>
                          <m:r>
                            <a:rPr lang="hu-HU" sz="1600" i="1" dirty="0">
                              <a:solidFill>
                                <a:srgbClr val="000000"/>
                              </a:solidFill>
                              <a:latin typeface="Cambria Math" panose="02040503050406030204" pitchFamily="18" charset="0"/>
                            </a:rPr>
                            <m:t>(</m:t>
                          </m:r>
                          <m:r>
                            <a:rPr lang="hu-HU" sz="1600" i="1" dirty="0">
                              <a:solidFill>
                                <a:srgbClr val="000000"/>
                              </a:solidFill>
                              <a:latin typeface="Cambria Math" panose="02040503050406030204" pitchFamily="18" charset="0"/>
                            </a:rPr>
                            <m:t>𝑅</m:t>
                          </m:r>
                          <m:r>
                            <a:rPr lang="hu-HU" sz="1600" i="1" dirty="0">
                              <a:solidFill>
                                <a:srgbClr val="000000"/>
                              </a:solidFill>
                              <a:latin typeface="Cambria Math" panose="02040503050406030204" pitchFamily="18" charset="0"/>
                            </a:rPr>
                            <m:t>)</m:t>
                          </m:r>
                        </m:e>
                      </m:nary>
                      <m:r>
                        <a:rPr lang="hu-HU" sz="1600" b="0" i="1" dirty="0" smtClean="0">
                          <a:solidFill>
                            <a:srgbClr val="000000"/>
                          </a:solidFill>
                          <a:latin typeface="Cambria Math" panose="02040503050406030204" pitchFamily="18" charset="0"/>
                        </a:rPr>
                        <m:t>     </m:t>
                      </m:r>
                      <m:d>
                        <m:dPr>
                          <m:ctrlPr>
                            <a:rPr lang="hu-HU" sz="1600" b="0" i="1" dirty="0" smtClean="0">
                              <a:solidFill>
                                <a:srgbClr val="000000"/>
                              </a:solidFill>
                              <a:latin typeface="Cambria Math" panose="02040503050406030204" pitchFamily="18" charset="0"/>
                            </a:rPr>
                          </m:ctrlPr>
                        </m:dPr>
                        <m:e>
                          <m:r>
                            <m:rPr>
                              <m:nor/>
                            </m:rPr>
                            <a:rPr lang="hu-HU" sz="1600" b="0" i="0" dirty="0" smtClean="0">
                              <a:solidFill>
                                <a:srgbClr val="000000"/>
                              </a:solidFill>
                              <a:latin typeface="Cambria Math" panose="02040503050406030204" pitchFamily="18" charset="0"/>
                            </a:rPr>
                            <m:t>scalar</m:t>
                          </m:r>
                          <m:r>
                            <m:rPr>
                              <m:nor/>
                            </m:rPr>
                            <a:rPr lang="hu-HU" sz="1600" b="0" i="0" dirty="0" smtClean="0">
                              <a:solidFill>
                                <a:srgbClr val="000000"/>
                              </a:solidFill>
                              <a:latin typeface="Cambria Math" panose="02040503050406030204" pitchFamily="18" charset="0"/>
                            </a:rPr>
                            <m:t> </m:t>
                          </m:r>
                          <m:r>
                            <m:rPr>
                              <m:nor/>
                            </m:rPr>
                            <a:rPr lang="hu-HU" sz="1600" b="0" i="0" dirty="0" smtClean="0">
                              <a:solidFill>
                                <a:srgbClr val="000000"/>
                              </a:solidFill>
                              <a:latin typeface="Cambria Math" panose="02040503050406030204" pitchFamily="18" charset="0"/>
                            </a:rPr>
                            <m:t>product</m:t>
                          </m:r>
                          <m:r>
                            <m:rPr>
                              <m:nor/>
                            </m:rPr>
                            <a:rPr lang="hu-HU" sz="1600" b="0" i="0" dirty="0" smtClean="0">
                              <a:solidFill>
                                <a:srgbClr val="000000"/>
                              </a:solidFill>
                              <a:latin typeface="Cambria Math" panose="02040503050406030204" pitchFamily="18" charset="0"/>
                            </a:rPr>
                            <m:t> </m:t>
                          </m:r>
                          <m:r>
                            <m:rPr>
                              <m:nor/>
                            </m:rPr>
                            <a:rPr lang="hu-HU" sz="1600" b="0" i="0" dirty="0" smtClean="0">
                              <a:solidFill>
                                <a:srgbClr val="000000"/>
                              </a:solidFill>
                              <a:latin typeface="Cambria Math" panose="02040503050406030204" pitchFamily="18" charset="0"/>
                            </a:rPr>
                            <m:t>formula</m:t>
                          </m:r>
                        </m:e>
                      </m:d>
                      <m:r>
                        <a:rPr lang="hu-HU" sz="1600" b="0" i="1" dirty="0" smtClean="0">
                          <a:solidFill>
                            <a:srgbClr val="000000"/>
                          </a:solidFill>
                          <a:latin typeface="Cambria Math" panose="02040503050406030204" pitchFamily="18" charset="0"/>
                        </a:rPr>
                        <m:t> .</m:t>
                      </m:r>
                    </m:oMath>
                  </m:oMathPara>
                </a14:m>
                <a:endParaRPr kumimoji="0" lang="hu-HU"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lvl="0">
                  <a:defRPr/>
                </a:pPr>
                <a:r>
                  <a:rPr lang="hu-HU" sz="1600" dirty="0" smtClean="0">
                    <a:solidFill>
                      <a:srgbClr val="000000"/>
                    </a:solidFill>
                  </a:rPr>
                  <a:t>Again, </a:t>
                </a:r>
                <a:r>
                  <a:rPr lang="hu-HU" sz="1600" dirty="0" err="1" smtClean="0">
                    <a:solidFill>
                      <a:srgbClr val="000000"/>
                    </a:solidFill>
                  </a:rPr>
                  <a:t>note</a:t>
                </a:r>
                <a:r>
                  <a:rPr lang="hu-HU" sz="1600" dirty="0" smtClean="0">
                    <a:solidFill>
                      <a:srgbClr val="000000"/>
                    </a:solidFill>
                  </a:rPr>
                  <a:t> </a:t>
                </a:r>
                <a:r>
                  <a:rPr lang="hu-HU" sz="1600" dirty="0" err="1" smtClean="0">
                    <a:solidFill>
                      <a:srgbClr val="000000"/>
                    </a:solidFill>
                  </a:rPr>
                  <a:t>that</a:t>
                </a:r>
                <a:r>
                  <a:rPr lang="hu-HU" sz="1600" dirty="0" smtClean="0">
                    <a:solidFill>
                      <a:srgbClr val="000000"/>
                    </a:solidFill>
                  </a:rPr>
                  <a:t> </a:t>
                </a:r>
                <a:r>
                  <a:rPr lang="hu-HU" sz="1600" dirty="0" err="1" smtClean="0">
                    <a:solidFill>
                      <a:srgbClr val="000000"/>
                    </a:solidFill>
                  </a:rPr>
                  <a:t>the</a:t>
                </a:r>
                <a:r>
                  <a:rPr lang="hu-HU" sz="1600" dirty="0" smtClean="0">
                    <a:solidFill>
                      <a:srgbClr val="000000"/>
                    </a:solidFill>
                  </a:rPr>
                  <a:t> </a:t>
                </a:r>
                <a:r>
                  <a:rPr lang="hu-HU" sz="1600" dirty="0" err="1" smtClean="0">
                    <a:solidFill>
                      <a:srgbClr val="000000"/>
                    </a:solidFill>
                  </a:rPr>
                  <a:t>summation</a:t>
                </a:r>
                <a:r>
                  <a:rPr lang="hu-HU" sz="1600" dirty="0" smtClean="0">
                    <a:solidFill>
                      <a:srgbClr val="000000"/>
                    </a:solidFill>
                  </a:rPr>
                  <a:t> </a:t>
                </a:r>
                <a:r>
                  <a:rPr lang="hu-HU" sz="1600" dirty="0" err="1" smtClean="0">
                    <a:solidFill>
                      <a:srgbClr val="000000"/>
                    </a:solidFill>
                  </a:rPr>
                  <a:t>goes</a:t>
                </a:r>
                <a:r>
                  <a:rPr lang="hu-HU" sz="1600" dirty="0" smtClean="0">
                    <a:solidFill>
                      <a:srgbClr val="000000"/>
                    </a:solidFill>
                  </a:rPr>
                  <a:t> </a:t>
                </a:r>
                <a:r>
                  <a:rPr lang="hu-HU" sz="1600" dirty="0">
                    <a:solidFill>
                      <a:srgbClr val="000000"/>
                    </a:solidFill>
                  </a:rPr>
                  <a:t>over </a:t>
                </a:r>
                <a:r>
                  <a:rPr lang="hu-HU" sz="1600" i="1" dirty="0" err="1">
                    <a:solidFill>
                      <a:srgbClr val="000000"/>
                    </a:solidFill>
                  </a:rPr>
                  <a:t>elements</a:t>
                </a:r>
                <a:r>
                  <a:rPr lang="hu-HU" sz="1600" dirty="0">
                    <a:solidFill>
                      <a:srgbClr val="000000"/>
                    </a:solidFill>
                  </a:rPr>
                  <a:t> and </a:t>
                </a:r>
                <a:r>
                  <a:rPr lang="hu-HU" sz="1600" dirty="0" err="1">
                    <a:solidFill>
                      <a:srgbClr val="000000"/>
                    </a:solidFill>
                  </a:rPr>
                  <a:t>not</a:t>
                </a:r>
                <a:r>
                  <a:rPr lang="hu-HU" sz="1600" dirty="0">
                    <a:solidFill>
                      <a:srgbClr val="000000"/>
                    </a:solidFill>
                  </a:rPr>
                  <a:t> over </a:t>
                </a:r>
                <a:r>
                  <a:rPr lang="hu-HU" sz="1600" dirty="0" err="1">
                    <a:solidFill>
                      <a:srgbClr val="000000"/>
                    </a:solidFill>
                  </a:rPr>
                  <a:t>classes</a:t>
                </a:r>
                <a:r>
                  <a:rPr lang="hu-HU" sz="1600" dirty="0" smtClean="0">
                    <a:solidFill>
                      <a:srgbClr val="000000"/>
                    </a:solidFill>
                  </a:rPr>
                  <a:t>.</a:t>
                </a:r>
              </a:p>
              <a:p>
                <a:pPr lvl="0">
                  <a:defRPr/>
                </a:pPr>
                <a:endParaRPr kumimoji="0" lang="hu-HU"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lvl="0">
                  <a:defRPr/>
                </a:pPr>
                <a:r>
                  <a:rPr lang="hu-HU" sz="1600" dirty="0" err="1" smtClean="0">
                    <a:solidFill>
                      <a:srgbClr val="000000"/>
                    </a:solidFill>
                  </a:rPr>
                  <a:t>One</a:t>
                </a:r>
                <a:r>
                  <a:rPr lang="hu-HU" sz="1600" dirty="0" smtClean="0">
                    <a:solidFill>
                      <a:srgbClr val="000000"/>
                    </a:solidFill>
                  </a:rPr>
                  <a:t> more </a:t>
                </a:r>
                <a:r>
                  <a:rPr lang="hu-HU" sz="1600" dirty="0" err="1" smtClean="0">
                    <a:solidFill>
                      <a:srgbClr val="000000"/>
                    </a:solidFill>
                  </a:rPr>
                  <a:t>very</a:t>
                </a:r>
                <a:r>
                  <a:rPr lang="hu-HU" sz="1600" dirty="0" smtClean="0">
                    <a:solidFill>
                      <a:srgbClr val="000000"/>
                    </a:solidFill>
                  </a:rPr>
                  <a:t> </a:t>
                </a:r>
                <a:r>
                  <a:rPr lang="hu-HU" sz="1600" dirty="0" err="1" smtClean="0">
                    <a:solidFill>
                      <a:srgbClr val="000000"/>
                    </a:solidFill>
                  </a:rPr>
                  <a:t>useful</a:t>
                </a:r>
                <a:r>
                  <a:rPr lang="hu-HU" sz="1600" dirty="0" smtClean="0">
                    <a:solidFill>
                      <a:srgbClr val="000000"/>
                    </a:solidFill>
                  </a:rPr>
                  <a:t> </a:t>
                </a:r>
                <a:r>
                  <a:rPr lang="hu-HU" sz="1600" dirty="0" err="1" smtClean="0">
                    <a:solidFill>
                      <a:srgbClr val="000000"/>
                    </a:solidFill>
                  </a:rPr>
                  <a:t>statement</a:t>
                </a:r>
                <a:r>
                  <a:rPr lang="hu-HU" sz="1600" dirty="0" smtClean="0">
                    <a:solidFill>
                      <a:srgbClr val="000000"/>
                    </a:solidFill>
                  </a:rPr>
                  <a:t> is </a:t>
                </a:r>
                <a:r>
                  <a:rPr lang="hu-HU" sz="1600" dirty="0" err="1" smtClean="0">
                    <a:solidFill>
                      <a:srgbClr val="000000"/>
                    </a:solidFill>
                  </a:rPr>
                  <a:t>about</a:t>
                </a:r>
                <a:r>
                  <a:rPr lang="hu-HU" sz="1600" dirty="0" smtClean="0">
                    <a:solidFill>
                      <a:srgbClr val="000000"/>
                    </a:solidFill>
                  </a:rPr>
                  <a:t> </a:t>
                </a:r>
                <a:r>
                  <a:rPr lang="hu-HU" sz="1600" u="sng" dirty="0" smtClean="0">
                    <a:solidFill>
                      <a:srgbClr val="000000"/>
                    </a:solidFill>
                  </a:rPr>
                  <a:t>projection</a:t>
                </a:r>
                <a:r>
                  <a:rPr lang="hu-HU" sz="1600" dirty="0" smtClean="0">
                    <a:solidFill>
                      <a:srgbClr val="000000"/>
                    </a:solidFill>
                  </a:rPr>
                  <a:t> operators </a:t>
                </a:r>
                <a:r>
                  <a:rPr lang="hu-HU" sz="1600" dirty="0" err="1" smtClean="0">
                    <a:solidFill>
                      <a:srgbClr val="000000"/>
                    </a:solidFill>
                  </a:rPr>
                  <a:t>with</a:t>
                </a:r>
                <a:r>
                  <a:rPr lang="hu-HU" sz="1600" dirty="0" smtClean="0">
                    <a:solidFill>
                      <a:srgbClr val="000000"/>
                    </a:solidFill>
                  </a:rPr>
                  <a:t> </a:t>
                </a:r>
                <a:r>
                  <a:rPr lang="hu-HU" sz="1600" dirty="0" err="1" smtClean="0">
                    <a:solidFill>
                      <a:srgbClr val="000000"/>
                    </a:solidFill>
                  </a:rPr>
                  <a:t>the</a:t>
                </a:r>
                <a:r>
                  <a:rPr lang="hu-HU" sz="1600" dirty="0" smtClean="0">
                    <a:solidFill>
                      <a:srgbClr val="000000"/>
                    </a:solidFill>
                  </a:rPr>
                  <a:t> </a:t>
                </a:r>
                <a:r>
                  <a:rPr lang="hu-HU" sz="1600" dirty="0" err="1" smtClean="0">
                    <a:solidFill>
                      <a:srgbClr val="000000"/>
                    </a:solidFill>
                  </a:rPr>
                  <a:t>definition</a:t>
                </a:r>
                <a:r>
                  <a:rPr lang="hu-HU" sz="1600" dirty="0" smtClean="0">
                    <a:solidFill>
                      <a:srgbClr val="000000"/>
                    </a:solidFill>
                  </a:rPr>
                  <a:t>: </a:t>
                </a:r>
              </a:p>
              <a:p>
                <a:pPr lvl="0">
                  <a:defRPr/>
                </a:pPr>
                <a14:m>
                  <m:oMathPara xmlns:m="http://schemas.openxmlformats.org/officeDocument/2006/math">
                    <m:oMathParaPr>
                      <m:jc m:val="centerGroup"/>
                    </m:oMathParaPr>
                    <m:oMath xmlns:m="http://schemas.openxmlformats.org/officeDocument/2006/math">
                      <m:sSub>
                        <m:sSubPr>
                          <m:ctrlPr>
                            <a:rPr lang="hu-HU" sz="1600" i="1" smtClean="0">
                              <a:solidFill>
                                <a:srgbClr val="000000"/>
                              </a:solidFill>
                              <a:latin typeface="Cambria Math" panose="02040503050406030204" pitchFamily="18" charset="0"/>
                            </a:rPr>
                          </m:ctrlPr>
                        </m:sSubPr>
                        <m:e>
                          <m:r>
                            <a:rPr lang="hu-HU" sz="1600" b="0" i="1" smtClean="0">
                              <a:solidFill>
                                <a:srgbClr val="000000"/>
                              </a:solidFill>
                              <a:latin typeface="Cambria Math" panose="02040503050406030204" pitchFamily="18" charset="0"/>
                            </a:rPr>
                            <m:t>𝑃</m:t>
                          </m:r>
                        </m:e>
                        <m:sub>
                          <m:r>
                            <a:rPr lang="hu-HU" sz="1600" b="0" i="1" smtClean="0">
                              <a:solidFill>
                                <a:srgbClr val="000000"/>
                              </a:solidFill>
                              <a:latin typeface="Cambria Math" panose="02040503050406030204" pitchFamily="18" charset="0"/>
                            </a:rPr>
                            <m:t>𝑖</m:t>
                          </m:r>
                        </m:sub>
                      </m:sSub>
                      <m:r>
                        <a:rPr lang="hu-HU" sz="1600" b="0" i="1" smtClean="0">
                          <a:solidFill>
                            <a:srgbClr val="000000"/>
                          </a:solidFill>
                          <a:latin typeface="Cambria Math" panose="02040503050406030204" pitchFamily="18" charset="0"/>
                        </a:rPr>
                        <m:t>=</m:t>
                      </m:r>
                      <m:nary>
                        <m:naryPr>
                          <m:chr m:val="∑"/>
                          <m:supHide m:val="on"/>
                          <m:ctrlPr>
                            <a:rPr lang="hu-HU" sz="1600" b="0" i="1" smtClean="0">
                              <a:solidFill>
                                <a:srgbClr val="000000"/>
                              </a:solidFill>
                              <a:latin typeface="Cambria Math" panose="02040503050406030204" pitchFamily="18" charset="0"/>
                            </a:rPr>
                          </m:ctrlPr>
                        </m:naryPr>
                        <m:sub>
                          <m:r>
                            <m:rPr>
                              <m:brk m:alnAt="7"/>
                            </m:rPr>
                            <a:rPr lang="hu-HU" sz="1600" b="0" i="1" smtClean="0">
                              <a:solidFill>
                                <a:srgbClr val="000000"/>
                              </a:solidFill>
                              <a:latin typeface="Cambria Math" panose="02040503050406030204" pitchFamily="18" charset="0"/>
                            </a:rPr>
                            <m:t>𝑅</m:t>
                          </m:r>
                        </m:sub>
                        <m:sup/>
                        <m:e>
                          <m:sSub>
                            <m:sSubPr>
                              <m:ctrlPr>
                                <a:rPr lang="hu-HU" sz="1600" i="1">
                                  <a:solidFill>
                                    <a:srgbClr val="000000"/>
                                  </a:solidFill>
                                  <a:latin typeface="Cambria Math" panose="02040503050406030204" pitchFamily="18" charset="0"/>
                                  <a:ea typeface="Cambria Math" panose="02040503050406030204" pitchFamily="18" charset="0"/>
                                </a:rPr>
                              </m:ctrlPr>
                            </m:sSubPr>
                            <m:e>
                              <m:r>
                                <a:rPr lang="hu-HU" sz="1600" i="1">
                                  <a:solidFill>
                                    <a:srgbClr val="000000"/>
                                  </a:solidFill>
                                  <a:latin typeface="Cambria Math" panose="02040503050406030204" pitchFamily="18" charset="0"/>
                                  <a:ea typeface="Cambria Math" panose="02040503050406030204" pitchFamily="18" charset="0"/>
                                </a:rPr>
                                <m:t>𝜒</m:t>
                              </m:r>
                            </m:e>
                            <m:sub>
                              <m:r>
                                <a:rPr lang="hu-HU" sz="1600" i="1">
                                  <a:solidFill>
                                    <a:srgbClr val="000000"/>
                                  </a:solidFill>
                                  <a:latin typeface="Cambria Math" panose="02040503050406030204" pitchFamily="18" charset="0"/>
                                  <a:ea typeface="Cambria Math" panose="02040503050406030204" pitchFamily="18" charset="0"/>
                                </a:rPr>
                                <m:t>𝑖</m:t>
                              </m:r>
                            </m:sub>
                          </m:sSub>
                          <m:r>
                            <a:rPr lang="hu-HU" sz="1600" i="1">
                              <a:solidFill>
                                <a:srgbClr val="000000"/>
                              </a:solidFill>
                              <a:latin typeface="Cambria Math" panose="02040503050406030204" pitchFamily="18" charset="0"/>
                              <a:ea typeface="Cambria Math" panose="02040503050406030204" pitchFamily="18" charset="0"/>
                            </a:rPr>
                            <m:t>(</m:t>
                          </m:r>
                          <m:r>
                            <a:rPr lang="hu-HU" sz="1600" i="1">
                              <a:solidFill>
                                <a:srgbClr val="000000"/>
                              </a:solidFill>
                              <a:latin typeface="Cambria Math" panose="02040503050406030204" pitchFamily="18" charset="0"/>
                              <a:ea typeface="Cambria Math" panose="02040503050406030204" pitchFamily="18" charset="0"/>
                            </a:rPr>
                            <m:t>𝑅</m:t>
                          </m:r>
                          <m:r>
                            <a:rPr lang="hu-HU" sz="1600" i="1">
                              <a:solidFill>
                                <a:srgbClr val="000000"/>
                              </a:solidFill>
                              <a:latin typeface="Cambria Math" panose="02040503050406030204" pitchFamily="18" charset="0"/>
                              <a:ea typeface="Cambria Math" panose="02040503050406030204" pitchFamily="18" charset="0"/>
                            </a:rPr>
                            <m:t>)∙</m:t>
                          </m:r>
                        </m:e>
                      </m:nary>
                      <m:r>
                        <a:rPr lang="hu-HU" sz="1600" i="1">
                          <a:solidFill>
                            <a:srgbClr val="000000"/>
                          </a:solidFill>
                          <a:latin typeface="Cambria Math" panose="02040503050406030204" pitchFamily="18" charset="0"/>
                          <a:ea typeface="Cambria Math" panose="02040503050406030204" pitchFamily="18" charset="0"/>
                        </a:rPr>
                        <m:t>𝑅</m:t>
                      </m:r>
                      <m:r>
                        <a:rPr lang="hu-HU" sz="1600" b="0" i="1" smtClean="0">
                          <a:solidFill>
                            <a:srgbClr val="000000"/>
                          </a:solidFill>
                          <a:latin typeface="Cambria Math" panose="02040503050406030204" pitchFamily="18" charset="0"/>
                          <a:ea typeface="Cambria Math" panose="02040503050406030204" pitchFamily="18" charset="0"/>
                        </a:rPr>
                        <m:t>   .</m:t>
                      </m:r>
                    </m:oMath>
                  </m:oMathPara>
                </a14:m>
                <a:endPar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That</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is,</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sum of </a:t>
                </a:r>
                <a:r>
                  <a:rPr kumimoji="0" lang="hu-HU" sz="1600" b="0" i="1"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all</a:t>
                </a:r>
                <a:r>
                  <a:rPr kumimoji="0" lang="hu-HU" sz="1600" b="0" i="1"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1"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symmetry</a:t>
                </a:r>
                <a:r>
                  <a:rPr kumimoji="0" lang="hu-HU" sz="1600" b="0" i="1"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1"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operations</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multiplied</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with</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its</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character</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corresponding</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to</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i-</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th</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irrep</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when</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applied</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on</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any</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of</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basis</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functions</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will</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result</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in a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function</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which</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transforms</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according</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to</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that</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irrep</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if</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result</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is non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zero</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sym typeface="Wingdings" panose="05000000000000000000" pitchFamily="2" charset="2"/>
                  </a:rPr>
                  <a:t>).</a:t>
                </a:r>
                <a:endPar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p:txBody>
          </p:sp>
        </mc:Choice>
        <mc:Fallback xmlns="">
          <p:sp>
            <p:nvSpPr>
              <p:cNvPr id="4" name="Szövegdoboz 3"/>
              <p:cNvSpPr txBox="1">
                <a:spLocks noRot="1" noChangeAspect="1" noMove="1" noResize="1" noEditPoints="1" noAdjustHandles="1" noChangeArrowheads="1" noChangeShapeType="1" noTextEdit="1"/>
              </p:cNvSpPr>
              <p:nvPr/>
            </p:nvSpPr>
            <p:spPr>
              <a:xfrm>
                <a:off x="0" y="1422196"/>
                <a:ext cx="9144000" cy="5247206"/>
              </a:xfrm>
              <a:prstGeom prst="rect">
                <a:avLst/>
              </a:prstGeom>
              <a:blipFill>
                <a:blip r:embed="rId3"/>
                <a:stretch>
                  <a:fillRect l="-333"/>
                </a:stretch>
              </a:blipFill>
            </p:spPr>
            <p:txBody>
              <a:bodyPr/>
              <a:lstStyle/>
              <a:p>
                <a:r>
                  <a:rPr lang="hu-HU">
                    <a:noFill/>
                  </a:rPr>
                  <a:t> </a:t>
                </a:r>
              </a:p>
            </p:txBody>
          </p:sp>
        </mc:Fallback>
      </mc:AlternateContent>
    </p:spTree>
    <p:extLst>
      <p:ext uri="{BB962C8B-B14F-4D97-AF65-F5344CB8AC3E}">
        <p14:creationId xmlns:p14="http://schemas.microsoft.com/office/powerpoint/2010/main" val="2217806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300425"/>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ts val="600"/>
              </a:spcBef>
              <a:spcAft>
                <a:spcPct val="0"/>
              </a:spcAft>
              <a:buClrTx/>
              <a:buSzTx/>
              <a:buFontTx/>
              <a:buNone/>
              <a:tabLst/>
              <a:defRPr/>
            </a:pPr>
            <a:r>
              <a:rPr kumimoji="0" lang="hu-HU" altLang="hu-HU" sz="4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Degeneracy</a:t>
            </a:r>
            <a:r>
              <a:rPr kumimoji="0" lang="hu-HU" altLang="hu-HU" sz="4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of </a:t>
            </a:r>
            <a:r>
              <a:rPr kumimoji="0" lang="hu-HU" altLang="hu-HU" sz="4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energy</a:t>
            </a:r>
            <a:r>
              <a:rPr kumimoji="0" lang="hu-HU" altLang="hu-HU" sz="4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altLang="hu-HU" sz="4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levels</a:t>
            </a:r>
            <a:endParaRPr kumimoji="0" lang="hu-HU" altLang="hu-HU" sz="4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p:txBody>
      </p:sp>
      <mc:AlternateContent xmlns:mc="http://schemas.openxmlformats.org/markup-compatibility/2006" xmlns:a14="http://schemas.microsoft.com/office/drawing/2010/main">
        <mc:Choice Requires="a14">
          <p:sp>
            <p:nvSpPr>
              <p:cNvPr id="4" name="Szövegdoboz 3"/>
              <p:cNvSpPr txBox="1"/>
              <p:nvPr/>
            </p:nvSpPr>
            <p:spPr>
              <a:xfrm>
                <a:off x="0" y="1745521"/>
                <a:ext cx="9144000" cy="427809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We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are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on</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verge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of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understanding</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splitting</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of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energy</a:t>
                </a:r>
                <a:r>
                  <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levels</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of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el-GR" sz="1600" b="0" i="0" u="none" strike="noStrike" kern="1200" cap="none" spc="0" normalizeH="0" noProof="0" dirty="0" smtClean="0">
                    <a:ln>
                      <a:noFill/>
                    </a:ln>
                    <a:solidFill>
                      <a:srgbClr val="000000"/>
                    </a:solidFill>
                    <a:effectLst/>
                    <a:uLnTx/>
                    <a:uFillTx/>
                    <a:latin typeface="+mn-lt"/>
                    <a:cs typeface="Calibri" panose="020F0502020204030204" pitchFamily="34" charset="0"/>
                  </a:rPr>
                  <a:t>π</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electrons</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of C</a:t>
                </a:r>
                <a:r>
                  <a:rPr kumimoji="0" lang="hu-HU" sz="1600" b="0" i="0" u="none" strike="noStrike" kern="1200" cap="none" spc="0" normalizeH="0" baseline="-25000" noProof="0" dirty="0" smtClean="0">
                    <a:ln>
                      <a:noFill/>
                    </a:ln>
                    <a:solidFill>
                      <a:srgbClr val="000000"/>
                    </a:solidFill>
                    <a:effectLst/>
                    <a:uLnTx/>
                    <a:uFillTx/>
                    <a:latin typeface="Times New Roman" panose="02020603050405020304" pitchFamily="18" charset="0"/>
                    <a:ea typeface="+mn-ea"/>
                    <a:cs typeface="+mn-cs"/>
                  </a:rPr>
                  <a:t>60</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lang="hu-HU" sz="1600" dirty="0" smtClean="0">
                  <a:solidFill>
                    <a:srgbClr val="000000"/>
                  </a:solidFill>
                </a:endParaRPr>
              </a:p>
              <a:p>
                <a:pPr>
                  <a:defRPr/>
                </a:pPr>
                <a:r>
                  <a:rPr lang="hu-HU" sz="1600" dirty="0" err="1" smtClean="0">
                    <a:solidFill>
                      <a:srgbClr val="000000"/>
                    </a:solidFill>
                  </a:rPr>
                  <a:t>First</a:t>
                </a:r>
                <a:r>
                  <a:rPr lang="hu-HU" sz="1600" dirty="0" smtClean="0">
                    <a:solidFill>
                      <a:srgbClr val="000000"/>
                    </a:solidFill>
                  </a:rPr>
                  <a:t>, </a:t>
                </a:r>
                <a:r>
                  <a:rPr lang="hu-HU" sz="1600" dirty="0">
                    <a:solidFill>
                      <a:srgbClr val="000000"/>
                    </a:solidFill>
                  </a:rPr>
                  <a:t>a </a:t>
                </a:r>
                <a:r>
                  <a:rPr lang="hu-HU" sz="1600" dirty="0" err="1">
                    <a:solidFill>
                      <a:srgbClr val="000000"/>
                    </a:solidFill>
                  </a:rPr>
                  <a:t>general</a:t>
                </a:r>
                <a:r>
                  <a:rPr lang="hu-HU" sz="1600" dirty="0">
                    <a:solidFill>
                      <a:srgbClr val="000000"/>
                    </a:solidFill>
                  </a:rPr>
                  <a:t> </a:t>
                </a:r>
                <a:r>
                  <a:rPr lang="hu-HU" sz="1600" dirty="0" err="1">
                    <a:solidFill>
                      <a:srgbClr val="000000"/>
                    </a:solidFill>
                  </a:rPr>
                  <a:t>statement</a:t>
                </a:r>
                <a:r>
                  <a:rPr lang="hu-HU" sz="1600" dirty="0">
                    <a:solidFill>
                      <a:srgbClr val="000000"/>
                    </a:solidFill>
                  </a:rPr>
                  <a:t>, </a:t>
                </a:r>
                <a:r>
                  <a:rPr lang="hu-HU" sz="1600" dirty="0" err="1">
                    <a:solidFill>
                      <a:srgbClr val="000000"/>
                    </a:solidFill>
                  </a:rPr>
                  <a:t>which</a:t>
                </a:r>
                <a:r>
                  <a:rPr lang="hu-HU" sz="1600" dirty="0">
                    <a:solidFill>
                      <a:srgbClr val="000000"/>
                    </a:solidFill>
                  </a:rPr>
                  <a:t> is </a:t>
                </a:r>
                <a:r>
                  <a:rPr lang="hu-HU" sz="1600" dirty="0" err="1">
                    <a:solidFill>
                      <a:srgbClr val="000000"/>
                    </a:solidFill>
                  </a:rPr>
                  <a:t>valid</a:t>
                </a:r>
                <a:r>
                  <a:rPr lang="hu-HU" sz="1600" dirty="0">
                    <a:solidFill>
                      <a:srgbClr val="000000"/>
                    </a:solidFill>
                  </a:rPr>
                  <a:t> </a:t>
                </a:r>
                <a:r>
                  <a:rPr lang="hu-HU" sz="1600" dirty="0" err="1">
                    <a:solidFill>
                      <a:srgbClr val="000000"/>
                    </a:solidFill>
                  </a:rPr>
                  <a:t>not</a:t>
                </a:r>
                <a:r>
                  <a:rPr lang="hu-HU" sz="1600" dirty="0">
                    <a:solidFill>
                      <a:srgbClr val="000000"/>
                    </a:solidFill>
                  </a:rPr>
                  <a:t> </a:t>
                </a:r>
                <a:r>
                  <a:rPr lang="hu-HU" sz="1600" dirty="0" err="1">
                    <a:solidFill>
                      <a:srgbClr val="000000"/>
                    </a:solidFill>
                  </a:rPr>
                  <a:t>only</a:t>
                </a:r>
                <a:r>
                  <a:rPr lang="hu-HU" sz="1600" dirty="0">
                    <a:solidFill>
                      <a:srgbClr val="000000"/>
                    </a:solidFill>
                  </a:rPr>
                  <a:t> </a:t>
                </a:r>
                <a:r>
                  <a:rPr lang="hu-HU" sz="1600" dirty="0" err="1">
                    <a:solidFill>
                      <a:srgbClr val="000000"/>
                    </a:solidFill>
                  </a:rPr>
                  <a:t>for</a:t>
                </a:r>
                <a:r>
                  <a:rPr lang="hu-HU" sz="1600" dirty="0">
                    <a:solidFill>
                      <a:srgbClr val="000000"/>
                    </a:solidFill>
                  </a:rPr>
                  <a:t> </a:t>
                </a:r>
                <a:r>
                  <a:rPr lang="hu-HU" sz="1600" dirty="0" smtClean="0">
                    <a:solidFill>
                      <a:srgbClr val="000000"/>
                    </a:solidFill>
                  </a:rPr>
                  <a:t>C</a:t>
                </a:r>
                <a:r>
                  <a:rPr lang="hu-HU" sz="1600" baseline="-25000" dirty="0" smtClean="0">
                    <a:solidFill>
                      <a:srgbClr val="000000"/>
                    </a:solidFill>
                  </a:rPr>
                  <a:t>60</a:t>
                </a:r>
                <a:r>
                  <a:rPr lang="hu-HU" sz="1600" dirty="0" smtClean="0">
                    <a:solidFill>
                      <a:srgbClr val="000000"/>
                    </a:solidFill>
                  </a:rPr>
                  <a:t>. </a:t>
                </a:r>
                <a:r>
                  <a:rPr lang="hu-HU" sz="1600" dirty="0">
                    <a:solidFill>
                      <a:srgbClr val="000000"/>
                    </a:solidFill>
                  </a:rPr>
                  <a:t>F</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rom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definition</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of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symmetry</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operations</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lang="hu-HU" sz="1600" noProof="0" dirty="0" smtClean="0">
                    <a:solidFill>
                      <a:srgbClr val="000000"/>
                    </a:solidFill>
                  </a:rPr>
                  <a:t>i</a:t>
                </a:r>
                <a:r>
                  <a:rPr lang="hu-HU" sz="1600" dirty="0" smtClean="0">
                    <a:solidFill>
                      <a:srgbClr val="000000"/>
                    </a:solidFill>
                  </a:rPr>
                  <a:t>t </a:t>
                </a:r>
                <a:r>
                  <a:rPr lang="hu-HU" sz="1600" dirty="0" err="1">
                    <a:solidFill>
                      <a:srgbClr val="000000"/>
                    </a:solidFill>
                  </a:rPr>
                  <a:t>follows</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that</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Hamiltonian </a:t>
                </a:r>
                <a:r>
                  <a:rPr kumimoji="0" lang="hu-HU" sz="1600" b="0" i="0" u="sng"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commutes</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with</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all</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elements</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of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symmetry</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group</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Therefore</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if</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wave</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function</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14:m>
                  <m:oMath xmlns:m="http://schemas.openxmlformats.org/officeDocument/2006/math">
                    <m:r>
                      <a:rPr lang="hu-HU" sz="1600" i="1">
                        <a:solidFill>
                          <a:srgbClr val="000000"/>
                        </a:solidFill>
                        <a:latin typeface="Cambria Math" panose="02040503050406030204" pitchFamily="18" charset="0"/>
                        <a:ea typeface="Cambria Math" panose="02040503050406030204" pitchFamily="18" charset="0"/>
                      </a:rPr>
                      <m:t>𝜓</m:t>
                    </m:r>
                  </m:oMath>
                </a14:m>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is an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energy</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eigenstate</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of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the</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Hamiltonian </a:t>
                </a:r>
                <a14:m>
                  <m:oMath xmlns:m="http://schemas.openxmlformats.org/officeDocument/2006/math">
                    <m:r>
                      <a:rPr lang="hu-HU" sz="1600" i="1">
                        <a:solidFill>
                          <a:srgbClr val="000000"/>
                        </a:solidFill>
                        <a:latin typeface="Cambria Math" panose="02040503050406030204" pitchFamily="18" charset="0"/>
                      </a:rPr>
                      <m:t>𝐻</m:t>
                    </m:r>
                    <m:r>
                      <a:rPr lang="hu-HU" sz="1600" b="0" i="1" smtClean="0">
                        <a:solidFill>
                          <a:srgbClr val="000000"/>
                        </a:solidFill>
                        <a:latin typeface="Cambria Math" panose="02040503050406030204" pitchFamily="18" charset="0"/>
                      </a:rPr>
                      <m:t> </m:t>
                    </m:r>
                  </m:oMath>
                </a14:m>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with</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16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energy</a:t>
                </a:r>
                <a:r>
                  <a:rPr kumimoji="0" lang="hu-HU" sz="16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el-GR" sz="1600" b="0" i="0" u="none" strike="noStrike" kern="1200" cap="none" spc="0" normalizeH="0" noProof="0" dirty="0" smtClean="0">
                    <a:ln>
                      <a:noFill/>
                    </a:ln>
                    <a:solidFill>
                      <a:srgbClr val="000000"/>
                    </a:solidFill>
                    <a:effectLst/>
                    <a:uLnTx/>
                    <a:uFillTx/>
                    <a:cs typeface="Times New Roman" panose="02020603050405020304" pitchFamily="18" charset="0"/>
                  </a:rPr>
                  <a:t>ε</a:t>
                </a:r>
                <a:r>
                  <a:rPr lang="hu-HU" sz="1600" dirty="0" smtClean="0">
                    <a:solidFill>
                      <a:srgbClr val="000000"/>
                    </a:solidFill>
                    <a:cs typeface="Times New Roman" panose="02020603050405020304" pitchFamily="18" charset="0"/>
                  </a:rPr>
                  <a:t> (</a:t>
                </a:r>
                <a:r>
                  <a:rPr lang="hu-HU" sz="1600" dirty="0" err="1" smtClean="0">
                    <a:solidFill>
                      <a:srgbClr val="000000"/>
                    </a:solidFill>
                    <a:cs typeface="Times New Roman" panose="02020603050405020304" pitchFamily="18" charset="0"/>
                  </a:rPr>
                  <a:t>within</a:t>
                </a:r>
                <a:r>
                  <a:rPr lang="hu-HU" sz="1600" dirty="0" smtClean="0">
                    <a:solidFill>
                      <a:srgbClr val="000000"/>
                    </a:solidFill>
                    <a:cs typeface="Times New Roman" panose="02020603050405020304" pitchFamily="18" charset="0"/>
                  </a:rPr>
                  <a:t> a </a:t>
                </a:r>
                <a:r>
                  <a:rPr lang="hu-HU" sz="1600" dirty="0" err="1" smtClean="0">
                    <a:solidFill>
                      <a:srgbClr val="000000"/>
                    </a:solidFill>
                    <a:cs typeface="Times New Roman" panose="02020603050405020304" pitchFamily="18" charset="0"/>
                  </a:rPr>
                  <a:t>given</a:t>
                </a:r>
                <a:r>
                  <a:rPr lang="hu-HU" sz="1600" dirty="0" smtClean="0">
                    <a:solidFill>
                      <a:srgbClr val="000000"/>
                    </a:solidFill>
                    <a:cs typeface="Times New Roman" panose="02020603050405020304" pitchFamily="18" charset="0"/>
                  </a:rPr>
                  <a:t> </a:t>
                </a:r>
                <a:r>
                  <a:rPr lang="hu-HU" sz="1600" dirty="0" err="1" smtClean="0">
                    <a:solidFill>
                      <a:srgbClr val="000000"/>
                    </a:solidFill>
                    <a:cs typeface="Times New Roman" panose="02020603050405020304" pitchFamily="18" charset="0"/>
                  </a:rPr>
                  <a:t>approximation</a:t>
                </a:r>
                <a:r>
                  <a:rPr lang="hu-HU" sz="1600" dirty="0" smtClean="0">
                    <a:solidFill>
                      <a:srgbClr val="000000"/>
                    </a:solidFill>
                    <a:cs typeface="Times New Roman" panose="02020603050405020304" pitchFamily="18" charset="0"/>
                  </a:rPr>
                  <a:t> </a:t>
                </a:r>
                <a:r>
                  <a:rPr lang="hu-HU" sz="1600" dirty="0" err="1" smtClean="0">
                    <a:solidFill>
                      <a:srgbClr val="000000"/>
                    </a:solidFill>
                    <a:cs typeface="Times New Roman" panose="02020603050405020304" pitchFamily="18" charset="0"/>
                  </a:rPr>
                  <a:t>scheme</a:t>
                </a:r>
                <a:r>
                  <a:rPr lang="hu-HU" sz="1600" dirty="0" smtClean="0">
                    <a:solidFill>
                      <a:srgbClr val="000000"/>
                    </a:solidFill>
                    <a:cs typeface="Times New Roman" panose="02020603050405020304" pitchFamily="18" charset="0"/>
                  </a:rPr>
                  <a:t>), </a:t>
                </a:r>
                <a:r>
                  <a:rPr lang="hu-HU" sz="1600" dirty="0" err="1" smtClean="0">
                    <a:solidFill>
                      <a:srgbClr val="000000"/>
                    </a:solidFill>
                    <a:cs typeface="Times New Roman" panose="02020603050405020304" pitchFamily="18" charset="0"/>
                  </a:rPr>
                  <a:t>then</a:t>
                </a:r>
                <a:r>
                  <a:rPr lang="hu-HU" sz="1600" dirty="0" smtClean="0">
                    <a:solidFill>
                      <a:srgbClr val="000000"/>
                    </a:solidFill>
                    <a:cs typeface="Times New Roman" panose="02020603050405020304" pitchFamily="18" charset="0"/>
                  </a:rPr>
                  <a:t> </a:t>
                </a:r>
                <a:r>
                  <a:rPr lang="hu-HU" sz="1600" dirty="0" err="1" smtClean="0">
                    <a:solidFill>
                      <a:srgbClr val="000000"/>
                    </a:solidFill>
                    <a:cs typeface="Times New Roman" panose="02020603050405020304" pitchFamily="18" charset="0"/>
                  </a:rPr>
                  <a:t>by</a:t>
                </a:r>
                <a:r>
                  <a:rPr lang="hu-HU" sz="1600" dirty="0" smtClean="0">
                    <a:solidFill>
                      <a:srgbClr val="000000"/>
                    </a:solidFill>
                    <a:cs typeface="Times New Roman" panose="02020603050405020304" pitchFamily="18" charset="0"/>
                  </a:rPr>
                  <a:t> </a:t>
                </a:r>
                <a:r>
                  <a:rPr lang="hu-HU" sz="1600" dirty="0" err="1" smtClean="0">
                    <a:solidFill>
                      <a:srgbClr val="000000"/>
                    </a:solidFill>
                    <a:cs typeface="Times New Roman" panose="02020603050405020304" pitchFamily="18" charset="0"/>
                  </a:rPr>
                  <a:t>applying</a:t>
                </a:r>
                <a:r>
                  <a:rPr lang="hu-HU" sz="1600" dirty="0" smtClean="0">
                    <a:solidFill>
                      <a:srgbClr val="000000"/>
                    </a:solidFill>
                    <a:cs typeface="Times New Roman" panose="02020603050405020304" pitchFamily="18" charset="0"/>
                  </a:rPr>
                  <a:t> </a:t>
                </a:r>
                <a:r>
                  <a:rPr lang="hu-HU" sz="1600" dirty="0" err="1" smtClean="0">
                    <a:solidFill>
                      <a:srgbClr val="000000"/>
                    </a:solidFill>
                    <a:cs typeface="Times New Roman" panose="02020603050405020304" pitchFamily="18" charset="0"/>
                  </a:rPr>
                  <a:t>any</a:t>
                </a:r>
                <a:r>
                  <a:rPr lang="hu-HU" sz="1600" dirty="0" smtClean="0">
                    <a:solidFill>
                      <a:srgbClr val="000000"/>
                    </a:solidFill>
                    <a:cs typeface="Times New Roman" panose="02020603050405020304" pitchFamily="18" charset="0"/>
                  </a:rPr>
                  <a:t> </a:t>
                </a:r>
                <a:r>
                  <a:rPr lang="hu-HU" sz="1600" dirty="0" err="1" smtClean="0">
                    <a:solidFill>
                      <a:srgbClr val="000000"/>
                    </a:solidFill>
                    <a:cs typeface="Times New Roman" panose="02020603050405020304" pitchFamily="18" charset="0"/>
                  </a:rPr>
                  <a:t>symmetry</a:t>
                </a:r>
                <a:r>
                  <a:rPr lang="hu-HU" sz="1600" dirty="0" smtClean="0">
                    <a:solidFill>
                      <a:srgbClr val="000000"/>
                    </a:solidFill>
                    <a:cs typeface="Times New Roman" panose="02020603050405020304" pitchFamily="18" charset="0"/>
                  </a:rPr>
                  <a:t> </a:t>
                </a:r>
                <a:r>
                  <a:rPr lang="hu-HU" sz="1600" dirty="0" err="1" smtClean="0">
                    <a:solidFill>
                      <a:srgbClr val="000000"/>
                    </a:solidFill>
                    <a:cs typeface="Times New Roman" panose="02020603050405020304" pitchFamily="18" charset="0"/>
                  </a:rPr>
                  <a:t>operation</a:t>
                </a:r>
                <a:r>
                  <a:rPr lang="hu-HU" sz="1600" dirty="0" smtClean="0">
                    <a:solidFill>
                      <a:srgbClr val="000000"/>
                    </a:solidFill>
                    <a:cs typeface="Times New Roman" panose="02020603050405020304" pitchFamily="18" charset="0"/>
                  </a:rPr>
                  <a:t> </a:t>
                </a:r>
                <a14:m>
                  <m:oMath xmlns:m="http://schemas.openxmlformats.org/officeDocument/2006/math">
                    <m:r>
                      <a:rPr lang="hu-HU" sz="1600" i="1">
                        <a:solidFill>
                          <a:srgbClr val="000000"/>
                        </a:solidFill>
                        <a:latin typeface="Cambria Math" panose="02040503050406030204" pitchFamily="18" charset="0"/>
                      </a:rPr>
                      <m:t>𝑅</m:t>
                    </m:r>
                  </m:oMath>
                </a14:m>
                <a:r>
                  <a:rPr lang="hu-HU" sz="1600" dirty="0">
                    <a:solidFill>
                      <a:srgbClr val="000000"/>
                    </a:solidFill>
                    <a:cs typeface="Times New Roman" panose="02020603050405020304" pitchFamily="18" charset="0"/>
                  </a:rPr>
                  <a:t> </a:t>
                </a:r>
                <a:r>
                  <a:rPr lang="hu-HU" sz="1600" dirty="0" smtClean="0">
                    <a:solidFill>
                      <a:srgbClr val="000000"/>
                    </a:solidFill>
                    <a:cs typeface="Times New Roman" panose="02020603050405020304" pitchFamily="18" charset="0"/>
                  </a:rPr>
                  <a:t>of </a:t>
                </a:r>
                <a:r>
                  <a:rPr lang="hu-HU" sz="1600" dirty="0" err="1" smtClean="0">
                    <a:solidFill>
                      <a:srgbClr val="000000"/>
                    </a:solidFill>
                    <a:cs typeface="Times New Roman" panose="02020603050405020304" pitchFamily="18" charset="0"/>
                  </a:rPr>
                  <a:t>the</a:t>
                </a:r>
                <a:r>
                  <a:rPr lang="hu-HU" sz="1600" dirty="0" smtClean="0">
                    <a:solidFill>
                      <a:srgbClr val="000000"/>
                    </a:solidFill>
                    <a:cs typeface="Times New Roman" panose="02020603050405020304" pitchFamily="18" charset="0"/>
                  </a:rPr>
                  <a:t> </a:t>
                </a:r>
                <a:r>
                  <a:rPr lang="hu-HU" sz="1600" dirty="0" err="1" smtClean="0">
                    <a:solidFill>
                      <a:srgbClr val="000000"/>
                    </a:solidFill>
                    <a:cs typeface="Times New Roman" panose="02020603050405020304" pitchFamily="18" charset="0"/>
                  </a:rPr>
                  <a:t>symmetry</a:t>
                </a:r>
                <a:r>
                  <a:rPr lang="hu-HU" sz="1600" dirty="0" smtClean="0">
                    <a:solidFill>
                      <a:srgbClr val="000000"/>
                    </a:solidFill>
                    <a:cs typeface="Times New Roman" panose="02020603050405020304" pitchFamily="18" charset="0"/>
                  </a:rPr>
                  <a:t> </a:t>
                </a:r>
                <a:r>
                  <a:rPr lang="hu-HU" sz="1600" dirty="0" err="1" smtClean="0">
                    <a:solidFill>
                      <a:srgbClr val="000000"/>
                    </a:solidFill>
                    <a:cs typeface="Times New Roman" panose="02020603050405020304" pitchFamily="18" charset="0"/>
                  </a:rPr>
                  <a:t>group</a:t>
                </a:r>
                <a:r>
                  <a:rPr lang="hu-HU" sz="1600" dirty="0" smtClean="0">
                    <a:solidFill>
                      <a:srgbClr val="000000"/>
                    </a:solidFill>
                    <a:cs typeface="Times New Roman" panose="02020603050405020304" pitchFamily="18" charset="0"/>
                  </a:rPr>
                  <a:t> of </a:t>
                </a:r>
                <a:r>
                  <a:rPr lang="hu-HU" sz="1600" dirty="0" err="1" smtClean="0">
                    <a:solidFill>
                      <a:srgbClr val="000000"/>
                    </a:solidFill>
                    <a:cs typeface="Times New Roman" panose="02020603050405020304" pitchFamily="18" charset="0"/>
                  </a:rPr>
                  <a:t>the</a:t>
                </a:r>
                <a:r>
                  <a:rPr lang="hu-HU" sz="1600" dirty="0" smtClean="0">
                    <a:solidFill>
                      <a:srgbClr val="000000"/>
                    </a:solidFill>
                    <a:cs typeface="Times New Roman" panose="02020603050405020304" pitchFamily="18" charset="0"/>
                  </a:rPr>
                  <a:t> </a:t>
                </a:r>
                <a:r>
                  <a:rPr lang="hu-HU" sz="1600" dirty="0" err="1" smtClean="0">
                    <a:solidFill>
                      <a:srgbClr val="000000"/>
                    </a:solidFill>
                    <a:cs typeface="Times New Roman" panose="02020603050405020304" pitchFamily="18" charset="0"/>
                  </a:rPr>
                  <a:t>molecule</a:t>
                </a:r>
                <a:r>
                  <a:rPr lang="hu-HU" sz="1600" dirty="0" smtClean="0">
                    <a:solidFill>
                      <a:srgbClr val="000000"/>
                    </a:solidFill>
                    <a:cs typeface="Times New Roman" panose="02020603050405020304" pitchFamily="18" charset="0"/>
                  </a:rPr>
                  <a:t> </a:t>
                </a:r>
                <a:r>
                  <a:rPr lang="hu-HU" sz="1600" dirty="0" err="1" smtClean="0">
                    <a:solidFill>
                      <a:srgbClr val="000000"/>
                    </a:solidFill>
                    <a:cs typeface="Times New Roman" panose="02020603050405020304" pitchFamily="18" charset="0"/>
                  </a:rPr>
                  <a:t>onto</a:t>
                </a:r>
                <a:r>
                  <a:rPr lang="hu-HU" sz="1600" dirty="0" smtClean="0">
                    <a:solidFill>
                      <a:srgbClr val="000000"/>
                    </a:solidFill>
                    <a:cs typeface="Times New Roman" panose="02020603050405020304" pitchFamily="18" charset="0"/>
                  </a:rPr>
                  <a:t> </a:t>
                </a:r>
                <a:r>
                  <a:rPr lang="hu-HU" sz="1600" dirty="0" err="1" smtClean="0">
                    <a:solidFill>
                      <a:srgbClr val="000000"/>
                    </a:solidFill>
                    <a:cs typeface="Times New Roman" panose="02020603050405020304" pitchFamily="18" charset="0"/>
                  </a:rPr>
                  <a:t>the</a:t>
                </a:r>
                <a:r>
                  <a:rPr lang="hu-HU" sz="1600" dirty="0" smtClean="0">
                    <a:solidFill>
                      <a:srgbClr val="000000"/>
                    </a:solidFill>
                    <a:cs typeface="Times New Roman" panose="02020603050405020304" pitchFamily="18" charset="0"/>
                  </a:rPr>
                  <a:t> </a:t>
                </a:r>
                <a:r>
                  <a:rPr lang="hu-HU" sz="1600" dirty="0" err="1" smtClean="0">
                    <a:solidFill>
                      <a:srgbClr val="000000"/>
                    </a:solidFill>
                    <a:cs typeface="Times New Roman" panose="02020603050405020304" pitchFamily="18" charset="0"/>
                  </a:rPr>
                  <a:t>wave</a:t>
                </a:r>
                <a:r>
                  <a:rPr lang="hu-HU" sz="1600" dirty="0" smtClean="0">
                    <a:solidFill>
                      <a:srgbClr val="000000"/>
                    </a:solidFill>
                    <a:cs typeface="Times New Roman" panose="02020603050405020304" pitchFamily="18" charset="0"/>
                  </a:rPr>
                  <a:t> </a:t>
                </a:r>
                <a:r>
                  <a:rPr lang="hu-HU" sz="1600" dirty="0" err="1" smtClean="0">
                    <a:solidFill>
                      <a:srgbClr val="000000"/>
                    </a:solidFill>
                    <a:cs typeface="Times New Roman" panose="02020603050405020304" pitchFamily="18" charset="0"/>
                  </a:rPr>
                  <a:t>function</a:t>
                </a:r>
                <a:r>
                  <a:rPr lang="hu-HU" sz="1600" dirty="0" smtClean="0">
                    <a:solidFill>
                      <a:srgbClr val="000000"/>
                    </a:solidFill>
                    <a:cs typeface="Times New Roman" panose="02020603050405020304" pitchFamily="18" charset="0"/>
                  </a:rPr>
                  <a:t>, </a:t>
                </a:r>
                <a:r>
                  <a:rPr lang="hu-HU" sz="1600" dirty="0" err="1" smtClean="0">
                    <a:solidFill>
                      <a:srgbClr val="000000"/>
                    </a:solidFill>
                    <a:cs typeface="Times New Roman" panose="02020603050405020304" pitchFamily="18" charset="0"/>
                  </a:rPr>
                  <a:t>the</a:t>
                </a:r>
                <a:r>
                  <a:rPr lang="hu-HU" sz="1600" dirty="0" smtClean="0">
                    <a:solidFill>
                      <a:srgbClr val="000000"/>
                    </a:solidFill>
                    <a:cs typeface="Times New Roman" panose="02020603050405020304" pitchFamily="18" charset="0"/>
                  </a:rPr>
                  <a:t> </a:t>
                </a:r>
                <a:r>
                  <a:rPr lang="hu-HU" sz="1600" dirty="0" err="1" smtClean="0">
                    <a:solidFill>
                      <a:srgbClr val="000000"/>
                    </a:solidFill>
                    <a:cs typeface="Times New Roman" panose="02020603050405020304" pitchFamily="18" charset="0"/>
                  </a:rPr>
                  <a:t>energy</a:t>
                </a:r>
                <a:r>
                  <a:rPr lang="hu-HU" sz="1600" dirty="0" smtClean="0">
                    <a:solidFill>
                      <a:srgbClr val="000000"/>
                    </a:solidFill>
                    <a:cs typeface="Times New Roman" panose="02020603050405020304" pitchFamily="18" charset="0"/>
                  </a:rPr>
                  <a:t> </a:t>
                </a:r>
                <a:r>
                  <a:rPr lang="hu-HU" sz="1600" dirty="0" err="1" smtClean="0">
                    <a:solidFill>
                      <a:srgbClr val="000000"/>
                    </a:solidFill>
                    <a:cs typeface="Times New Roman" panose="02020603050405020304" pitchFamily="18" charset="0"/>
                  </a:rPr>
                  <a:t>remains</a:t>
                </a:r>
                <a:r>
                  <a:rPr lang="hu-HU" sz="1600" dirty="0" smtClean="0">
                    <a:solidFill>
                      <a:srgbClr val="000000"/>
                    </a:solidFill>
                    <a:cs typeface="Times New Roman" panose="02020603050405020304" pitchFamily="18" charset="0"/>
                  </a:rPr>
                  <a:t> </a:t>
                </a:r>
                <a:r>
                  <a:rPr lang="hu-HU" sz="1600" dirty="0" err="1" smtClean="0">
                    <a:solidFill>
                      <a:srgbClr val="000000"/>
                    </a:solidFill>
                    <a:cs typeface="Times New Roman" panose="02020603050405020304" pitchFamily="18" charset="0"/>
                  </a:rPr>
                  <a:t>the</a:t>
                </a:r>
                <a:r>
                  <a:rPr lang="hu-HU" sz="1600" dirty="0" smtClean="0">
                    <a:solidFill>
                      <a:srgbClr val="000000"/>
                    </a:solidFill>
                    <a:cs typeface="Times New Roman" panose="02020603050405020304" pitchFamily="18" charset="0"/>
                  </a:rPr>
                  <a:t> </a:t>
                </a:r>
                <a:r>
                  <a:rPr lang="hu-HU" sz="1600" dirty="0" err="1" smtClean="0">
                    <a:solidFill>
                      <a:srgbClr val="000000"/>
                    </a:solidFill>
                    <a:cs typeface="Times New Roman" panose="02020603050405020304" pitchFamily="18" charset="0"/>
                  </a:rPr>
                  <a:t>same</a:t>
                </a:r>
                <a:r>
                  <a:rPr lang="hu-HU" sz="1600" dirty="0" smtClean="0">
                    <a:solidFill>
                      <a:srgbClr val="000000"/>
                    </a:solidFill>
                    <a:cs typeface="Times New Roman" panose="02020603050405020304" pitchFamily="18" charset="0"/>
                  </a:rPr>
                  <a:t>:</a:t>
                </a:r>
              </a:p>
              <a:p>
                <a:pPr>
                  <a:defRPr/>
                </a:pPr>
                <a:endParaRPr lang="hu-HU" sz="1600" dirty="0" smtClean="0">
                  <a:solidFill>
                    <a:srgbClr val="000000"/>
                  </a:solidFill>
                  <a:cs typeface="Times New Roman" panose="02020603050405020304" pitchFamily="18" charset="0"/>
                </a:endParaRPr>
              </a:p>
              <a:p>
                <a:pPr lvl="0">
                  <a:defRPr/>
                </a:pPr>
                <a14:m>
                  <m:oMathPara xmlns:m="http://schemas.openxmlformats.org/officeDocument/2006/math">
                    <m:oMathParaPr>
                      <m:jc m:val="centerGroup"/>
                    </m:oMathParaPr>
                    <m:oMath xmlns:m="http://schemas.openxmlformats.org/officeDocument/2006/math">
                      <m:r>
                        <a:rPr kumimoji="0" lang="hu-HU"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𝐻</m:t>
                      </m:r>
                      <m:r>
                        <a:rPr kumimoji="0" lang="hu-HU"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𝜓</m:t>
                      </m:r>
                      <m:r>
                        <a:rPr kumimoji="0" lang="hu-HU"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
                        <m:rPr>
                          <m:nor/>
                        </m:rPr>
                        <a:rPr lang="el-GR" sz="1600" dirty="0">
                          <a:solidFill>
                            <a:srgbClr val="000000"/>
                          </a:solidFill>
                          <a:cs typeface="Times New Roman" panose="02020603050405020304" pitchFamily="18" charset="0"/>
                        </a:rPr>
                        <m:t>ε</m:t>
                      </m:r>
                      <m:r>
                        <a:rPr kumimoji="0" lang="hu-HU"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𝜓</m:t>
                      </m:r>
                      <m:r>
                        <a:rPr kumimoji="0" lang="hu-HU"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   →</m:t>
                      </m:r>
                      <m:r>
                        <a:rPr lang="hu-HU" sz="1600" i="1">
                          <a:solidFill>
                            <a:srgbClr val="000000"/>
                          </a:solidFill>
                          <a:latin typeface="Cambria Math" panose="02040503050406030204" pitchFamily="18" charset="0"/>
                        </a:rPr>
                        <m:t>𝐻</m:t>
                      </m:r>
                      <m:d>
                        <m:dPr>
                          <m:ctrlPr>
                            <a:rPr lang="hu-HU" sz="1600" b="0" i="1" smtClean="0">
                              <a:solidFill>
                                <a:srgbClr val="000000"/>
                              </a:solidFill>
                              <a:latin typeface="Cambria Math" panose="02040503050406030204" pitchFamily="18" charset="0"/>
                            </a:rPr>
                          </m:ctrlPr>
                        </m:dPr>
                        <m:e>
                          <m:r>
                            <a:rPr lang="hu-HU" sz="1600" b="0" i="1" smtClean="0">
                              <a:solidFill>
                                <a:srgbClr val="000000"/>
                              </a:solidFill>
                              <a:latin typeface="Cambria Math" panose="02040503050406030204" pitchFamily="18" charset="0"/>
                            </a:rPr>
                            <m:t>𝑅</m:t>
                          </m:r>
                          <m:r>
                            <a:rPr lang="hu-HU" sz="1600" i="1">
                              <a:solidFill>
                                <a:srgbClr val="000000"/>
                              </a:solidFill>
                              <a:latin typeface="Cambria Math" panose="02040503050406030204" pitchFamily="18" charset="0"/>
                              <a:ea typeface="Cambria Math" panose="02040503050406030204" pitchFamily="18" charset="0"/>
                            </a:rPr>
                            <m:t>𝜓</m:t>
                          </m:r>
                        </m:e>
                      </m:d>
                      <m:r>
                        <a:rPr lang="hu-HU" sz="1600" b="0" i="1" smtClean="0">
                          <a:solidFill>
                            <a:srgbClr val="000000"/>
                          </a:solidFill>
                          <a:latin typeface="Cambria Math" panose="02040503050406030204" pitchFamily="18" charset="0"/>
                          <a:ea typeface="Cambria Math" panose="02040503050406030204" pitchFamily="18" charset="0"/>
                        </a:rPr>
                        <m:t> </m:t>
                      </m:r>
                      <m:r>
                        <a:rPr lang="hu-HU" sz="1600" b="0" i="1" smtClean="0">
                          <a:solidFill>
                            <a:srgbClr val="000000"/>
                          </a:solidFill>
                          <a:latin typeface="Cambria Math" panose="02040503050406030204" pitchFamily="18" charset="0"/>
                          <a:ea typeface="Cambria Math" panose="02040503050406030204" pitchFamily="18" charset="0"/>
                          <a:sym typeface="Symbol" panose="05050102010706020507" pitchFamily="18" charset="2"/>
                        </a:rPr>
                        <m:t> </m:t>
                      </m:r>
                      <m:r>
                        <a:rPr lang="hu-HU" sz="1600" b="0" i="1" smtClean="0">
                          <a:solidFill>
                            <a:srgbClr val="000000"/>
                          </a:solidFill>
                          <a:latin typeface="Cambria Math" panose="02040503050406030204" pitchFamily="18" charset="0"/>
                          <a:ea typeface="Cambria Math" panose="02040503050406030204" pitchFamily="18" charset="0"/>
                        </a:rPr>
                        <m:t>𝑅</m:t>
                      </m:r>
                      <m:d>
                        <m:dPr>
                          <m:ctrlPr>
                            <a:rPr lang="hu-HU" sz="1600" b="0" i="1" smtClean="0">
                              <a:solidFill>
                                <a:srgbClr val="000000"/>
                              </a:solidFill>
                              <a:latin typeface="Cambria Math" panose="02040503050406030204" pitchFamily="18" charset="0"/>
                              <a:ea typeface="Cambria Math" panose="02040503050406030204" pitchFamily="18" charset="0"/>
                            </a:rPr>
                          </m:ctrlPr>
                        </m:dPr>
                        <m:e>
                          <m:r>
                            <a:rPr lang="hu-HU" sz="1600" i="1">
                              <a:solidFill>
                                <a:srgbClr val="000000"/>
                              </a:solidFill>
                              <a:latin typeface="Cambria Math" panose="02040503050406030204" pitchFamily="18" charset="0"/>
                            </a:rPr>
                            <m:t>𝐻</m:t>
                          </m:r>
                          <m:r>
                            <a:rPr lang="hu-HU" sz="1600" i="1">
                              <a:solidFill>
                                <a:srgbClr val="000000"/>
                              </a:solidFill>
                              <a:latin typeface="Cambria Math" panose="02040503050406030204" pitchFamily="18" charset="0"/>
                              <a:ea typeface="Cambria Math" panose="02040503050406030204" pitchFamily="18" charset="0"/>
                            </a:rPr>
                            <m:t>𝜓</m:t>
                          </m:r>
                        </m:e>
                      </m:d>
                      <m:r>
                        <a:rPr lang="hu-HU" sz="1600" b="0" i="1" smtClean="0">
                          <a:solidFill>
                            <a:srgbClr val="000000"/>
                          </a:solidFill>
                          <a:latin typeface="Cambria Math" panose="02040503050406030204" pitchFamily="18" charset="0"/>
                          <a:ea typeface="Cambria Math" panose="02040503050406030204" pitchFamily="18" charset="0"/>
                        </a:rPr>
                        <m:t>=</m:t>
                      </m:r>
                      <m:r>
                        <a:rPr lang="hu-HU" sz="1600" b="0" i="1" smtClean="0">
                          <a:solidFill>
                            <a:srgbClr val="000000"/>
                          </a:solidFill>
                          <a:latin typeface="Cambria Math" panose="02040503050406030204" pitchFamily="18" charset="0"/>
                          <a:ea typeface="Cambria Math" panose="02040503050406030204" pitchFamily="18" charset="0"/>
                        </a:rPr>
                        <m:t>𝑅</m:t>
                      </m:r>
                      <m:d>
                        <m:dPr>
                          <m:ctrlPr>
                            <a:rPr lang="hu-HU" sz="1600" b="0" i="1" smtClean="0">
                              <a:solidFill>
                                <a:srgbClr val="000000"/>
                              </a:solidFill>
                              <a:latin typeface="Cambria Math" panose="02040503050406030204" pitchFamily="18" charset="0"/>
                              <a:ea typeface="Cambria Math" panose="02040503050406030204" pitchFamily="18" charset="0"/>
                            </a:rPr>
                          </m:ctrlPr>
                        </m:dPr>
                        <m:e>
                          <m:r>
                            <m:rPr>
                              <m:nor/>
                            </m:rPr>
                            <a:rPr lang="el-GR" sz="1600" dirty="0">
                              <a:solidFill>
                                <a:srgbClr val="000000"/>
                              </a:solidFill>
                              <a:cs typeface="Times New Roman" panose="02020603050405020304" pitchFamily="18" charset="0"/>
                            </a:rPr>
                            <m:t>ε</m:t>
                          </m:r>
                          <m:r>
                            <a:rPr lang="hu-HU" sz="1600" i="1">
                              <a:solidFill>
                                <a:srgbClr val="000000"/>
                              </a:solidFill>
                              <a:latin typeface="Cambria Math" panose="02040503050406030204" pitchFamily="18" charset="0"/>
                              <a:ea typeface="Cambria Math" panose="02040503050406030204" pitchFamily="18" charset="0"/>
                            </a:rPr>
                            <m:t>𝜓</m:t>
                          </m:r>
                        </m:e>
                      </m:d>
                      <m:r>
                        <a:rPr lang="hu-HU" sz="1600" b="0" i="1" smtClean="0">
                          <a:solidFill>
                            <a:srgbClr val="000000"/>
                          </a:solidFill>
                          <a:latin typeface="Cambria Math" panose="02040503050406030204" pitchFamily="18" charset="0"/>
                          <a:ea typeface="Cambria Math" panose="02040503050406030204" pitchFamily="18" charset="0"/>
                        </a:rPr>
                        <m:t>=</m:t>
                      </m:r>
                      <m:r>
                        <m:rPr>
                          <m:nor/>
                        </m:rPr>
                        <a:rPr lang="el-GR" sz="1600" dirty="0">
                          <a:solidFill>
                            <a:srgbClr val="000000"/>
                          </a:solidFill>
                          <a:cs typeface="Times New Roman" panose="02020603050405020304" pitchFamily="18" charset="0"/>
                        </a:rPr>
                        <m:t>ε</m:t>
                      </m:r>
                      <m:d>
                        <m:dPr>
                          <m:ctrlPr>
                            <a:rPr lang="hu-HU" sz="1600" b="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dPr>
                        <m:e>
                          <m:r>
                            <a:rPr lang="hu-HU" sz="1600" b="0" i="1" smtClean="0">
                              <a:solidFill>
                                <a:srgbClr val="000000"/>
                              </a:solidFill>
                              <a:latin typeface="Cambria Math" panose="02040503050406030204" pitchFamily="18" charset="0"/>
                              <a:ea typeface="Cambria Math" panose="02040503050406030204" pitchFamily="18" charset="0"/>
                            </a:rPr>
                            <m:t>𝑅</m:t>
                          </m:r>
                          <m:r>
                            <a:rPr lang="hu-HU" sz="1600" b="0" i="1" smtClean="0">
                              <a:solidFill>
                                <a:srgbClr val="000000"/>
                              </a:solidFill>
                              <a:latin typeface="Cambria Math" panose="02040503050406030204" pitchFamily="18" charset="0"/>
                              <a:ea typeface="Cambria Math" panose="02040503050406030204" pitchFamily="18" charset="0"/>
                            </a:rPr>
                            <m:t>𝜓</m:t>
                          </m:r>
                        </m:e>
                      </m:d>
                      <m:r>
                        <a:rPr lang="hu-HU" sz="1600" b="0" i="1" smtClean="0">
                          <a:solidFill>
                            <a:srgbClr val="000000"/>
                          </a:solidFill>
                          <a:latin typeface="Cambria Math" panose="02040503050406030204" pitchFamily="18" charset="0"/>
                          <a:ea typeface="Cambria Math" panose="02040503050406030204" pitchFamily="18" charset="0"/>
                        </a:rPr>
                        <m:t>.</m:t>
                      </m:r>
                    </m:oMath>
                  </m:oMathPara>
                </a14:m>
                <a:endParaRPr lang="hu-HU" sz="1600" b="0" i="0" dirty="0" smtClean="0">
                  <a:solidFill>
                    <a:srgbClr val="000000"/>
                  </a:solidFill>
                  <a:latin typeface="Times New Roman" panose="02020603050405020304" pitchFamily="18" charset="0"/>
                  <a:ea typeface="Cambria Math" panose="02040503050406030204" pitchFamily="18" charset="0"/>
                </a:endParaRPr>
              </a:p>
              <a:p>
                <a:pPr lvl="0">
                  <a:defRPr/>
                </a:pPr>
                <a:endParaRPr lang="hu-HU" sz="1600" dirty="0" smtClean="0">
                  <a:solidFill>
                    <a:srgbClr val="000000"/>
                  </a:solidFill>
                </a:endParaRPr>
              </a:p>
              <a:p>
                <a:pPr lvl="0">
                  <a:defRPr/>
                </a:pPr>
                <a:r>
                  <a:rPr lang="hu-HU" sz="1600" dirty="0" err="1" smtClean="0">
                    <a:solidFill>
                      <a:srgbClr val="000000"/>
                    </a:solidFill>
                  </a:rPr>
                  <a:t>From</a:t>
                </a:r>
                <a:r>
                  <a:rPr lang="hu-HU" sz="1600" dirty="0" smtClean="0">
                    <a:solidFill>
                      <a:srgbClr val="000000"/>
                    </a:solidFill>
                  </a:rPr>
                  <a:t> </a:t>
                </a:r>
                <a:r>
                  <a:rPr lang="hu-HU" sz="1600" dirty="0" err="1" smtClean="0">
                    <a:solidFill>
                      <a:srgbClr val="000000"/>
                    </a:solidFill>
                  </a:rPr>
                  <a:t>this</a:t>
                </a:r>
                <a:r>
                  <a:rPr lang="hu-HU" sz="1600" dirty="0" smtClean="0">
                    <a:solidFill>
                      <a:srgbClr val="000000"/>
                    </a:solidFill>
                  </a:rPr>
                  <a:t>, it is </a:t>
                </a:r>
                <a:r>
                  <a:rPr lang="hu-HU" sz="1600" dirty="0" err="1" smtClean="0">
                    <a:solidFill>
                      <a:srgbClr val="000000"/>
                    </a:solidFill>
                  </a:rPr>
                  <a:t>easily</a:t>
                </a:r>
                <a:r>
                  <a:rPr lang="hu-HU" sz="1600" dirty="0" smtClean="0">
                    <a:solidFill>
                      <a:srgbClr val="000000"/>
                    </a:solidFill>
                  </a:rPr>
                  <a:t> </a:t>
                </a:r>
                <a:r>
                  <a:rPr lang="hu-HU" sz="1600" dirty="0" err="1" smtClean="0">
                    <a:solidFill>
                      <a:srgbClr val="000000"/>
                    </a:solidFill>
                  </a:rPr>
                  <a:t>comprehensible</a:t>
                </a:r>
                <a:r>
                  <a:rPr lang="hu-HU" sz="1600" dirty="0" smtClean="0">
                    <a:solidFill>
                      <a:srgbClr val="000000"/>
                    </a:solidFill>
                  </a:rPr>
                  <a:t> </a:t>
                </a:r>
                <a:r>
                  <a:rPr lang="hu-HU" sz="1600" dirty="0" err="1" smtClean="0">
                    <a:solidFill>
                      <a:srgbClr val="000000"/>
                    </a:solidFill>
                  </a:rPr>
                  <a:t>that</a:t>
                </a:r>
                <a:r>
                  <a:rPr lang="hu-HU" sz="1600" dirty="0" smtClean="0">
                    <a:solidFill>
                      <a:srgbClr val="000000"/>
                    </a:solidFill>
                  </a:rPr>
                  <a:t> </a:t>
                </a:r>
                <a:r>
                  <a:rPr lang="hu-HU" sz="1600" dirty="0" err="1" smtClean="0">
                    <a:solidFill>
                      <a:srgbClr val="000000"/>
                    </a:solidFill>
                  </a:rPr>
                  <a:t>the</a:t>
                </a:r>
                <a:r>
                  <a:rPr lang="hu-HU" sz="1600" dirty="0" smtClean="0">
                    <a:solidFill>
                      <a:srgbClr val="000000"/>
                    </a:solidFill>
                  </a:rPr>
                  <a:t> </a:t>
                </a:r>
                <a:r>
                  <a:rPr lang="hu-HU" sz="1600" dirty="0" err="1" smtClean="0">
                    <a:solidFill>
                      <a:srgbClr val="000000"/>
                    </a:solidFill>
                  </a:rPr>
                  <a:t>wave</a:t>
                </a:r>
                <a:r>
                  <a:rPr lang="hu-HU" sz="1600" dirty="0" smtClean="0">
                    <a:solidFill>
                      <a:srgbClr val="000000"/>
                    </a:solidFill>
                  </a:rPr>
                  <a:t> </a:t>
                </a:r>
                <a:r>
                  <a:rPr lang="hu-HU" sz="1600" dirty="0" err="1" smtClean="0">
                    <a:solidFill>
                      <a:srgbClr val="000000"/>
                    </a:solidFill>
                  </a:rPr>
                  <a:t>functions</a:t>
                </a:r>
                <a:r>
                  <a:rPr lang="hu-HU" sz="1600" dirty="0" smtClean="0">
                    <a:solidFill>
                      <a:srgbClr val="000000"/>
                    </a:solidFill>
                  </a:rPr>
                  <a:t> </a:t>
                </a:r>
                <a:r>
                  <a:rPr lang="hu-HU" sz="1600" dirty="0" err="1" smtClean="0">
                    <a:solidFill>
                      <a:srgbClr val="000000"/>
                    </a:solidFill>
                  </a:rPr>
                  <a:t>having</a:t>
                </a:r>
                <a:r>
                  <a:rPr lang="hu-HU" sz="1600" dirty="0" smtClean="0">
                    <a:solidFill>
                      <a:srgbClr val="000000"/>
                    </a:solidFill>
                  </a:rPr>
                  <a:t> </a:t>
                </a:r>
                <a:r>
                  <a:rPr lang="hu-HU" sz="1600" dirty="0" err="1" smtClean="0">
                    <a:solidFill>
                      <a:srgbClr val="000000"/>
                    </a:solidFill>
                  </a:rPr>
                  <a:t>the</a:t>
                </a:r>
                <a:r>
                  <a:rPr lang="hu-HU" sz="1600" dirty="0" smtClean="0">
                    <a:solidFill>
                      <a:srgbClr val="000000"/>
                    </a:solidFill>
                  </a:rPr>
                  <a:t> </a:t>
                </a:r>
                <a:r>
                  <a:rPr lang="hu-HU" sz="1600" dirty="0" err="1" smtClean="0">
                    <a:solidFill>
                      <a:srgbClr val="000000"/>
                    </a:solidFill>
                  </a:rPr>
                  <a:t>same</a:t>
                </a:r>
                <a:r>
                  <a:rPr lang="hu-HU" sz="1600" dirty="0" smtClean="0">
                    <a:solidFill>
                      <a:srgbClr val="000000"/>
                    </a:solidFill>
                  </a:rPr>
                  <a:t> </a:t>
                </a:r>
                <a:r>
                  <a:rPr lang="hu-HU" sz="1600" dirty="0" err="1" smtClean="0">
                    <a:solidFill>
                      <a:srgbClr val="000000"/>
                    </a:solidFill>
                  </a:rPr>
                  <a:t>energy</a:t>
                </a:r>
                <a:r>
                  <a:rPr lang="hu-HU" sz="1600" dirty="0" smtClean="0">
                    <a:solidFill>
                      <a:srgbClr val="000000"/>
                    </a:solidFill>
                  </a:rPr>
                  <a:t> </a:t>
                </a:r>
                <a:r>
                  <a:rPr lang="hu-HU" sz="1600" dirty="0" err="1" smtClean="0">
                    <a:solidFill>
                      <a:srgbClr val="000000"/>
                    </a:solidFill>
                  </a:rPr>
                  <a:t>span</a:t>
                </a:r>
                <a:r>
                  <a:rPr lang="hu-HU" sz="1600" dirty="0" smtClean="0">
                    <a:solidFill>
                      <a:srgbClr val="000000"/>
                    </a:solidFill>
                  </a:rPr>
                  <a:t> an </a:t>
                </a:r>
                <a:r>
                  <a:rPr lang="hu-HU" sz="1600" dirty="0" err="1" smtClean="0">
                    <a:solidFill>
                      <a:srgbClr val="000000"/>
                    </a:solidFill>
                  </a:rPr>
                  <a:t>irrep</a:t>
                </a:r>
                <a:r>
                  <a:rPr lang="hu-HU" sz="1600" dirty="0" smtClean="0">
                    <a:solidFill>
                      <a:srgbClr val="000000"/>
                    </a:solidFill>
                  </a:rPr>
                  <a:t> of </a:t>
                </a:r>
                <a:r>
                  <a:rPr lang="hu-HU" sz="1600" dirty="0" err="1" smtClean="0">
                    <a:solidFill>
                      <a:srgbClr val="000000"/>
                    </a:solidFill>
                  </a:rPr>
                  <a:t>the</a:t>
                </a:r>
                <a:r>
                  <a:rPr lang="hu-HU" sz="1600" dirty="0" smtClean="0">
                    <a:solidFill>
                      <a:srgbClr val="000000"/>
                    </a:solidFill>
                  </a:rPr>
                  <a:t> </a:t>
                </a:r>
                <a:r>
                  <a:rPr lang="hu-HU" sz="1600" dirty="0" err="1" smtClean="0">
                    <a:solidFill>
                      <a:srgbClr val="000000"/>
                    </a:solidFill>
                  </a:rPr>
                  <a:t>symmetry</a:t>
                </a:r>
                <a:r>
                  <a:rPr lang="hu-HU" sz="1600" dirty="0" smtClean="0">
                    <a:solidFill>
                      <a:srgbClr val="000000"/>
                    </a:solidFill>
                  </a:rPr>
                  <a:t> </a:t>
                </a:r>
                <a:r>
                  <a:rPr lang="hu-HU" sz="1600" dirty="0" err="1" smtClean="0">
                    <a:solidFill>
                      <a:srgbClr val="000000"/>
                    </a:solidFill>
                  </a:rPr>
                  <a:t>group</a:t>
                </a:r>
                <a:r>
                  <a:rPr lang="hu-HU" sz="1600" dirty="0" smtClean="0">
                    <a:solidFill>
                      <a:srgbClr val="000000"/>
                    </a:solidFill>
                  </a:rPr>
                  <a:t>, and </a:t>
                </a:r>
                <a:r>
                  <a:rPr lang="hu-HU" sz="1600" dirty="0" err="1" smtClean="0">
                    <a:solidFill>
                      <a:srgbClr val="000000"/>
                    </a:solidFill>
                  </a:rPr>
                  <a:t>the</a:t>
                </a:r>
                <a:r>
                  <a:rPr lang="hu-HU" sz="1600" dirty="0" smtClean="0">
                    <a:solidFill>
                      <a:srgbClr val="000000"/>
                    </a:solidFill>
                  </a:rPr>
                  <a:t> </a:t>
                </a:r>
                <a:r>
                  <a:rPr lang="hu-HU" sz="1600" u="sng" dirty="0" err="1" smtClean="0">
                    <a:solidFill>
                      <a:srgbClr val="000000"/>
                    </a:solidFill>
                  </a:rPr>
                  <a:t>degeneracy</a:t>
                </a:r>
                <a:r>
                  <a:rPr lang="hu-HU" sz="1600" u="sng" dirty="0" smtClean="0">
                    <a:solidFill>
                      <a:srgbClr val="000000"/>
                    </a:solidFill>
                  </a:rPr>
                  <a:t> of </a:t>
                </a:r>
                <a:r>
                  <a:rPr lang="hu-HU" sz="1600" u="sng" dirty="0" err="1" smtClean="0">
                    <a:solidFill>
                      <a:srgbClr val="000000"/>
                    </a:solidFill>
                  </a:rPr>
                  <a:t>the</a:t>
                </a:r>
                <a:r>
                  <a:rPr lang="hu-HU" sz="1600" u="sng" dirty="0" smtClean="0">
                    <a:solidFill>
                      <a:srgbClr val="000000"/>
                    </a:solidFill>
                  </a:rPr>
                  <a:t> </a:t>
                </a:r>
                <a:r>
                  <a:rPr lang="hu-HU" sz="1600" u="sng" dirty="0" err="1" smtClean="0">
                    <a:solidFill>
                      <a:srgbClr val="000000"/>
                    </a:solidFill>
                  </a:rPr>
                  <a:t>energy</a:t>
                </a:r>
                <a:r>
                  <a:rPr lang="hu-HU" sz="1600" u="sng" dirty="0" smtClean="0">
                    <a:solidFill>
                      <a:srgbClr val="000000"/>
                    </a:solidFill>
                  </a:rPr>
                  <a:t> </a:t>
                </a:r>
                <a:r>
                  <a:rPr lang="hu-HU" sz="1600" u="sng" dirty="0" err="1" smtClean="0">
                    <a:solidFill>
                      <a:srgbClr val="000000"/>
                    </a:solidFill>
                  </a:rPr>
                  <a:t>level</a:t>
                </a:r>
                <a:r>
                  <a:rPr lang="hu-HU" sz="1600" u="sng" dirty="0" smtClean="0">
                    <a:solidFill>
                      <a:srgbClr val="000000"/>
                    </a:solidFill>
                  </a:rPr>
                  <a:t> is </a:t>
                </a:r>
                <a:r>
                  <a:rPr lang="hu-HU" sz="1600" u="sng" dirty="0" err="1" smtClean="0">
                    <a:solidFill>
                      <a:srgbClr val="000000"/>
                    </a:solidFill>
                  </a:rPr>
                  <a:t>equal</a:t>
                </a:r>
                <a:r>
                  <a:rPr lang="hu-HU" sz="1600" u="sng" dirty="0" smtClean="0">
                    <a:solidFill>
                      <a:srgbClr val="000000"/>
                    </a:solidFill>
                  </a:rPr>
                  <a:t> </a:t>
                </a:r>
                <a:r>
                  <a:rPr lang="hu-HU" sz="1600" u="sng" dirty="0" err="1" smtClean="0">
                    <a:solidFill>
                      <a:srgbClr val="000000"/>
                    </a:solidFill>
                  </a:rPr>
                  <a:t>to</a:t>
                </a:r>
                <a:r>
                  <a:rPr lang="hu-HU" sz="1600" u="sng" dirty="0" smtClean="0">
                    <a:solidFill>
                      <a:srgbClr val="000000"/>
                    </a:solidFill>
                  </a:rPr>
                  <a:t> </a:t>
                </a:r>
                <a:r>
                  <a:rPr lang="hu-HU" sz="1600" u="sng" dirty="0" err="1" smtClean="0">
                    <a:solidFill>
                      <a:srgbClr val="000000"/>
                    </a:solidFill>
                  </a:rPr>
                  <a:t>the</a:t>
                </a:r>
                <a:r>
                  <a:rPr lang="hu-HU" sz="1600" u="sng" dirty="0" smtClean="0">
                    <a:solidFill>
                      <a:srgbClr val="000000"/>
                    </a:solidFill>
                  </a:rPr>
                  <a:t> </a:t>
                </a:r>
                <a:r>
                  <a:rPr lang="hu-HU" sz="1600" u="sng" dirty="0" err="1" smtClean="0">
                    <a:solidFill>
                      <a:srgbClr val="000000"/>
                    </a:solidFill>
                  </a:rPr>
                  <a:t>dimension</a:t>
                </a:r>
                <a:r>
                  <a:rPr lang="hu-HU" sz="1600" u="sng" dirty="0" smtClean="0">
                    <a:solidFill>
                      <a:srgbClr val="000000"/>
                    </a:solidFill>
                  </a:rPr>
                  <a:t> of </a:t>
                </a:r>
                <a:r>
                  <a:rPr lang="hu-HU" sz="1600" u="sng" dirty="0" err="1" smtClean="0">
                    <a:solidFill>
                      <a:srgbClr val="000000"/>
                    </a:solidFill>
                  </a:rPr>
                  <a:t>the</a:t>
                </a:r>
                <a:r>
                  <a:rPr lang="hu-HU" sz="1600" u="sng" dirty="0" smtClean="0">
                    <a:solidFill>
                      <a:srgbClr val="000000"/>
                    </a:solidFill>
                  </a:rPr>
                  <a:t> </a:t>
                </a:r>
                <a:r>
                  <a:rPr lang="hu-HU" sz="1600" u="sng" dirty="0" err="1" smtClean="0">
                    <a:solidFill>
                      <a:srgbClr val="000000"/>
                    </a:solidFill>
                  </a:rPr>
                  <a:t>irrep</a:t>
                </a:r>
                <a:r>
                  <a:rPr lang="hu-HU" sz="1600" dirty="0" smtClean="0">
                    <a:solidFill>
                      <a:srgbClr val="000000"/>
                    </a:solidFill>
                  </a:rPr>
                  <a:t>. (</a:t>
                </a:r>
                <a:r>
                  <a:rPr lang="hu-HU" sz="1400" dirty="0" err="1" smtClean="0">
                    <a:solidFill>
                      <a:srgbClr val="000000"/>
                    </a:solidFill>
                  </a:rPr>
                  <a:t>Forget</a:t>
                </a:r>
                <a:r>
                  <a:rPr lang="hu-HU" sz="1400" dirty="0" smtClean="0">
                    <a:solidFill>
                      <a:srgbClr val="000000"/>
                    </a:solidFill>
                  </a:rPr>
                  <a:t> </a:t>
                </a:r>
                <a:r>
                  <a:rPr lang="hu-HU" sz="1400" dirty="0" err="1" smtClean="0">
                    <a:solidFill>
                      <a:srgbClr val="000000"/>
                    </a:solidFill>
                  </a:rPr>
                  <a:t>about</a:t>
                </a:r>
                <a:r>
                  <a:rPr lang="hu-HU" sz="1400" dirty="0" smtClean="0">
                    <a:solidFill>
                      <a:srgbClr val="000000"/>
                    </a:solidFill>
                  </a:rPr>
                  <a:t> </a:t>
                </a:r>
                <a:r>
                  <a:rPr lang="hu-HU" sz="1400" dirty="0" err="1" smtClean="0">
                    <a:solidFill>
                      <a:srgbClr val="000000"/>
                    </a:solidFill>
                  </a:rPr>
                  <a:t>accidental</a:t>
                </a:r>
                <a:r>
                  <a:rPr lang="hu-HU" sz="1400" dirty="0" smtClean="0">
                    <a:solidFill>
                      <a:srgbClr val="000000"/>
                    </a:solidFill>
                  </a:rPr>
                  <a:t> </a:t>
                </a:r>
                <a:r>
                  <a:rPr lang="hu-HU" sz="1400" dirty="0" err="1" smtClean="0">
                    <a:solidFill>
                      <a:srgbClr val="000000"/>
                    </a:solidFill>
                  </a:rPr>
                  <a:t>degeneracy</a:t>
                </a:r>
                <a:r>
                  <a:rPr lang="hu-HU" sz="1400" dirty="0" smtClean="0">
                    <a:solidFill>
                      <a:srgbClr val="000000"/>
                    </a:solidFill>
                  </a:rPr>
                  <a:t> </a:t>
                </a:r>
                <a:r>
                  <a:rPr lang="hu-HU" sz="1400" dirty="0" err="1" smtClean="0">
                    <a:solidFill>
                      <a:srgbClr val="000000"/>
                    </a:solidFill>
                  </a:rPr>
                  <a:t>which</a:t>
                </a:r>
                <a:r>
                  <a:rPr lang="hu-HU" sz="1400" dirty="0" smtClean="0">
                    <a:solidFill>
                      <a:srgbClr val="000000"/>
                    </a:solidFill>
                  </a:rPr>
                  <a:t> </a:t>
                </a:r>
                <a:r>
                  <a:rPr lang="hu-HU" sz="1400" dirty="0" err="1" smtClean="0">
                    <a:solidFill>
                      <a:srgbClr val="000000"/>
                    </a:solidFill>
                  </a:rPr>
                  <a:t>never</a:t>
                </a:r>
                <a:r>
                  <a:rPr lang="hu-HU" sz="1400" dirty="0" smtClean="0">
                    <a:solidFill>
                      <a:srgbClr val="000000"/>
                    </a:solidFill>
                  </a:rPr>
                  <a:t> </a:t>
                </a:r>
                <a:r>
                  <a:rPr lang="hu-HU" sz="1400" dirty="0" err="1" smtClean="0">
                    <a:solidFill>
                      <a:srgbClr val="000000"/>
                    </a:solidFill>
                  </a:rPr>
                  <a:t>happens</a:t>
                </a:r>
                <a:r>
                  <a:rPr lang="hu-HU" sz="1400" dirty="0" smtClean="0">
                    <a:solidFill>
                      <a:srgbClr val="000000"/>
                    </a:solidFill>
                  </a:rPr>
                  <a:t> </a:t>
                </a:r>
                <a:r>
                  <a:rPr lang="hu-HU" sz="1600" dirty="0" smtClean="0">
                    <a:solidFill>
                      <a:srgbClr val="000000"/>
                    </a:solidFill>
                    <a:sym typeface="Wingdings" panose="05000000000000000000" pitchFamily="2" charset="2"/>
                  </a:rPr>
                  <a:t></a:t>
                </a:r>
                <a:r>
                  <a:rPr lang="hu-HU" sz="1600" dirty="0" smtClean="0">
                    <a:solidFill>
                      <a:srgbClr val="000000"/>
                    </a:solidFill>
                  </a:rPr>
                  <a:t>) In </a:t>
                </a:r>
                <a:r>
                  <a:rPr lang="hu-HU" sz="1600" dirty="0" err="1" smtClean="0">
                    <a:solidFill>
                      <a:srgbClr val="000000"/>
                    </a:solidFill>
                  </a:rPr>
                  <a:t>the</a:t>
                </a:r>
                <a:r>
                  <a:rPr lang="hu-HU" sz="1600" dirty="0" smtClean="0">
                    <a:solidFill>
                      <a:srgbClr val="000000"/>
                    </a:solidFill>
                  </a:rPr>
                  <a:t> </a:t>
                </a:r>
                <a:r>
                  <a:rPr lang="hu-HU" sz="1600" dirty="0" err="1" smtClean="0">
                    <a:solidFill>
                      <a:srgbClr val="000000"/>
                    </a:solidFill>
                  </a:rPr>
                  <a:t>special</a:t>
                </a:r>
                <a:r>
                  <a:rPr lang="hu-HU" sz="1600" dirty="0" smtClean="0">
                    <a:solidFill>
                      <a:srgbClr val="000000"/>
                    </a:solidFill>
                  </a:rPr>
                  <a:t> </a:t>
                </a:r>
                <a:r>
                  <a:rPr lang="hu-HU" sz="1600" dirty="0" err="1" smtClean="0">
                    <a:solidFill>
                      <a:srgbClr val="000000"/>
                    </a:solidFill>
                  </a:rPr>
                  <a:t>case</a:t>
                </a:r>
                <a:r>
                  <a:rPr lang="hu-HU" sz="1600" dirty="0" smtClean="0">
                    <a:solidFill>
                      <a:srgbClr val="000000"/>
                    </a:solidFill>
                  </a:rPr>
                  <a:t> </a:t>
                </a:r>
                <a:r>
                  <a:rPr lang="hu-HU" sz="1600" dirty="0" err="1" smtClean="0">
                    <a:solidFill>
                      <a:srgbClr val="000000"/>
                    </a:solidFill>
                  </a:rPr>
                  <a:t>when</a:t>
                </a:r>
                <a:r>
                  <a:rPr lang="hu-HU" sz="1600" dirty="0" smtClean="0">
                    <a:solidFill>
                      <a:srgbClr val="000000"/>
                    </a:solidFill>
                  </a:rPr>
                  <a:t> </a:t>
                </a:r>
                <a:r>
                  <a:rPr lang="hu-HU" sz="1600" dirty="0" err="1" smtClean="0">
                    <a:solidFill>
                      <a:srgbClr val="000000"/>
                    </a:solidFill>
                  </a:rPr>
                  <a:t>the</a:t>
                </a:r>
                <a:r>
                  <a:rPr lang="hu-HU" sz="1600" dirty="0" smtClean="0">
                    <a:solidFill>
                      <a:srgbClr val="000000"/>
                    </a:solidFill>
                  </a:rPr>
                  <a:t> </a:t>
                </a:r>
                <a:r>
                  <a:rPr lang="hu-HU" sz="1600" dirty="0" err="1" smtClean="0">
                    <a:solidFill>
                      <a:srgbClr val="000000"/>
                    </a:solidFill>
                  </a:rPr>
                  <a:t>wave</a:t>
                </a:r>
                <a:r>
                  <a:rPr lang="hu-HU" sz="1600" dirty="0" smtClean="0">
                    <a:solidFill>
                      <a:srgbClr val="000000"/>
                    </a:solidFill>
                  </a:rPr>
                  <a:t> </a:t>
                </a:r>
                <a:r>
                  <a:rPr lang="hu-HU" sz="1600" dirty="0" err="1" smtClean="0">
                    <a:solidFill>
                      <a:srgbClr val="000000"/>
                    </a:solidFill>
                  </a:rPr>
                  <a:t>function</a:t>
                </a:r>
                <a:r>
                  <a:rPr lang="hu-HU" sz="1600" dirty="0" smtClean="0">
                    <a:solidFill>
                      <a:srgbClr val="000000"/>
                    </a:solidFill>
                  </a:rPr>
                  <a:t> </a:t>
                </a:r>
                <a:r>
                  <a:rPr lang="hu-HU" sz="1600" dirty="0" err="1" smtClean="0">
                    <a:solidFill>
                      <a:srgbClr val="000000"/>
                    </a:solidFill>
                  </a:rPr>
                  <a:t>remains</a:t>
                </a:r>
                <a:r>
                  <a:rPr lang="hu-HU" sz="1600" dirty="0" smtClean="0">
                    <a:solidFill>
                      <a:srgbClr val="000000"/>
                    </a:solidFill>
                  </a:rPr>
                  <a:t> </a:t>
                </a:r>
                <a:r>
                  <a:rPr lang="hu-HU" sz="1600" dirty="0" err="1" smtClean="0">
                    <a:solidFill>
                      <a:srgbClr val="000000"/>
                    </a:solidFill>
                  </a:rPr>
                  <a:t>the</a:t>
                </a:r>
                <a:r>
                  <a:rPr lang="hu-HU" sz="1600" dirty="0" smtClean="0">
                    <a:solidFill>
                      <a:srgbClr val="000000"/>
                    </a:solidFill>
                  </a:rPr>
                  <a:t> </a:t>
                </a:r>
                <a:r>
                  <a:rPr lang="hu-HU" sz="1600" dirty="0" err="1" smtClean="0">
                    <a:solidFill>
                      <a:srgbClr val="000000"/>
                    </a:solidFill>
                  </a:rPr>
                  <a:t>same</a:t>
                </a:r>
                <a:r>
                  <a:rPr lang="hu-HU" sz="1600" dirty="0" smtClean="0">
                    <a:solidFill>
                      <a:srgbClr val="000000"/>
                    </a:solidFill>
                  </a:rPr>
                  <a:t> </a:t>
                </a:r>
                <a:r>
                  <a:rPr lang="hu-HU" sz="1600" dirty="0" err="1" smtClean="0">
                    <a:solidFill>
                      <a:srgbClr val="000000"/>
                    </a:solidFill>
                  </a:rPr>
                  <a:t>for</a:t>
                </a:r>
                <a:r>
                  <a:rPr lang="hu-HU" sz="1600" dirty="0" smtClean="0">
                    <a:solidFill>
                      <a:srgbClr val="000000"/>
                    </a:solidFill>
                  </a:rPr>
                  <a:t> </a:t>
                </a:r>
                <a:r>
                  <a:rPr lang="hu-HU" sz="1600" dirty="0" err="1" smtClean="0">
                    <a:solidFill>
                      <a:srgbClr val="000000"/>
                    </a:solidFill>
                  </a:rPr>
                  <a:t>all</a:t>
                </a:r>
                <a:r>
                  <a:rPr lang="hu-HU" sz="1600" dirty="0" smtClean="0">
                    <a:solidFill>
                      <a:srgbClr val="000000"/>
                    </a:solidFill>
                  </a:rPr>
                  <a:t> </a:t>
                </a:r>
                <a:r>
                  <a:rPr lang="hu-HU" sz="1600" dirty="0" err="1" smtClean="0">
                    <a:solidFill>
                      <a:srgbClr val="000000"/>
                    </a:solidFill>
                  </a:rPr>
                  <a:t>symmetry</a:t>
                </a:r>
                <a:r>
                  <a:rPr lang="hu-HU" sz="1600" dirty="0" smtClean="0">
                    <a:solidFill>
                      <a:srgbClr val="000000"/>
                    </a:solidFill>
                  </a:rPr>
                  <a:t> </a:t>
                </a:r>
                <a:r>
                  <a:rPr lang="hu-HU" sz="1600" dirty="0" err="1" smtClean="0">
                    <a:solidFill>
                      <a:srgbClr val="000000"/>
                    </a:solidFill>
                  </a:rPr>
                  <a:t>operations</a:t>
                </a:r>
                <a:r>
                  <a:rPr lang="hu-HU" sz="1600" dirty="0" smtClean="0">
                    <a:solidFill>
                      <a:srgbClr val="000000"/>
                    </a:solidFill>
                  </a:rPr>
                  <a:t>, in </a:t>
                </a:r>
                <a:r>
                  <a:rPr lang="hu-HU" sz="1600" dirty="0" err="1" smtClean="0">
                    <a:solidFill>
                      <a:srgbClr val="000000"/>
                    </a:solidFill>
                  </a:rPr>
                  <a:t>other</a:t>
                </a:r>
                <a:r>
                  <a:rPr lang="hu-HU" sz="1600" dirty="0" smtClean="0">
                    <a:solidFill>
                      <a:srgbClr val="000000"/>
                    </a:solidFill>
                  </a:rPr>
                  <a:t> </a:t>
                </a:r>
                <a:r>
                  <a:rPr lang="hu-HU" sz="1600" dirty="0" err="1" smtClean="0">
                    <a:solidFill>
                      <a:srgbClr val="000000"/>
                    </a:solidFill>
                  </a:rPr>
                  <a:t>words</a:t>
                </a:r>
                <a:r>
                  <a:rPr lang="hu-HU" sz="1600" dirty="0" smtClean="0">
                    <a:solidFill>
                      <a:srgbClr val="000000"/>
                    </a:solidFill>
                  </a:rPr>
                  <a:t> </a:t>
                </a:r>
                <a:r>
                  <a:rPr lang="hu-HU" sz="1600" dirty="0" err="1" smtClean="0">
                    <a:solidFill>
                      <a:srgbClr val="000000"/>
                    </a:solidFill>
                  </a:rPr>
                  <a:t>the</a:t>
                </a:r>
                <a:r>
                  <a:rPr lang="hu-HU" sz="1600" dirty="0" smtClean="0">
                    <a:solidFill>
                      <a:srgbClr val="000000"/>
                    </a:solidFill>
                  </a:rPr>
                  <a:t> </a:t>
                </a:r>
                <a:r>
                  <a:rPr lang="hu-HU" sz="1600" dirty="0" err="1" smtClean="0">
                    <a:solidFill>
                      <a:srgbClr val="000000"/>
                    </a:solidFill>
                  </a:rPr>
                  <a:t>wave</a:t>
                </a:r>
                <a:r>
                  <a:rPr lang="hu-HU" sz="1600" dirty="0" smtClean="0">
                    <a:solidFill>
                      <a:srgbClr val="000000"/>
                    </a:solidFill>
                  </a:rPr>
                  <a:t> </a:t>
                </a:r>
                <a:r>
                  <a:rPr lang="hu-HU" sz="1600" dirty="0" err="1" smtClean="0">
                    <a:solidFill>
                      <a:srgbClr val="000000"/>
                    </a:solidFill>
                  </a:rPr>
                  <a:t>function</a:t>
                </a:r>
                <a:r>
                  <a:rPr lang="hu-HU" sz="1600" dirty="0" smtClean="0">
                    <a:solidFill>
                      <a:srgbClr val="000000"/>
                    </a:solidFill>
                  </a:rPr>
                  <a:t> </a:t>
                </a:r>
                <a:r>
                  <a:rPr lang="hu-HU" sz="1600" dirty="0" err="1" smtClean="0">
                    <a:solidFill>
                      <a:srgbClr val="000000"/>
                    </a:solidFill>
                  </a:rPr>
                  <a:t>transforms</a:t>
                </a:r>
                <a:r>
                  <a:rPr lang="hu-HU" sz="1600" dirty="0" smtClean="0">
                    <a:solidFill>
                      <a:srgbClr val="000000"/>
                    </a:solidFill>
                  </a:rPr>
                  <a:t> </a:t>
                </a:r>
                <a:r>
                  <a:rPr lang="hu-HU" sz="1600" dirty="0" err="1" smtClean="0">
                    <a:solidFill>
                      <a:srgbClr val="000000"/>
                    </a:solidFill>
                  </a:rPr>
                  <a:t>according</a:t>
                </a:r>
                <a:r>
                  <a:rPr lang="hu-HU" sz="1600" dirty="0" smtClean="0">
                    <a:solidFill>
                      <a:srgbClr val="000000"/>
                    </a:solidFill>
                  </a:rPr>
                  <a:t> </a:t>
                </a:r>
                <a:r>
                  <a:rPr lang="hu-HU" sz="1600" dirty="0" err="1" smtClean="0">
                    <a:solidFill>
                      <a:srgbClr val="000000"/>
                    </a:solidFill>
                  </a:rPr>
                  <a:t>to</a:t>
                </a:r>
                <a:r>
                  <a:rPr lang="hu-HU" sz="1600" dirty="0" smtClean="0">
                    <a:solidFill>
                      <a:srgbClr val="000000"/>
                    </a:solidFill>
                  </a:rPr>
                  <a:t> </a:t>
                </a:r>
                <a:r>
                  <a:rPr lang="hu-HU" sz="1600" dirty="0" err="1" smtClean="0">
                    <a:solidFill>
                      <a:srgbClr val="000000"/>
                    </a:solidFill>
                  </a:rPr>
                  <a:t>the</a:t>
                </a:r>
                <a:r>
                  <a:rPr lang="hu-HU" sz="1600" dirty="0" smtClean="0">
                    <a:solidFill>
                      <a:srgbClr val="000000"/>
                    </a:solidFill>
                  </a:rPr>
                  <a:t> </a:t>
                </a:r>
                <a:r>
                  <a:rPr lang="hu-HU" sz="1600" dirty="0" err="1" smtClean="0">
                    <a:solidFill>
                      <a:srgbClr val="000000"/>
                    </a:solidFill>
                  </a:rPr>
                  <a:t>totally</a:t>
                </a:r>
                <a:r>
                  <a:rPr lang="hu-HU" sz="1600" dirty="0" smtClean="0">
                    <a:solidFill>
                      <a:srgbClr val="000000"/>
                    </a:solidFill>
                  </a:rPr>
                  <a:t> </a:t>
                </a:r>
                <a:r>
                  <a:rPr lang="hu-HU" sz="1600" dirty="0" err="1" smtClean="0">
                    <a:solidFill>
                      <a:srgbClr val="000000"/>
                    </a:solidFill>
                  </a:rPr>
                  <a:t>symmetric</a:t>
                </a:r>
                <a:r>
                  <a:rPr lang="hu-HU" sz="1600" dirty="0" smtClean="0">
                    <a:solidFill>
                      <a:srgbClr val="000000"/>
                    </a:solidFill>
                  </a:rPr>
                  <a:t> </a:t>
                </a:r>
                <a:r>
                  <a:rPr lang="hu-HU" sz="1600" dirty="0" err="1" smtClean="0">
                    <a:solidFill>
                      <a:srgbClr val="000000"/>
                    </a:solidFill>
                  </a:rPr>
                  <a:t>irreducible</a:t>
                </a:r>
                <a:r>
                  <a:rPr lang="hu-HU" sz="1600" dirty="0" smtClean="0">
                    <a:solidFill>
                      <a:srgbClr val="000000"/>
                    </a:solidFill>
                  </a:rPr>
                  <a:t> </a:t>
                </a:r>
                <a:r>
                  <a:rPr lang="hu-HU" sz="1600" dirty="0" err="1" smtClean="0">
                    <a:solidFill>
                      <a:srgbClr val="000000"/>
                    </a:solidFill>
                  </a:rPr>
                  <a:t>representation</a:t>
                </a:r>
                <a:r>
                  <a:rPr lang="hu-HU" sz="1600" dirty="0" smtClean="0">
                    <a:solidFill>
                      <a:srgbClr val="000000"/>
                    </a:solidFill>
                  </a:rPr>
                  <a:t>, </a:t>
                </a:r>
                <a:r>
                  <a:rPr lang="hu-HU" sz="1600" dirty="0" err="1" smtClean="0">
                    <a:solidFill>
                      <a:srgbClr val="000000"/>
                    </a:solidFill>
                  </a:rPr>
                  <a:t>then</a:t>
                </a:r>
                <a:r>
                  <a:rPr lang="hu-HU" sz="1600" dirty="0" smtClean="0">
                    <a:solidFill>
                      <a:srgbClr val="000000"/>
                    </a:solidFill>
                  </a:rPr>
                  <a:t> </a:t>
                </a:r>
                <a:r>
                  <a:rPr lang="hu-HU" sz="1600" dirty="0" err="1" smtClean="0">
                    <a:solidFill>
                      <a:srgbClr val="000000"/>
                    </a:solidFill>
                  </a:rPr>
                  <a:t>the</a:t>
                </a:r>
                <a:r>
                  <a:rPr lang="hu-HU" sz="1600" dirty="0" smtClean="0">
                    <a:solidFill>
                      <a:srgbClr val="000000"/>
                    </a:solidFill>
                  </a:rPr>
                  <a:t> </a:t>
                </a:r>
                <a:r>
                  <a:rPr lang="hu-HU" sz="1600" dirty="0" err="1" smtClean="0">
                    <a:solidFill>
                      <a:srgbClr val="000000"/>
                    </a:solidFill>
                  </a:rPr>
                  <a:t>energy</a:t>
                </a:r>
                <a:r>
                  <a:rPr lang="hu-HU" sz="1600" dirty="0" smtClean="0">
                    <a:solidFill>
                      <a:srgbClr val="000000"/>
                    </a:solidFill>
                  </a:rPr>
                  <a:t> </a:t>
                </a:r>
                <a:r>
                  <a:rPr lang="hu-HU" sz="1600" dirty="0" err="1" smtClean="0">
                    <a:solidFill>
                      <a:srgbClr val="000000"/>
                    </a:solidFill>
                  </a:rPr>
                  <a:t>level</a:t>
                </a:r>
                <a:r>
                  <a:rPr lang="hu-HU" sz="1600" dirty="0" smtClean="0">
                    <a:solidFill>
                      <a:srgbClr val="000000"/>
                    </a:solidFill>
                  </a:rPr>
                  <a:t> is non </a:t>
                </a:r>
                <a:r>
                  <a:rPr lang="hu-HU" sz="1600" dirty="0" err="1" smtClean="0">
                    <a:solidFill>
                      <a:srgbClr val="000000"/>
                    </a:solidFill>
                  </a:rPr>
                  <a:t>degenerate</a:t>
                </a:r>
                <a:r>
                  <a:rPr lang="hu-HU" sz="1600" dirty="0" smtClean="0">
                    <a:solidFill>
                      <a:srgbClr val="000000"/>
                    </a:solidFill>
                  </a:rPr>
                  <a:t>.</a:t>
                </a:r>
                <a:endPar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a:p>
                <a:pPr lvl="0">
                  <a:defRPr/>
                </a:pPr>
                <a:endPar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a:p>
                <a:pPr lvl="0">
                  <a:defRPr/>
                </a:pPr>
                <a:endParaRPr kumimoji="0" lang="hu-H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p:txBody>
          </p:sp>
        </mc:Choice>
        <mc:Fallback xmlns="">
          <p:sp>
            <p:nvSpPr>
              <p:cNvPr id="4" name="Szövegdoboz 3"/>
              <p:cNvSpPr txBox="1">
                <a:spLocks noRot="1" noChangeAspect="1" noMove="1" noResize="1" noEditPoints="1" noAdjustHandles="1" noChangeArrowheads="1" noChangeShapeType="1" noTextEdit="1"/>
              </p:cNvSpPr>
              <p:nvPr/>
            </p:nvSpPr>
            <p:spPr>
              <a:xfrm>
                <a:off x="0" y="1745521"/>
                <a:ext cx="9144000" cy="4278094"/>
              </a:xfrm>
              <a:prstGeom prst="rect">
                <a:avLst/>
              </a:prstGeom>
              <a:blipFill>
                <a:blip r:embed="rId3"/>
                <a:stretch>
                  <a:fillRect l="-333" t="-427"/>
                </a:stretch>
              </a:blipFill>
            </p:spPr>
            <p:txBody>
              <a:bodyPr/>
              <a:lstStyle/>
              <a:p>
                <a:r>
                  <a:rPr lang="hu-HU">
                    <a:noFill/>
                  </a:rPr>
                  <a:t> </a:t>
                </a:r>
              </a:p>
            </p:txBody>
          </p:sp>
        </mc:Fallback>
      </mc:AlternateContent>
      <p:sp>
        <p:nvSpPr>
          <p:cNvPr id="2" name="Szövegdoboz 1"/>
          <p:cNvSpPr txBox="1"/>
          <p:nvPr/>
        </p:nvSpPr>
        <p:spPr>
          <a:xfrm>
            <a:off x="4211960" y="3522494"/>
            <a:ext cx="216024" cy="338554"/>
          </a:xfrm>
          <a:prstGeom prst="rect">
            <a:avLst/>
          </a:prstGeom>
          <a:noFill/>
        </p:spPr>
        <p:txBody>
          <a:bodyPr wrap="square" rtlCol="0">
            <a:spAutoFit/>
          </a:bodyPr>
          <a:lstStyle/>
          <a:p>
            <a:r>
              <a:rPr lang="hu-HU" sz="1600" b="1" dirty="0" smtClean="0"/>
              <a:t>!</a:t>
            </a:r>
            <a:endParaRPr lang="hu-HU" sz="1600" b="1" dirty="0"/>
          </a:p>
        </p:txBody>
      </p:sp>
    </p:spTree>
    <p:extLst>
      <p:ext uri="{BB962C8B-B14F-4D97-AF65-F5344CB8AC3E}">
        <p14:creationId xmlns:p14="http://schemas.microsoft.com/office/powerpoint/2010/main" val="3611492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apértelmezett terv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apértelmezett ter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apértelmezett ter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Alapértelmezett terv">
  <a:themeElements>
    <a:clrScheme name="2_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Alapértelmezett terv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Alapértelmezett terv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Alapértelmezett terv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Alapértelmezett ter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Alapértelmezett ter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Alapértelmezett ter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17167</TotalTime>
  <Words>1270</Words>
  <Application>Microsoft Office PowerPoint</Application>
  <PresentationFormat>Diavetítés a képernyőre (4:3 oldalarány)</PresentationFormat>
  <Paragraphs>190</Paragraphs>
  <Slides>15</Slides>
  <Notes>15</Notes>
  <HiddenSlides>0</HiddenSlides>
  <MMClips>1</MMClips>
  <ScaleCrop>false</ScaleCrop>
  <HeadingPairs>
    <vt:vector size="6" baseType="variant">
      <vt:variant>
        <vt:lpstr>Használt betűtípusok</vt:lpstr>
      </vt:variant>
      <vt:variant>
        <vt:i4>5</vt:i4>
      </vt:variant>
      <vt:variant>
        <vt:lpstr>Téma</vt:lpstr>
      </vt:variant>
      <vt:variant>
        <vt:i4>2</vt:i4>
      </vt:variant>
      <vt:variant>
        <vt:lpstr>Diacímek</vt:lpstr>
      </vt:variant>
      <vt:variant>
        <vt:i4>15</vt:i4>
      </vt:variant>
    </vt:vector>
  </HeadingPairs>
  <TitlesOfParts>
    <vt:vector size="22" baseType="lpstr">
      <vt:lpstr>Calibri</vt:lpstr>
      <vt:lpstr>Cambria Math</vt:lpstr>
      <vt:lpstr>Symbol</vt:lpstr>
      <vt:lpstr>Times New Roman</vt:lpstr>
      <vt:lpstr>Wingdings</vt:lpstr>
      <vt:lpstr>Alapértelmezett terv</vt:lpstr>
      <vt:lpstr>3_Alapértelmezett terv</vt:lpstr>
      <vt:lpstr> CARBON NANOSTRUCTURES (FULLERENES, CARBON NANOTUBES, GRAPHENE)</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ELTE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SZÉN NANOCSÖVEK</dc:title>
  <dc:creator>Kürti Jenő</dc:creator>
  <cp:lastModifiedBy>Kürti Jenő</cp:lastModifiedBy>
  <cp:revision>576</cp:revision>
  <dcterms:created xsi:type="dcterms:W3CDTF">2002-03-15T16:04:38Z</dcterms:created>
  <dcterms:modified xsi:type="dcterms:W3CDTF">2020-04-20T16:22:07Z</dcterms:modified>
</cp:coreProperties>
</file>