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27" r:id="rId2"/>
  </p:sldMasterIdLst>
  <p:notesMasterIdLst>
    <p:notesMasterId r:id="rId28"/>
  </p:notesMasterIdLst>
  <p:sldIdLst>
    <p:sldId id="305" r:id="rId3"/>
    <p:sldId id="500" r:id="rId4"/>
    <p:sldId id="487" r:id="rId5"/>
    <p:sldId id="488" r:id="rId6"/>
    <p:sldId id="489" r:id="rId7"/>
    <p:sldId id="494" r:id="rId8"/>
    <p:sldId id="495" r:id="rId9"/>
    <p:sldId id="496" r:id="rId10"/>
    <p:sldId id="497" r:id="rId11"/>
    <p:sldId id="515" r:id="rId12"/>
    <p:sldId id="499" r:id="rId13"/>
    <p:sldId id="501" r:id="rId14"/>
    <p:sldId id="502" r:id="rId15"/>
    <p:sldId id="503" r:id="rId16"/>
    <p:sldId id="516" r:id="rId17"/>
    <p:sldId id="505" r:id="rId18"/>
    <p:sldId id="517" r:id="rId19"/>
    <p:sldId id="507" r:id="rId20"/>
    <p:sldId id="508" r:id="rId21"/>
    <p:sldId id="509" r:id="rId22"/>
    <p:sldId id="510" r:id="rId23"/>
    <p:sldId id="520" r:id="rId24"/>
    <p:sldId id="521" r:id="rId25"/>
    <p:sldId id="522" r:id="rId26"/>
    <p:sldId id="523" r:id="rId2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1CB"/>
    <a:srgbClr val="D5D0CA"/>
    <a:srgbClr val="D7D2CC"/>
    <a:srgbClr val="F0F0F0"/>
    <a:srgbClr val="D5D0C9"/>
    <a:srgbClr val="DCD5CB"/>
    <a:srgbClr val="A50021"/>
    <a:srgbClr val="FFFF00"/>
    <a:srgbClr val="99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EBD120-9837-4D36-A535-97C2049A6885}" type="slidenum">
              <a:rPr lang="hu-HU" altLang="hu-HU" sz="1200"/>
              <a:pPr/>
              <a:t>1</a:t>
            </a:fld>
            <a:endParaRPr lang="hu-HU" altLang="hu-H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CE8D06-B7C9-48D4-89B7-96938C2C352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1663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119285-E6BC-4643-8202-CC8D0D10EF8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46570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D0684A-0F8A-4552-B885-B74A99EC131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40074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FA1BE-7C40-4C31-BD02-7F485EDD2F2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61069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C6308C-BD29-4FBB-8BD9-C82D9EE3D1D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82795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B354FD-4001-4EC1-8EBB-96EC869385B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848525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AB8DA-6B7B-47F2-ABB4-EFBACCA93FE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06976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2DFB-B8C7-40CC-AEBB-FEB8719D911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2959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9BD497-3CC5-4406-8508-93F9D49E65D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99359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BD3DC6-AD5F-4440-8D32-70A1DFC100B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49517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127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5B6432-71E2-4BCF-929A-A11C8FBEFDD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36083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5B836B-F93D-4B82-A6AA-31C705FC42E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72958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31748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8963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DA94E-DB8D-4BA4-A837-59ABAE5D26F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2475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4A799-861D-4384-8D11-68D3D32A226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9067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E6D904-AA83-4110-949F-524DED3D57C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4242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D91EB7-804D-47FA-829A-FF39AA685E0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0273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A0C40B-FE69-45E6-B7C5-346DE7BF978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5300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6F5D1-250B-4634-A0AF-5E42266C855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918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E87B58-77EE-48CA-8D99-B833BE4685C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1249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8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73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8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9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9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14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6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908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15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9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en.wikipedia.org/wiki/Brillouin_zone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en.wikipedia.org/wiki/Wigner%E2%80%93Seitz_ce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image" Target="../media/image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</a:t>
            </a:r>
            <a:r>
              <a:rPr lang="hu-HU" altLang="hu-HU" sz="2400" dirty="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06. </a:t>
            </a:r>
            <a:r>
              <a:rPr lang="hu-HU" altLang="hu-HU" sz="2400" dirty="0" err="1" smtClean="0"/>
              <a:t>April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oba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50973"/>
            <a:ext cx="5904656" cy="1315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8638" y="2636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roba 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5875"/>
            <a:ext cx="6632575" cy="946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4714875" y="4005263"/>
            <a:ext cx="144463" cy="144462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5580063" y="2708275"/>
            <a:ext cx="144462" cy="144463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6515100" y="1844675"/>
            <a:ext cx="144463" cy="144463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7164388" y="2205038"/>
            <a:ext cx="144462" cy="144462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844675"/>
            <a:ext cx="9144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SUPPLEMENT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(dielectric formalism in optics)</a:t>
            </a:r>
          </a:p>
        </p:txBody>
      </p:sp>
      <p:pic>
        <p:nvPicPr>
          <p:cNvPr id="2" name="Rögzített hang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293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-1588"/>
            <a:ext cx="51117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4005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0"/>
            <a:ext cx="473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4945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 bwMode="auto">
          <a:xfrm>
            <a:off x="6669325" y="-55418"/>
            <a:ext cx="206931" cy="7084818"/>
          </a:xfrm>
          <a:prstGeom prst="rect">
            <a:avLst/>
          </a:prstGeom>
          <a:solidFill>
            <a:srgbClr val="D7D2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ögzített hang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157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-100013"/>
            <a:ext cx="6359525" cy="845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 bwMode="auto">
          <a:xfrm>
            <a:off x="6804248" y="-55418"/>
            <a:ext cx="206931" cy="7084818"/>
          </a:xfrm>
          <a:prstGeom prst="rect">
            <a:avLst/>
          </a:prstGeom>
          <a:solidFill>
            <a:srgbClr val="D5D0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6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roba 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0"/>
            <a:ext cx="4614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5724525" y="5084763"/>
            <a:ext cx="144463" cy="144462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5867400" y="4508500"/>
            <a:ext cx="144463" cy="144463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6156325" y="3860800"/>
            <a:ext cx="144463" cy="144463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6300788" y="4076700"/>
            <a:ext cx="144462" cy="144463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zövegdoboz 2"/>
          <p:cNvSpPr txBox="1">
            <a:spLocks noChangeArrowheads="1"/>
          </p:cNvSpPr>
          <p:nvPr/>
        </p:nvSpPr>
        <p:spPr bwMode="auto">
          <a:xfrm>
            <a:off x="4143375" y="6072188"/>
            <a:ext cx="642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</a:p>
        </p:txBody>
      </p:sp>
      <p:pic>
        <p:nvPicPr>
          <p:cNvPr id="2" name="Rögzített hang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032" y="31789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980728"/>
            <a:ext cx="9144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6000" dirty="0" err="1" smtClean="0">
                <a:solidFill>
                  <a:srgbClr val="000000"/>
                </a:solidFill>
              </a:rPr>
              <a:t>Fullerenes</a:t>
            </a:r>
            <a:r>
              <a:rPr lang="hu-HU" altLang="hu-HU" sz="6000" dirty="0" smtClean="0">
                <a:solidFill>
                  <a:srgbClr val="000000"/>
                </a:solidFill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band</a:t>
            </a:r>
            <a:r>
              <a:rPr kumimoji="0" lang="hu-HU" altLang="hu-HU" sz="6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hu-HU" altLang="hu-HU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structure</a:t>
            </a:r>
            <a:r>
              <a:rPr kumimoji="0" lang="hu-HU" altLang="hu-HU" sz="6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            </a:t>
            </a:r>
            <a:r>
              <a:rPr kumimoji="0" lang="hu-HU" altLang="hu-HU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optical</a:t>
            </a:r>
            <a:r>
              <a:rPr kumimoji="0" lang="hu-HU" altLang="hu-HU" sz="6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hu-HU" altLang="hu-HU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properties</a:t>
            </a:r>
            <a:endParaRPr kumimoji="0" lang="hu-HU" altLang="hu-HU" sz="6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47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roba 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9144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5508625" y="4724400"/>
            <a:ext cx="144463" cy="144463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795963" y="4005263"/>
            <a:ext cx="144462" cy="144462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6084888" y="3789363"/>
            <a:ext cx="144462" cy="144462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6372225" y="4149725"/>
            <a:ext cx="144463" cy="144463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ro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-82550"/>
            <a:ext cx="4681537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3850" y="4652963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Im(-1/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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164388" y="188913"/>
            <a:ext cx="172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EELS</a:t>
            </a:r>
          </a:p>
        </p:txBody>
      </p:sp>
      <p:pic>
        <p:nvPicPr>
          <p:cNvPr id="2" name="Rögzített hang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roba 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0"/>
            <a:ext cx="3482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7950" y="3933825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primer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170 keV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42988" y="1700213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n-US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·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Im(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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140200" y="1125538"/>
            <a:ext cx="144463" cy="144462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4284663" y="620713"/>
            <a:ext cx="144462" cy="144462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4500563" y="260350"/>
            <a:ext cx="144462" cy="144463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4716463" y="549275"/>
            <a:ext cx="144462" cy="144463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1146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roba 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3175"/>
            <a:ext cx="864235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148263" y="1700213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285.0 eV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H="1" flipV="1">
            <a:off x="3708400" y="1268413"/>
            <a:ext cx="12954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060700" y="160337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Rögzített hang 23m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188" y="361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02865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Sorry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answer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found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next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02865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selection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rule</a:t>
            </a:r>
            <a:r>
              <a:rPr lang="hu-HU" sz="2000" dirty="0" smtClean="0">
                <a:solidFill>
                  <a:srgbClr val="000000"/>
                </a:solidFill>
              </a:rPr>
              <a:t>s </a:t>
            </a:r>
            <a:r>
              <a:rPr lang="hu-HU" sz="2000" dirty="0" err="1" smtClean="0">
                <a:solidFill>
                  <a:srgbClr val="000000"/>
                </a:solidFill>
              </a:rPr>
              <a:t>are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</a:rPr>
              <a:t>not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</a:rPr>
              <a:t>the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</a:rPr>
              <a:t>same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</a:rPr>
              <a:t>for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</a:rPr>
              <a:t>interactions</a:t>
            </a:r>
            <a:r>
              <a:rPr lang="hu-HU" sz="2000" dirty="0" smtClean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</a:rPr>
              <a:t>with</a:t>
            </a:r>
            <a:r>
              <a:rPr lang="hu-HU" sz="2000" dirty="0" smtClean="0">
                <a:solidFill>
                  <a:srgbClr val="000000"/>
                </a:solidFill>
              </a:rPr>
              <a:t> a </a:t>
            </a:r>
            <a:r>
              <a:rPr lang="hu-HU" sz="2000" dirty="0" err="1" smtClean="0">
                <a:solidFill>
                  <a:srgbClr val="000000"/>
                </a:solidFill>
              </a:rPr>
              <a:t>photon</a:t>
            </a:r>
            <a:r>
              <a:rPr lang="hu-HU" sz="2000" dirty="0" smtClean="0">
                <a:solidFill>
                  <a:srgbClr val="000000"/>
                </a:solidFill>
              </a:rPr>
              <a:t> and </a:t>
            </a:r>
            <a:r>
              <a:rPr lang="hu-HU" sz="2000" dirty="0" err="1" smtClean="0">
                <a:solidFill>
                  <a:srgbClr val="000000"/>
                </a:solidFill>
              </a:rPr>
              <a:t>with</a:t>
            </a:r>
            <a:r>
              <a:rPr lang="hu-HU" sz="2000" dirty="0" smtClean="0">
                <a:solidFill>
                  <a:srgbClr val="000000"/>
                </a:solidFill>
              </a:rPr>
              <a:t> an </a:t>
            </a:r>
            <a:r>
              <a:rPr lang="hu-HU" sz="2000" dirty="0" err="1" smtClean="0">
                <a:solidFill>
                  <a:srgbClr val="000000"/>
                </a:solidFill>
              </a:rPr>
              <a:t>electron</a:t>
            </a:r>
            <a:r>
              <a:rPr lang="hu-HU" sz="2000" dirty="0" smtClean="0">
                <a:solidFill>
                  <a:srgbClr val="000000"/>
                </a:solidFill>
              </a:rPr>
              <a:t>.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27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341438"/>
            <a:ext cx="17287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5508" name="Rectangle 4"/>
          <p:cNvSpPr>
            <a:spLocks noChangeArrowheads="1"/>
          </p:cNvSpPr>
          <p:nvPr/>
        </p:nvSpPr>
        <p:spPr bwMode="auto">
          <a:xfrm>
            <a:off x="3571875" y="500063"/>
            <a:ext cx="4176713" cy="4608512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700338" y="3789363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HOMO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700338" y="2133600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LUMO</a:t>
            </a:r>
          </a:p>
        </p:txBody>
      </p:sp>
      <p:pic>
        <p:nvPicPr>
          <p:cNvPr id="2" name="Rögzített hang 3b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332656"/>
            <a:ext cx="487363" cy="487363"/>
          </a:xfrm>
          <a:prstGeom prst="rect">
            <a:avLst/>
          </a:prstGeom>
        </p:spPr>
      </p:pic>
      <p:pic>
        <p:nvPicPr>
          <p:cNvPr id="4" name="Rögzített hang 3jobbt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332655"/>
            <a:ext cx="487363" cy="48736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059832" y="39576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6200000">
            <a:off x="6072671" y="2876426"/>
            <a:ext cx="64757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DOS</a:t>
            </a:r>
            <a:endParaRPr kumimoji="0" lang="hu-HU" alt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55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500438"/>
            <a:ext cx="5643562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49238"/>
            <a:ext cx="57245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zövegdoboz 4"/>
          <p:cNvSpPr txBox="1">
            <a:spLocks noChangeArrowheads="1"/>
          </p:cNvSpPr>
          <p:nvPr/>
        </p:nvSpPr>
        <p:spPr bwMode="auto">
          <a:xfrm>
            <a:off x="0" y="6611938"/>
            <a:ext cx="37861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Jenő Sólyom: Fundamentals of  </a:t>
            </a:r>
            <a:r>
              <a:rPr kumimoji="0" lang="hu-HU" altLang="hu-H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</a:t>
            </a:r>
            <a:r>
              <a:rPr kumimoji="0" lang="hu-HU" altLang="hu-H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Physics</a:t>
            </a:r>
            <a:r>
              <a:rPr kumimoji="0" lang="hu-HU" altLang="hu-H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of </a:t>
            </a:r>
            <a:r>
              <a:rPr kumimoji="0" lang="hu-HU" altLang="hu-H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Solids</a:t>
            </a:r>
            <a:r>
              <a:rPr kumimoji="0" lang="hu-HU" altLang="hu-H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I.</a:t>
            </a:r>
            <a:endParaRPr kumimoji="0" lang="hu-HU" altLang="hu-H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 bwMode="auto">
          <a:xfrm>
            <a:off x="1907704" y="2420888"/>
            <a:ext cx="5602759" cy="508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0" y="25649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Bravais</a:t>
            </a:r>
            <a:r>
              <a:rPr lang="hu-HU" sz="1400" dirty="0" smtClean="0"/>
              <a:t> </a:t>
            </a:r>
            <a:r>
              <a:rPr lang="hu-HU" sz="1400" dirty="0" err="1" smtClean="0"/>
              <a:t>cell</a:t>
            </a:r>
            <a:r>
              <a:rPr lang="hu-HU" sz="1400" dirty="0" smtClean="0"/>
              <a:t> of </a:t>
            </a:r>
            <a:r>
              <a:rPr lang="hu-HU" sz="1400" dirty="0" err="1" smtClean="0"/>
              <a:t>face</a:t>
            </a:r>
            <a:r>
              <a:rPr lang="hu-HU" sz="1400" dirty="0" smtClean="0"/>
              <a:t> centered </a:t>
            </a:r>
            <a:r>
              <a:rPr lang="hu-HU" sz="1400" dirty="0" err="1" smtClean="0"/>
              <a:t>cubic</a:t>
            </a:r>
            <a:r>
              <a:rPr lang="hu-HU" sz="1400" dirty="0" smtClean="0"/>
              <a:t> (</a:t>
            </a:r>
            <a:r>
              <a:rPr lang="hu-HU" sz="1400" dirty="0" err="1" smtClean="0"/>
              <a:t>fcc</a:t>
            </a:r>
            <a:r>
              <a:rPr lang="hu-HU" sz="1400" dirty="0" smtClean="0"/>
              <a:t>) </a:t>
            </a:r>
            <a:r>
              <a:rPr lang="hu-HU" sz="1400" dirty="0" err="1" smtClean="0"/>
              <a:t>crystal</a:t>
            </a:r>
            <a:r>
              <a:rPr lang="hu-HU" sz="1400" dirty="0" smtClean="0"/>
              <a:t> </a:t>
            </a:r>
            <a:r>
              <a:rPr lang="hu-HU" sz="1400" dirty="0" err="1" smtClean="0"/>
              <a:t>with</a:t>
            </a:r>
            <a:r>
              <a:rPr lang="hu-HU" sz="1400" dirty="0" smtClean="0"/>
              <a:t> </a:t>
            </a:r>
            <a:r>
              <a:rPr lang="hu-HU" sz="1400" dirty="0" err="1" smtClean="0"/>
              <a:t>primitive</a:t>
            </a:r>
            <a:r>
              <a:rPr lang="hu-HU" sz="1400" dirty="0" smtClean="0"/>
              <a:t> </a:t>
            </a:r>
            <a:r>
              <a:rPr lang="hu-HU" sz="1400" dirty="0" err="1" smtClean="0"/>
              <a:t>vectors</a:t>
            </a:r>
            <a:r>
              <a:rPr lang="hu-HU" sz="1400" dirty="0" smtClean="0"/>
              <a:t> (a) and </a:t>
            </a:r>
            <a:r>
              <a:rPr lang="hu-HU" sz="1400" dirty="0" err="1" smtClean="0"/>
              <a:t>fcc</a:t>
            </a:r>
            <a:r>
              <a:rPr lang="hu-HU" sz="1400" dirty="0" smtClean="0"/>
              <a:t> Wigner-</a:t>
            </a:r>
            <a:r>
              <a:rPr lang="hu-HU" sz="1400" dirty="0" err="1" smtClean="0"/>
              <a:t>Seitz</a:t>
            </a:r>
            <a:r>
              <a:rPr lang="hu-HU" sz="1400" dirty="0" smtClean="0"/>
              <a:t> </a:t>
            </a:r>
            <a:r>
              <a:rPr lang="hu-HU" sz="1400" dirty="0" err="1" smtClean="0"/>
              <a:t>cell</a:t>
            </a:r>
            <a:r>
              <a:rPr lang="hu-HU" sz="1400" dirty="0" smtClean="0"/>
              <a:t> (b)</a:t>
            </a:r>
          </a:p>
          <a:p>
            <a:pPr algn="ctr"/>
            <a:r>
              <a:rPr lang="hu-HU" sz="1400" dirty="0" smtClean="0"/>
              <a:t>(</a:t>
            </a:r>
            <a:r>
              <a:rPr lang="hu-HU" sz="1400" dirty="0" err="1" smtClean="0"/>
              <a:t>see</a:t>
            </a:r>
            <a:r>
              <a:rPr lang="hu-HU" sz="1400" dirty="0" smtClean="0"/>
              <a:t> </a:t>
            </a:r>
            <a:r>
              <a:rPr lang="hu-HU" sz="1400" dirty="0" err="1" smtClean="0"/>
              <a:t>e.g</a:t>
            </a:r>
            <a:r>
              <a:rPr lang="hu-HU" sz="1400" dirty="0"/>
              <a:t>. </a:t>
            </a:r>
            <a:r>
              <a:rPr lang="hu-HU" sz="1400" dirty="0">
                <a:hlinkClick r:id="rId6"/>
              </a:rPr>
              <a:t>https://</a:t>
            </a:r>
            <a:r>
              <a:rPr lang="hu-HU" sz="1400" dirty="0" smtClean="0">
                <a:hlinkClick r:id="rId6"/>
              </a:rPr>
              <a:t>en.wikipedia.org/wiki/Wigner%E2%80%93Seitz_cell</a:t>
            </a:r>
            <a:r>
              <a:rPr lang="hu-HU" sz="1400" dirty="0" smtClean="0"/>
              <a:t> )</a:t>
            </a:r>
            <a:endParaRPr lang="hu-HU" sz="1400" dirty="0"/>
          </a:p>
        </p:txBody>
      </p:sp>
      <p:sp>
        <p:nvSpPr>
          <p:cNvPr id="4" name="Téglalap 3"/>
          <p:cNvSpPr/>
          <p:nvPr/>
        </p:nvSpPr>
        <p:spPr bwMode="auto">
          <a:xfrm>
            <a:off x="1907704" y="6021288"/>
            <a:ext cx="5328592" cy="4017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36512" y="59301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Reciprocal</a:t>
            </a:r>
            <a:r>
              <a:rPr lang="hu-HU" sz="1400" dirty="0" smtClean="0"/>
              <a:t> </a:t>
            </a:r>
            <a:r>
              <a:rPr lang="hu-HU" sz="1400" dirty="0" err="1" smtClean="0"/>
              <a:t>lattice</a:t>
            </a:r>
            <a:r>
              <a:rPr lang="hu-HU" sz="1400" dirty="0" smtClean="0"/>
              <a:t> of </a:t>
            </a:r>
            <a:r>
              <a:rPr lang="hu-HU" sz="1400" dirty="0" err="1" smtClean="0"/>
              <a:t>face</a:t>
            </a:r>
            <a:r>
              <a:rPr lang="hu-HU" sz="1400" dirty="0" smtClean="0"/>
              <a:t> centered </a:t>
            </a:r>
            <a:r>
              <a:rPr lang="hu-HU" sz="1400" dirty="0" err="1" smtClean="0"/>
              <a:t>cubic</a:t>
            </a:r>
            <a:r>
              <a:rPr lang="hu-HU" sz="1400" dirty="0" smtClean="0"/>
              <a:t> (</a:t>
            </a:r>
            <a:r>
              <a:rPr lang="hu-HU" sz="1400" dirty="0" err="1" smtClean="0"/>
              <a:t>fcc</a:t>
            </a:r>
            <a:r>
              <a:rPr lang="hu-HU" sz="1400" dirty="0" smtClean="0"/>
              <a:t>) </a:t>
            </a:r>
            <a:r>
              <a:rPr lang="hu-HU" sz="1400" dirty="0" err="1" smtClean="0"/>
              <a:t>lattice</a:t>
            </a:r>
            <a:r>
              <a:rPr lang="hu-HU" sz="1400" dirty="0" smtClean="0"/>
              <a:t> and </a:t>
            </a:r>
            <a:r>
              <a:rPr lang="hu-HU" sz="1400" dirty="0" err="1" smtClean="0"/>
              <a:t>its</a:t>
            </a:r>
            <a:r>
              <a:rPr lang="hu-HU" sz="1400" dirty="0" smtClean="0"/>
              <a:t> </a:t>
            </a:r>
            <a:r>
              <a:rPr lang="hu-HU" sz="1400" dirty="0" err="1" smtClean="0"/>
              <a:t>Brillouin</a:t>
            </a:r>
            <a:r>
              <a:rPr lang="hu-HU" sz="1400" dirty="0" smtClean="0"/>
              <a:t> </a:t>
            </a:r>
            <a:r>
              <a:rPr lang="hu-HU" sz="1400" dirty="0" err="1" smtClean="0"/>
              <a:t>zone</a:t>
            </a:r>
            <a:r>
              <a:rPr lang="hu-HU" sz="1400" dirty="0" smtClean="0"/>
              <a:t> </a:t>
            </a:r>
            <a:r>
              <a:rPr lang="hu-HU" sz="1400" dirty="0" err="1" smtClean="0"/>
              <a:t>with</a:t>
            </a:r>
            <a:r>
              <a:rPr lang="hu-HU" sz="1400" dirty="0" smtClean="0"/>
              <a:t> </a:t>
            </a:r>
            <a:r>
              <a:rPr lang="hu-HU" sz="1400" dirty="0" err="1" smtClean="0"/>
              <a:t>highly</a:t>
            </a:r>
            <a:r>
              <a:rPr lang="hu-HU" sz="1400" dirty="0" smtClean="0"/>
              <a:t> </a:t>
            </a:r>
            <a:r>
              <a:rPr lang="hu-HU" sz="1400" dirty="0" err="1" smtClean="0"/>
              <a:t>symmetric</a:t>
            </a:r>
            <a:r>
              <a:rPr lang="hu-HU" sz="1400" dirty="0" smtClean="0"/>
              <a:t> (</a:t>
            </a:r>
            <a:r>
              <a:rPr lang="hu-HU" sz="1400" dirty="0" err="1" smtClean="0"/>
              <a:t>critical</a:t>
            </a:r>
            <a:r>
              <a:rPr lang="hu-HU" sz="1400" dirty="0" smtClean="0"/>
              <a:t>) </a:t>
            </a:r>
            <a:r>
              <a:rPr lang="hu-HU" sz="1400" dirty="0" err="1" smtClean="0"/>
              <a:t>points</a:t>
            </a:r>
            <a:r>
              <a:rPr lang="hu-HU" sz="1400" dirty="0" smtClean="0"/>
              <a:t> </a:t>
            </a:r>
          </a:p>
          <a:p>
            <a:pPr algn="ctr"/>
            <a:r>
              <a:rPr lang="hu-HU" sz="1400" dirty="0" smtClean="0"/>
              <a:t>(</a:t>
            </a:r>
            <a:r>
              <a:rPr lang="hu-HU" sz="1400" dirty="0" err="1" smtClean="0"/>
              <a:t>see</a:t>
            </a:r>
            <a:r>
              <a:rPr lang="hu-HU" sz="1400" dirty="0" smtClean="0"/>
              <a:t> </a:t>
            </a:r>
            <a:r>
              <a:rPr lang="hu-HU" sz="1400" dirty="0" err="1" smtClean="0"/>
              <a:t>e.g</a:t>
            </a:r>
            <a:r>
              <a:rPr lang="hu-HU" sz="1400" dirty="0"/>
              <a:t>. </a:t>
            </a:r>
            <a:r>
              <a:rPr lang="hu-HU" sz="1400" dirty="0">
                <a:hlinkClick r:id="rId7"/>
              </a:rPr>
              <a:t>https://</a:t>
            </a:r>
            <a:r>
              <a:rPr lang="hu-HU" sz="1400" dirty="0" smtClean="0">
                <a:hlinkClick r:id="rId7"/>
              </a:rPr>
              <a:t>en.wikipedia.org/wiki/Brillouin_zone</a:t>
            </a:r>
            <a:r>
              <a:rPr lang="hu-HU" sz="1400" dirty="0" smtClean="0"/>
              <a:t> )</a:t>
            </a:r>
            <a:endParaRPr lang="hu-HU" sz="1400" dirty="0"/>
          </a:p>
        </p:txBody>
      </p:sp>
      <p:pic>
        <p:nvPicPr>
          <p:cNvPr id="5" name="Rögzített 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33413"/>
            <a:ext cx="83153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812360" y="198884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</a:rPr>
              <a:t>HOMO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812360" y="98072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</a:rPr>
              <a:t>LUMO</a:t>
            </a:r>
            <a:endParaRPr lang="hu-HU" sz="2000" dirty="0">
              <a:solidFill>
                <a:srgbClr val="FF0000"/>
              </a:solidFill>
            </a:endParaRPr>
          </a:p>
        </p:txBody>
      </p:sp>
      <p:pic>
        <p:nvPicPr>
          <p:cNvPr id="3" name="Rögzített 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9316" y="1380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763270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6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116632"/>
            <a:ext cx="487363" cy="487363"/>
          </a:xfrm>
          <a:prstGeom prst="rect">
            <a:avLst/>
          </a:prstGeom>
        </p:spPr>
      </p:pic>
      <p:pic>
        <p:nvPicPr>
          <p:cNvPr id="3" name="Rögzített hang 6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2" y="134455"/>
            <a:ext cx="487363" cy="48736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355976" y="116632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40152" y="116632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53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 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-1179513"/>
            <a:ext cx="6729413" cy="921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1938"/>
            <a:ext cx="5635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08275"/>
            <a:ext cx="6572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3388"/>
            <a:ext cx="21605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555875" y="620713"/>
            <a:ext cx="144463" cy="144462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2752725" y="260350"/>
            <a:ext cx="144463" cy="144463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3059113" y="1412875"/>
            <a:ext cx="144462" cy="144463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3995738" y="1700213"/>
            <a:ext cx="144462" cy="144462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219700" y="620713"/>
            <a:ext cx="1512888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215 nm (5.8 eV)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270 nm (4.6 eV)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335 nm (3.7 eV)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440 nm – 640 nm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(2.8 eV – 1.9 eV)</a:t>
            </a:r>
          </a:p>
        </p:txBody>
      </p:sp>
      <p:pic>
        <p:nvPicPr>
          <p:cNvPr id="15371" name="Picture 11" descr="C:\Users\Jenő\Documents\WORK\ÚJ\OKTATÁS\ELŐADÁSOK\FULLERÉNEK_NANOCSÖVEK\FULLERENEK_2008\079a1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643563"/>
            <a:ext cx="24288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7168" y="3068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 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258888"/>
            <a:ext cx="687705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4356100" y="908050"/>
            <a:ext cx="144463" cy="144463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4649" y="214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roba 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0"/>
            <a:ext cx="578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12264</TotalTime>
  <Words>225</Words>
  <Application>Microsoft Office PowerPoint</Application>
  <PresentationFormat>Diavetítés a képernyőre (4:3 oldalarány)</PresentationFormat>
  <Paragraphs>66</Paragraphs>
  <Slides>25</Slides>
  <Notes>23</Notes>
  <HiddenSlides>0</HiddenSlides>
  <MMClips>23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Symbol</vt:lpstr>
      <vt:lpstr>Times New Roman</vt:lpstr>
      <vt:lpstr>Alapértelmezett terv</vt:lpstr>
      <vt:lpstr>3_Alapértelmezett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275</cp:revision>
  <dcterms:created xsi:type="dcterms:W3CDTF">2002-03-15T16:04:38Z</dcterms:created>
  <dcterms:modified xsi:type="dcterms:W3CDTF">2020-04-27T17:29:52Z</dcterms:modified>
</cp:coreProperties>
</file>