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4363" r:id="rId2"/>
    <p:sldMasterId id="2147484411" r:id="rId3"/>
    <p:sldMasterId id="2147484423" r:id="rId4"/>
    <p:sldMasterId id="2147484465" r:id="rId5"/>
    <p:sldMasterId id="2147484513" r:id="rId6"/>
    <p:sldMasterId id="2147484526" r:id="rId7"/>
  </p:sldMasterIdLst>
  <p:notesMasterIdLst>
    <p:notesMasterId r:id="rId31"/>
  </p:notesMasterIdLst>
  <p:sldIdLst>
    <p:sldId id="461" r:id="rId8"/>
    <p:sldId id="522" r:id="rId9"/>
    <p:sldId id="523" r:id="rId10"/>
    <p:sldId id="524" r:id="rId11"/>
    <p:sldId id="525" r:id="rId12"/>
    <p:sldId id="526" r:id="rId13"/>
    <p:sldId id="650" r:id="rId14"/>
    <p:sldId id="651" r:id="rId15"/>
    <p:sldId id="652" r:id="rId16"/>
    <p:sldId id="653" r:id="rId17"/>
    <p:sldId id="656" r:id="rId18"/>
    <p:sldId id="655" r:id="rId19"/>
    <p:sldId id="657" r:id="rId20"/>
    <p:sldId id="658" r:id="rId21"/>
    <p:sldId id="532" r:id="rId22"/>
    <p:sldId id="533" r:id="rId23"/>
    <p:sldId id="535" r:id="rId24"/>
    <p:sldId id="536" r:id="rId25"/>
    <p:sldId id="537" r:id="rId26"/>
    <p:sldId id="539" r:id="rId27"/>
    <p:sldId id="540" r:id="rId28"/>
    <p:sldId id="541" r:id="rId29"/>
    <p:sldId id="542" r:id="rId30"/>
  </p:sldIdLst>
  <p:sldSz cx="9144000" cy="6858000" type="screen4x3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ő" initials="K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FFFF00"/>
    <a:srgbClr val="993300"/>
    <a:srgbClr val="00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67" autoAdjust="0"/>
  </p:normalViewPr>
  <p:slideViewPr>
    <p:cSldViewPr>
      <p:cViewPr varScale="1">
        <p:scale>
          <a:sx n="83" d="100"/>
          <a:sy n="83" d="100"/>
        </p:scale>
        <p:origin x="145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9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 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FF7BDE69-FC34-4105-A228-6DF906429691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EBD120-9837-4D36-A535-97C2049A6885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0AF7B-238A-4CCC-8C62-2D1958DD6B8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11797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0AF7B-238A-4CCC-8C62-2D1958DD6B8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64633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394FF1-71BC-4A88-A349-F1C0907DC694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753702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EEAF11-DD8D-4025-B66E-79601FE16B4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500430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C5759F-42C9-4032-8871-C142561184FB}" type="slidenum">
              <a:rPr kumimoji="0" lang="en-US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hu-HU" altLang="hu-HU" smtClean="0"/>
              <a:t>Effect of hybridization</a:t>
            </a:r>
          </a:p>
        </p:txBody>
      </p:sp>
    </p:spTree>
    <p:extLst>
      <p:ext uri="{BB962C8B-B14F-4D97-AF65-F5344CB8AC3E}">
        <p14:creationId xmlns:p14="http://schemas.microsoft.com/office/powerpoint/2010/main" val="2688550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373F55-5857-4A04-BE06-6A2F21EF7706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712342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BF2BF3-2DDB-4FED-A39C-70B4BE141AA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436832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5CE0B3-D1BE-448C-9FB6-BA3459EEC54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981513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680775-D56A-4891-8106-6AC1211AD6D9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232465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94F14E-F11C-421D-9EF6-70FF822E52E1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776846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E380D2-ADFA-42E4-AF1C-99AA1B72F9BA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4130852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4A76C2-5D7E-4BC9-AEB6-B50E597A4CA5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632190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C97B8C-B7FA-443D-81ED-91387EEAB76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1633585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09CC20-E139-4314-B819-21EBB5F5592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2758588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34ED04-D1AA-4385-8ECB-B164691AAC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04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625201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68EAF-325B-4255-B7CE-3A49E8AC863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08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8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546300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EFF4B3-7A25-4819-B606-58C4B4FAD0D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09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9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621784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0781C5-E607-4583-A338-9A0FC1B1FB56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3612659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50AF7B-238A-4CCC-8C62-2D1958DD6B8C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13008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965BB-51A5-4BAC-A28B-78107E029DF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8991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226CE-ABFE-4D34-AF9D-BF6C0316FAEA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07468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B139E-73B4-4FCB-B4A2-CD85D9B9620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471277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CCB2E8-BA2B-4CB7-BEDA-7FB0FBD22C5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892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0E01A6-EF9A-4E7D-BCB5-45D9F4DBA0F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21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FE019A-31A2-4841-BC80-74138BD912F6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555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96035F-0D84-4A87-97D5-5C8C2EF1FC6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130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AFE114-8988-475D-A6F3-F62F0B22378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35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B2AA6E-7686-4326-ADED-7B7B4951E3A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612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76B54C-D66A-4BBC-96FA-842205DD7BAB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497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8729A4-3E7A-4D85-A247-6B3A9C41C58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77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3163F-BAE9-443E-A745-4CE122B9F289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109978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1F1A02-8FAD-48BD-935B-3EC77F0FEAD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402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7E6CA5-843C-42EC-9004-288CFC0A01A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184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9FC45-41E0-4762-BD58-81BD80EA7DC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2957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C08F69D-EE24-4452-963B-5BA642A5A2B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494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F83A6C-35A7-45A2-BADA-7C1EB323D514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481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D64FFC-C539-4AAF-8E35-988729869501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821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966002-7896-4197-B3AD-5B7C15F154D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9941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EE2A85-A7F5-44B7-A5E1-9E4025AC61A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360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7CDB70-E1C0-4ADC-8B53-209C73A8554E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918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1E01BE-4C85-4DD5-B5F4-1656B78383F9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37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07A95-1469-43CB-BCCF-42F479653BF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959003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BBB230-AF8F-485D-A985-6A531559149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299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D41836-66A6-4862-A64B-28DD70676130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425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1D3AB7-8269-4C06-BDF6-33241C792092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601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anose="02020603050405020304" pitchFamily="18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C50A28-FD8B-433C-BEC0-209C53CC2208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868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14CED2-62DE-47AB-AD71-EF915D491F80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707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7032E3-79C5-46E0-AA84-FA36B4834A0F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774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4D441B0-0A84-4125-BC1D-C82586353322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119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6CAF88-B6AA-4070-A677-9EE88F1BF6AC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8314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633785-C828-4DA8-806F-74386D45E8F7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369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E3B4BB-D5BD-4331-BDBA-5FD931095616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320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9D17F-156C-4876-ABEC-6331BEC361F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420256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ED2B0A-00FE-46CE-97A6-47188EA2E3AD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2797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2EBE0F-74B0-4D52-BF4A-8727D9CA4818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9455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D1C697-E498-416A-9C96-3A5ABF638E05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53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8C191-FF31-4BF2-AB82-23C359E3BEBF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7250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2FBA1A-7396-4F71-9DAD-38303699D640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6430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671FF5-1CF8-4AE8-8C35-B8F8ED6BFFB7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7553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321C22-E93F-44D0-B569-2C685E7F644C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409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A3B9AA-818B-44B5-BCC3-470D6AD7EDFA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9844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2232AC-8150-4A65-BFF7-E28EE1FB5718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354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BC6252-6895-4F32-A8A3-C9137A98B420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994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DFD0F-35B3-491D-AFB1-0BD717C59F78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977317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A5F5ED-D858-4546-804C-E7809C3177F5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8239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BB1370-3068-483C-94D4-71E9F363A721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6645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5757743-276A-4E83-960B-F667E9FACAC5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1635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87DD0C-E107-405C-BB0D-EBF9E69218B0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713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0A5324-EB28-4A31-AF0E-25F6E4E060FF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4288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26A12A-6CF2-4F6F-9A46-C5C17E6143A6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5356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7E18C3-878C-4482-AED0-CBFBE7C5AEA7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995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BBCA54-3E5D-4B3C-8801-ADA1E43D2BAA}" type="slidenum">
              <a:rPr kumimoji="0" lang="hu-HU" altLang="hu-HU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7436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fld id="{51C471B1-1A6F-40DC-AF12-44AF91F85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166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fld id="{478BE3A5-8047-4F02-9175-F2A9D2BCE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1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EDE50-722E-434A-BA82-61B884E11F1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231862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fld id="{2F820FB0-CB8C-46B9-BACD-380BC2D28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940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fld id="{87B17B63-1E30-48BB-B7AB-77ACE0FD0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044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fld id="{DAD8E021-EDDB-43DB-AF81-00BF9DC81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216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fld id="{39672A76-9C5C-4E4F-85CB-35955D42E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828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fld id="{06D992DF-7B29-4731-A232-CBE1E508AE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647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fld id="{6181DED5-75E1-43C3-B9C4-50FAA8724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891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fld id="{FE2D539E-D59B-4E93-8159-0FA2E0E0A7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349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fld id="{47990954-4713-4261-B425-19F8061E7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772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fld id="{FAC98BFC-1D9F-4A33-9D3A-7278FA8AD9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816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/>
            </a:lvl1pPr>
          </a:lstStyle>
          <a:p>
            <a:pPr>
              <a:defRPr/>
            </a:pPr>
            <a:fld id="{49280B68-31EE-452C-A1F3-52E004687E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34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4D2C3-3394-4B45-B386-3661D001CAFB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17440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8B91A-B3F4-4175-8E82-9532430F97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728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ABA50-1B62-4AB5-A2DF-82471518C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767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3C530-8BE2-4DDB-8893-79ADE4A1BF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69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AD12A-E59C-409D-ADC2-A81B09FB5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90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264C6-A9A2-470C-B8E1-177F5BF595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984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4DE02-8D83-424E-97EA-5DF2EDC66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4552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A6452-94A3-4A1E-ADBD-CD249922AA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1526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D7CF9-B015-4EAB-9D4D-F41323CC5E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200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41198-C727-4600-8D87-08E788877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481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DEE8B-F205-42F6-A100-AAE69D0FA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7B2AC-7C70-4F48-AFA9-32C9049BE12F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4272917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83BFC-C224-4FE2-8223-BD6EC81A8A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29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DD0BB-8DE1-483E-9511-23742C4C1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532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32628-122C-4D08-9319-493639C88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00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07837-CA52-49CF-BB41-42ACE91B4C90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82594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01854BBF-FC9B-43EC-8D4F-DBAA01183CA2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 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E6A97B-5493-44BC-A6AD-65F9D20CE4E5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896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AD81DB-A71F-4C37-879C-29795F6CF8FC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086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14" r:id="rId3"/>
    <p:sldLayoutId id="2147484415" r:id="rId4"/>
    <p:sldLayoutId id="2147484416" r:id="rId5"/>
    <p:sldLayoutId id="2147484417" r:id="rId6"/>
    <p:sldLayoutId id="2147484418" r:id="rId7"/>
    <p:sldLayoutId id="2147484419" r:id="rId8"/>
    <p:sldLayoutId id="2147484420" r:id="rId9"/>
    <p:sldLayoutId id="2147484421" r:id="rId10"/>
    <p:sldLayoutId id="21474844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Mintacím szerkesztése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Mintaszöveg szerkesztése </a:t>
            </a:r>
          </a:p>
          <a:p>
            <a:pPr lvl="1"/>
            <a:r>
              <a:rPr lang="en-US" altLang="hu-HU" smtClean="0"/>
              <a:t>Második szint</a:t>
            </a:r>
          </a:p>
          <a:p>
            <a:pPr lvl="2"/>
            <a:r>
              <a:rPr lang="en-US" altLang="hu-HU" smtClean="0"/>
              <a:t>Harmadik szint</a:t>
            </a:r>
          </a:p>
          <a:p>
            <a:pPr lvl="3"/>
            <a:r>
              <a:rPr lang="en-US" altLang="hu-HU" smtClean="0"/>
              <a:t>Negyedik szint</a:t>
            </a:r>
          </a:p>
          <a:p>
            <a:pPr lvl="4"/>
            <a:r>
              <a:rPr lang="en-US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4D1D92-6A2D-4446-BD00-2A920E242BB4}" type="slidenum">
              <a:rPr kumimoji="0" lang="en-US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068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4" r:id="rId1"/>
    <p:sldLayoutId id="2147484425" r:id="rId2"/>
    <p:sldLayoutId id="2147484426" r:id="rId3"/>
    <p:sldLayoutId id="2147484427" r:id="rId4"/>
    <p:sldLayoutId id="2147484428" r:id="rId5"/>
    <p:sldLayoutId id="2147484429" r:id="rId6"/>
    <p:sldLayoutId id="2147484430" r:id="rId7"/>
    <p:sldLayoutId id="2147484431" r:id="rId8"/>
    <p:sldLayoutId id="2147484432" r:id="rId9"/>
    <p:sldLayoutId id="2147484433" r:id="rId10"/>
    <p:sldLayoutId id="2147484434" r:id="rId11"/>
    <p:sldLayoutId id="2147484435" r:id="rId12"/>
    <p:sldLayoutId id="214748443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 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546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546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546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EC410-1DF9-4C90-BF98-51879F5EAF1D}" type="slidenum">
              <a:rPr kumimoji="0" lang="hu-HU" altLang="hu-HU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alt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26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DBB4B370-5C54-469A-BCCA-33F24F696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046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Mintacím szerkesztése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 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4945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45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45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C70A5940-C770-4487-86D3-DA5F8B4B7B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6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7" r:id="rId1"/>
    <p:sldLayoutId id="2147484528" r:id="rId2"/>
    <p:sldLayoutId id="2147484529" r:id="rId3"/>
    <p:sldLayoutId id="2147484530" r:id="rId4"/>
    <p:sldLayoutId id="2147484531" r:id="rId5"/>
    <p:sldLayoutId id="2147484532" r:id="rId6"/>
    <p:sldLayoutId id="2147484533" r:id="rId7"/>
    <p:sldLayoutId id="2147484534" r:id="rId8"/>
    <p:sldLayoutId id="2147484535" r:id="rId9"/>
    <p:sldLayoutId id="2147484536" r:id="rId10"/>
    <p:sldLayoutId id="2147484537" r:id="rId11"/>
    <p:sldLayoutId id="2147484538" r:id="rId12"/>
    <p:sldLayoutId id="214748453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13.wmf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5.emf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0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hyperlink" Target="http://www.raman.de/htmlEN/basics/intensityEng.html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6.m4a"/><Relationship Id="rId7" Type="http://schemas.openxmlformats.org/officeDocument/2006/relationships/image" Target="../media/image8.wmf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gif"/><Relationship Id="rId4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ctrTitle"/>
          </p:nvPr>
        </p:nvSpPr>
        <p:spPr>
          <a:xfrm>
            <a:off x="0" y="914400"/>
            <a:ext cx="9144000" cy="1143000"/>
          </a:xfrm>
        </p:spPr>
        <p:txBody>
          <a:bodyPr/>
          <a:lstStyle/>
          <a:p>
            <a:r>
              <a:rPr lang="hu-HU" altLang="hu-HU" sz="4800" b="1">
                <a:solidFill>
                  <a:srgbClr val="A50021"/>
                </a:solidFill>
              </a:rPr>
              <a:t/>
            </a:r>
            <a:br>
              <a:rPr lang="hu-HU" altLang="hu-HU" sz="4800" b="1">
                <a:solidFill>
                  <a:srgbClr val="A50021"/>
                </a:solidFill>
              </a:rPr>
            </a:br>
            <a:r>
              <a:rPr lang="hu-HU" altLang="hu-HU" sz="4800" b="1">
                <a:solidFill>
                  <a:srgbClr val="A50021"/>
                </a:solidFill>
              </a:rPr>
              <a:t>CARBON NANOSTRUCTURES</a:t>
            </a:r>
            <a:r>
              <a:rPr lang="hu-HU" altLang="hu-HU" sz="5400" b="1">
                <a:solidFill>
                  <a:srgbClr val="A50021"/>
                </a:solidFill>
              </a:rPr>
              <a:t/>
            </a:r>
            <a:br>
              <a:rPr lang="hu-HU" altLang="hu-HU" sz="5400" b="1">
                <a:solidFill>
                  <a:srgbClr val="A50021"/>
                </a:solidFill>
              </a:rPr>
            </a:br>
            <a:r>
              <a:rPr lang="hu-HU" altLang="hu-HU" sz="3200" b="1">
                <a:solidFill>
                  <a:srgbClr val="A50021"/>
                </a:solidFill>
              </a:rPr>
              <a:t>(FULLERENES, CARBON NANOTUBES, GRAPHENE)</a:t>
            </a:r>
            <a:endParaRPr lang="hu-HU" altLang="hu-HU" sz="3200"/>
          </a:p>
        </p:txBody>
      </p:sp>
      <p:sp>
        <p:nvSpPr>
          <p:cNvPr id="14339" name="Rectangle 2051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3429000"/>
            <a:ext cx="6400800" cy="1752600"/>
          </a:xfrm>
        </p:spPr>
        <p:txBody>
          <a:bodyPr/>
          <a:lstStyle/>
          <a:p>
            <a:r>
              <a:rPr lang="hu-HU" altLang="hu-HU" sz="2400" dirty="0" err="1"/>
              <a:t>lecture</a:t>
            </a:r>
            <a:r>
              <a:rPr lang="hu-HU" altLang="hu-HU" sz="2400" dirty="0"/>
              <a:t> </a:t>
            </a:r>
            <a:r>
              <a:rPr lang="hu-HU" altLang="hu-HU" sz="2400" dirty="0" err="1"/>
              <a:t>for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r>
              <a:rPr lang="hu-HU" altLang="hu-HU" sz="2400" dirty="0"/>
              <a:t> and </a:t>
            </a:r>
            <a:r>
              <a:rPr lang="hu-HU" altLang="hu-HU" sz="2400" dirty="0" err="1"/>
              <a:t>chemistry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students</a:t>
            </a:r>
            <a:endParaRPr lang="hu-HU" altLang="hu-HU" sz="2400" dirty="0"/>
          </a:p>
          <a:p>
            <a:r>
              <a:rPr lang="hu-HU" altLang="hu-HU" sz="2400" dirty="0"/>
              <a:t>(</a:t>
            </a:r>
            <a:r>
              <a:rPr lang="hu-HU" altLang="hu-HU" sz="2400" dirty="0" smtClean="0"/>
              <a:t>2020. </a:t>
            </a:r>
            <a:r>
              <a:rPr lang="hu-HU" altLang="hu-HU" sz="2400" dirty="0" err="1"/>
              <a:t>summer</a:t>
            </a:r>
            <a:r>
              <a:rPr lang="hu-HU" altLang="hu-HU" sz="2400" dirty="0"/>
              <a:t> </a:t>
            </a:r>
            <a:r>
              <a:rPr lang="hu-HU" altLang="hu-HU" sz="2400" dirty="0" err="1"/>
              <a:t>semester</a:t>
            </a:r>
            <a:r>
              <a:rPr lang="hu-HU" altLang="hu-HU" sz="2400" dirty="0"/>
              <a:t> – </a:t>
            </a:r>
            <a:r>
              <a:rPr lang="hu-HU" altLang="hu-HU" sz="2400" dirty="0" smtClean="0"/>
              <a:t>20. </a:t>
            </a:r>
            <a:r>
              <a:rPr lang="hu-HU" altLang="hu-HU" sz="2400" dirty="0" err="1" smtClean="0"/>
              <a:t>April</a:t>
            </a:r>
            <a:r>
              <a:rPr lang="hu-HU" altLang="hu-HU" sz="2400" dirty="0" smtClean="0"/>
              <a:t>)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2400" b="1" dirty="0"/>
              <a:t>Prof. Jenő Kürti</a:t>
            </a:r>
            <a:endParaRPr lang="hu-HU" altLang="hu-HU" sz="2400" dirty="0"/>
          </a:p>
          <a:p>
            <a:r>
              <a:rPr lang="hu-HU" altLang="hu-HU" sz="2400" dirty="0"/>
              <a:t>ELTE </a:t>
            </a:r>
            <a:r>
              <a:rPr lang="hu-HU" altLang="hu-HU" sz="2400" dirty="0" err="1"/>
              <a:t>Department</a:t>
            </a:r>
            <a:r>
              <a:rPr lang="hu-HU" altLang="hu-HU" sz="2400" dirty="0"/>
              <a:t> of </a:t>
            </a:r>
            <a:r>
              <a:rPr lang="hu-HU" altLang="hu-HU" sz="2400" dirty="0" err="1"/>
              <a:t>Biological</a:t>
            </a:r>
            <a:r>
              <a:rPr lang="hu-HU" altLang="hu-HU" sz="2400" dirty="0"/>
              <a:t> </a:t>
            </a:r>
            <a:r>
              <a:rPr lang="hu-HU" altLang="hu-HU" sz="2400" dirty="0" err="1"/>
              <a:t>Physics</a:t>
            </a:r>
            <a:endParaRPr lang="hu-HU" altLang="hu-HU" sz="2400" dirty="0"/>
          </a:p>
          <a:p>
            <a:endParaRPr lang="hu-HU" altLang="hu-HU" sz="2400" dirty="0"/>
          </a:p>
          <a:p>
            <a:r>
              <a:rPr lang="hu-HU" altLang="hu-HU" sz="1600" dirty="0"/>
              <a:t>e-mail: kurti@virag.elte.hu		</a:t>
            </a:r>
            <a:r>
              <a:rPr lang="hu-HU" altLang="hu-HU" sz="1600" dirty="0" err="1"/>
              <a:t>www</a:t>
            </a:r>
            <a:r>
              <a:rPr lang="hu-HU" altLang="hu-HU" sz="1600" dirty="0"/>
              <a:t>: regivirag.elte.hu/</a:t>
            </a:r>
            <a:r>
              <a:rPr lang="hu-HU" altLang="hu-HU" sz="1600" dirty="0" err="1"/>
              <a:t>kurti</a:t>
            </a:r>
            <a:endParaRPr lang="hu-HU" alt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" y="44450"/>
            <a:ext cx="7972425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043" name="Text Box 4"/>
          <p:cNvSpPr txBox="1">
            <a:spLocks noChangeArrowheads="1"/>
          </p:cNvSpPr>
          <p:nvPr/>
        </p:nvSpPr>
        <p:spPr bwMode="auto">
          <a:xfrm>
            <a:off x="3962400" y="2133600"/>
            <a:ext cx="935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h</a:t>
            </a: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Symbol" pitchFamily="18" charset="2"/>
              </a:rPr>
              <a:t></a:t>
            </a:r>
            <a:r>
              <a:rPr kumimoji="0" 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Symbol" pitchFamily="18" charset="2"/>
              </a:rPr>
              <a:t>in</a:t>
            </a:r>
          </a:p>
        </p:txBody>
      </p:sp>
      <p:sp>
        <p:nvSpPr>
          <p:cNvPr id="343044" name="Text Box 9"/>
          <p:cNvSpPr txBox="1">
            <a:spLocks noChangeArrowheads="1"/>
          </p:cNvSpPr>
          <p:nvPr/>
        </p:nvSpPr>
        <p:spPr bwMode="auto">
          <a:xfrm>
            <a:off x="3505200" y="5300663"/>
            <a:ext cx="2447925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resonance</a:t>
            </a: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r>
              <a:rPr kumimoji="0" lang="hu-HU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Raman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(</a:t>
            </a:r>
            <a:r>
              <a:rPr kumimoji="0" lang="hu-H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incoming</a:t>
            </a:r>
            <a:r>
              <a:rPr kumimoji="0" lang="hu-H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)</a:t>
            </a:r>
            <a:endParaRPr kumimoji="0" lang="hu-HU" sz="1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343045" name="Text Box 3"/>
          <p:cNvSpPr txBox="1">
            <a:spLocks noChangeArrowheads="1"/>
          </p:cNvSpPr>
          <p:nvPr/>
        </p:nvSpPr>
        <p:spPr bwMode="auto">
          <a:xfrm>
            <a:off x="1549400" y="2133600"/>
            <a:ext cx="935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h</a:t>
            </a: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Symbol" pitchFamily="18" charset="2"/>
              </a:rPr>
              <a:t></a:t>
            </a:r>
            <a:r>
              <a:rPr kumimoji="0" 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Symbol" pitchFamily="18" charset="2"/>
              </a:rPr>
              <a:t>in</a:t>
            </a:r>
          </a:p>
        </p:txBody>
      </p:sp>
      <p:sp>
        <p:nvSpPr>
          <p:cNvPr id="343046" name="Text Box 5"/>
          <p:cNvSpPr txBox="1">
            <a:spLocks noChangeArrowheads="1"/>
          </p:cNvSpPr>
          <p:nvPr/>
        </p:nvSpPr>
        <p:spPr bwMode="auto">
          <a:xfrm>
            <a:off x="4932363" y="2133600"/>
            <a:ext cx="935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h</a:t>
            </a: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Symbol" pitchFamily="18" charset="2"/>
              </a:rPr>
              <a:t></a:t>
            </a:r>
            <a:r>
              <a:rPr kumimoji="0" 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Symbol" pitchFamily="18" charset="2"/>
              </a:rPr>
              <a:t>out</a:t>
            </a:r>
          </a:p>
        </p:txBody>
      </p:sp>
      <p:sp>
        <p:nvSpPr>
          <p:cNvPr id="343047" name="Text Box 6"/>
          <p:cNvSpPr txBox="1">
            <a:spLocks noChangeArrowheads="1"/>
          </p:cNvSpPr>
          <p:nvPr/>
        </p:nvSpPr>
        <p:spPr bwMode="auto">
          <a:xfrm>
            <a:off x="7381875" y="2133600"/>
            <a:ext cx="935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h</a:t>
            </a: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Symbol" pitchFamily="18" charset="2"/>
              </a:rPr>
              <a:t></a:t>
            </a:r>
            <a:r>
              <a:rPr kumimoji="0" 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Symbol" pitchFamily="18" charset="2"/>
              </a:rPr>
              <a:t>out</a:t>
            </a:r>
          </a:p>
        </p:txBody>
      </p:sp>
      <p:sp>
        <p:nvSpPr>
          <p:cNvPr id="343048" name="Text Box 7"/>
          <p:cNvSpPr txBox="1">
            <a:spLocks noChangeArrowheads="1"/>
          </p:cNvSpPr>
          <p:nvPr/>
        </p:nvSpPr>
        <p:spPr bwMode="auto">
          <a:xfrm>
            <a:off x="2557463" y="2133600"/>
            <a:ext cx="935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h</a:t>
            </a: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Symbol" pitchFamily="18" charset="2"/>
              </a:rPr>
              <a:t></a:t>
            </a:r>
            <a:r>
              <a:rPr kumimoji="0" 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Symbol" pitchFamily="18" charset="2"/>
              </a:rPr>
              <a:t>out</a:t>
            </a:r>
          </a:p>
        </p:txBody>
      </p:sp>
      <p:sp>
        <p:nvSpPr>
          <p:cNvPr id="343049" name="Text Box 8"/>
          <p:cNvSpPr txBox="1">
            <a:spLocks noChangeArrowheads="1"/>
          </p:cNvSpPr>
          <p:nvPr/>
        </p:nvSpPr>
        <p:spPr bwMode="auto">
          <a:xfrm>
            <a:off x="6373813" y="2133600"/>
            <a:ext cx="9350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h</a:t>
            </a:r>
            <a:r>
              <a:rPr kumimoji="0" lang="hu-HU" sz="24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Symbol" pitchFamily="18" charset="2"/>
              </a:rPr>
              <a:t></a:t>
            </a:r>
            <a:r>
              <a:rPr kumimoji="0" lang="hu-HU" sz="2400" b="0" i="0" u="none" strike="noStrike" kern="1200" cap="none" spc="0" normalizeH="0" baseline="-2500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  <a:sym typeface="Symbol" pitchFamily="18" charset="2"/>
              </a:rPr>
              <a:t>in</a:t>
            </a:r>
          </a:p>
        </p:txBody>
      </p:sp>
      <p:pic>
        <p:nvPicPr>
          <p:cNvPr id="10" name="Picture 10" descr="ram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5259388"/>
            <a:ext cx="8620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07950" y="6467475"/>
            <a:ext cx="1066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C. V. Raman</a:t>
            </a:r>
          </a:p>
        </p:txBody>
      </p:sp>
      <p:pic>
        <p:nvPicPr>
          <p:cNvPr id="2" name="Rögzített hang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48818" y="58689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2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zövegdoboz 1"/>
          <p:cNvSpPr txBox="1">
            <a:spLocks noChangeArrowheads="1"/>
          </p:cNvSpPr>
          <p:nvPr/>
        </p:nvSpPr>
        <p:spPr bwMode="auto">
          <a:xfrm>
            <a:off x="0" y="476672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Vibrational</a:t>
            </a:r>
            <a:r>
              <a:rPr kumimoji="0" lang="hu-HU" alt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modes</a:t>
            </a:r>
            <a:r>
              <a:rPr kumimoji="0" lang="hu-HU" alt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of C</a:t>
            </a:r>
            <a:r>
              <a:rPr kumimoji="0" lang="hu-HU" altLang="hu-HU" sz="4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60</a:t>
            </a:r>
            <a:r>
              <a:rPr kumimoji="0" lang="hu-HU" alt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molecule</a:t>
            </a:r>
            <a:endParaRPr kumimoji="0" lang="hu-HU" altLang="hu-HU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774" y="1916832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 err="1" smtClean="0"/>
              <a:t>Degree</a:t>
            </a:r>
            <a:r>
              <a:rPr lang="hu-HU" sz="1800" dirty="0" smtClean="0"/>
              <a:t> of </a:t>
            </a:r>
            <a:r>
              <a:rPr lang="hu-HU" sz="1800" dirty="0" err="1" smtClean="0"/>
              <a:t>freedom</a:t>
            </a:r>
            <a:r>
              <a:rPr lang="hu-HU" sz="1800" dirty="0" smtClean="0"/>
              <a:t>: 60 x 3 = 180</a:t>
            </a:r>
          </a:p>
          <a:p>
            <a:r>
              <a:rPr lang="hu-HU" sz="1800" dirty="0" err="1" smtClean="0"/>
              <a:t>Translation</a:t>
            </a:r>
            <a:r>
              <a:rPr lang="hu-HU" sz="1800" dirty="0" smtClean="0"/>
              <a:t>: 3</a:t>
            </a:r>
          </a:p>
          <a:p>
            <a:r>
              <a:rPr lang="hu-HU" sz="1800" dirty="0" err="1" smtClean="0"/>
              <a:t>Rotation</a:t>
            </a:r>
            <a:r>
              <a:rPr lang="hu-HU" sz="1800" dirty="0" smtClean="0"/>
              <a:t>: 3</a:t>
            </a:r>
          </a:p>
          <a:p>
            <a:r>
              <a:rPr lang="hu-HU" sz="1800" dirty="0" err="1" smtClean="0"/>
              <a:t>Number</a:t>
            </a:r>
            <a:r>
              <a:rPr lang="hu-HU" sz="1800" dirty="0" smtClean="0"/>
              <a:t> of </a:t>
            </a:r>
            <a:r>
              <a:rPr lang="hu-HU" sz="1800" dirty="0" err="1" smtClean="0"/>
              <a:t>vibrational</a:t>
            </a:r>
            <a:r>
              <a:rPr lang="hu-HU" sz="1800" dirty="0" smtClean="0"/>
              <a:t> </a:t>
            </a:r>
            <a:r>
              <a:rPr lang="hu-HU" sz="1800" dirty="0" err="1" smtClean="0"/>
              <a:t>modes</a:t>
            </a:r>
            <a:r>
              <a:rPr lang="hu-HU" sz="1800" dirty="0" smtClean="0"/>
              <a:t>: 180 – 6 = 174</a:t>
            </a:r>
          </a:p>
          <a:p>
            <a:endParaRPr lang="hu-HU" sz="1800" dirty="0"/>
          </a:p>
          <a:p>
            <a:r>
              <a:rPr lang="hu-HU" sz="1800" dirty="0" err="1" smtClean="0"/>
              <a:t>Question</a:t>
            </a:r>
            <a:r>
              <a:rPr lang="hu-HU" sz="1800" dirty="0" smtClean="0"/>
              <a:t>: </a:t>
            </a:r>
            <a:r>
              <a:rPr lang="hu-HU" sz="1800" dirty="0" err="1" smtClean="0"/>
              <a:t>how</a:t>
            </a:r>
            <a:r>
              <a:rPr lang="hu-HU" sz="1800" dirty="0" smtClean="0"/>
              <a:t> </a:t>
            </a:r>
            <a:r>
              <a:rPr lang="hu-HU" sz="1800" dirty="0" err="1" smtClean="0"/>
              <a:t>can</a:t>
            </a:r>
            <a:r>
              <a:rPr lang="hu-HU" sz="1800" dirty="0" smtClean="0"/>
              <a:t> we </a:t>
            </a:r>
            <a:r>
              <a:rPr lang="hu-HU" sz="1800" dirty="0" err="1" smtClean="0"/>
              <a:t>categorize</a:t>
            </a:r>
            <a:r>
              <a:rPr lang="hu-HU" sz="1800" dirty="0" smtClean="0"/>
              <a:t> </a:t>
            </a:r>
            <a:r>
              <a:rPr lang="hu-HU" sz="1800" dirty="0" err="1" smtClean="0"/>
              <a:t>these</a:t>
            </a:r>
            <a:r>
              <a:rPr lang="hu-HU" sz="1800" dirty="0" smtClean="0"/>
              <a:t> 174 </a:t>
            </a:r>
            <a:r>
              <a:rPr lang="hu-HU" sz="1800" dirty="0" err="1" smtClean="0"/>
              <a:t>normal</a:t>
            </a:r>
            <a:r>
              <a:rPr lang="hu-HU" sz="1800" dirty="0" smtClean="0"/>
              <a:t> </a:t>
            </a:r>
            <a:r>
              <a:rPr lang="hu-HU" sz="1800" dirty="0" err="1" smtClean="0"/>
              <a:t>modes</a:t>
            </a:r>
            <a:r>
              <a:rPr lang="hu-HU" sz="1800" dirty="0" smtClean="0"/>
              <a:t>?</a:t>
            </a:r>
          </a:p>
          <a:p>
            <a:r>
              <a:rPr lang="hu-HU" sz="1800" dirty="0" smtClean="0"/>
              <a:t>An </a:t>
            </a:r>
            <a:r>
              <a:rPr lang="hu-HU" sz="1800" dirty="0" err="1"/>
              <a:t>arbitrary</a:t>
            </a:r>
            <a:r>
              <a:rPr lang="hu-HU" sz="1800" dirty="0"/>
              <a:t> (</a:t>
            </a:r>
            <a:r>
              <a:rPr lang="hu-HU" sz="1800" dirty="0" err="1"/>
              <a:t>small</a:t>
            </a:r>
            <a:r>
              <a:rPr lang="hu-HU" sz="1800" dirty="0"/>
              <a:t>) </a:t>
            </a:r>
            <a:r>
              <a:rPr lang="hu-HU" sz="1800" dirty="0" err="1"/>
              <a:t>distortion</a:t>
            </a:r>
            <a:r>
              <a:rPr lang="hu-HU" sz="1800" dirty="0"/>
              <a:t> of </a:t>
            </a:r>
            <a:r>
              <a:rPr lang="hu-HU" sz="1800" dirty="0" err="1"/>
              <a:t>the</a:t>
            </a:r>
            <a:r>
              <a:rPr lang="hu-HU" sz="1800" dirty="0"/>
              <a:t> C</a:t>
            </a:r>
            <a:r>
              <a:rPr lang="hu-HU" sz="1800" baseline="-25000" dirty="0"/>
              <a:t>60</a:t>
            </a:r>
            <a:r>
              <a:rPr lang="hu-HU" sz="1800" dirty="0"/>
              <a:t> </a:t>
            </a:r>
            <a:r>
              <a:rPr lang="hu-HU" sz="1800" dirty="0" err="1" smtClean="0"/>
              <a:t>molecule</a:t>
            </a:r>
            <a:r>
              <a:rPr lang="hu-HU" sz="1800" dirty="0" smtClean="0"/>
              <a:t> </a:t>
            </a:r>
            <a:r>
              <a:rPr lang="hu-HU" sz="1800" dirty="0" err="1" smtClean="0"/>
              <a:t>can</a:t>
            </a:r>
            <a:r>
              <a:rPr lang="hu-HU" sz="1800" dirty="0" smtClean="0"/>
              <a:t> be </a:t>
            </a:r>
            <a:r>
              <a:rPr lang="hu-HU" sz="1800" dirty="0" err="1" smtClean="0"/>
              <a:t>described</a:t>
            </a:r>
            <a:r>
              <a:rPr lang="hu-HU" sz="1800" dirty="0" smtClean="0"/>
              <a:t> </a:t>
            </a:r>
            <a:r>
              <a:rPr lang="hu-HU" sz="1800" dirty="0" err="1" smtClean="0"/>
              <a:t>by</a:t>
            </a:r>
            <a:r>
              <a:rPr lang="hu-HU" sz="1800" dirty="0" smtClean="0"/>
              <a:t> </a:t>
            </a:r>
            <a:r>
              <a:rPr lang="hu-HU" sz="1800" dirty="0"/>
              <a:t>60 </a:t>
            </a:r>
            <a:r>
              <a:rPr lang="hu-HU" sz="1800" dirty="0" smtClean="0"/>
              <a:t>(</a:t>
            </a:r>
            <a:r>
              <a:rPr lang="hu-HU" sz="1800" dirty="0" err="1" smtClean="0"/>
              <a:t>short</a:t>
            </a:r>
            <a:r>
              <a:rPr lang="hu-HU" sz="1800" dirty="0" smtClean="0"/>
              <a:t>) </a:t>
            </a:r>
            <a:r>
              <a:rPr lang="hu-HU" sz="1800" dirty="0" err="1" smtClean="0"/>
              <a:t>displacement</a:t>
            </a:r>
            <a:r>
              <a:rPr lang="hu-HU" sz="1800" dirty="0" smtClean="0"/>
              <a:t> </a:t>
            </a:r>
            <a:r>
              <a:rPr lang="hu-HU" sz="1800" dirty="0" err="1" smtClean="0"/>
              <a:t>vectors</a:t>
            </a:r>
            <a:r>
              <a:rPr lang="hu-HU" sz="1800" dirty="0" smtClean="0"/>
              <a:t>: </a:t>
            </a:r>
            <a:r>
              <a:rPr lang="hu-HU" sz="1800" dirty="0" err="1" smtClean="0"/>
              <a:t>one</a:t>
            </a:r>
            <a:r>
              <a:rPr lang="hu-HU" sz="1800" dirty="0" smtClean="0"/>
              <a:t> </a:t>
            </a:r>
            <a:r>
              <a:rPr lang="hu-HU" sz="1800" dirty="0" err="1" smtClean="0"/>
              <a:t>for</a:t>
            </a:r>
            <a:r>
              <a:rPr lang="hu-HU" sz="1800" dirty="0" smtClean="0"/>
              <a:t> </a:t>
            </a:r>
            <a:r>
              <a:rPr lang="hu-HU" sz="1800" dirty="0" err="1" smtClean="0"/>
              <a:t>each</a:t>
            </a:r>
            <a:r>
              <a:rPr lang="hu-HU" sz="1800" dirty="0" smtClean="0"/>
              <a:t> atom. </a:t>
            </a:r>
            <a:r>
              <a:rPr lang="hu-HU" sz="1800" dirty="0" err="1" smtClean="0"/>
              <a:t>These</a:t>
            </a:r>
            <a:r>
              <a:rPr lang="hu-HU" sz="1800" dirty="0" smtClean="0"/>
              <a:t> </a:t>
            </a:r>
            <a:r>
              <a:rPr lang="hu-HU" sz="1800" dirty="0" err="1" smtClean="0"/>
              <a:t>displacement</a:t>
            </a:r>
            <a:r>
              <a:rPr lang="hu-HU" sz="1800" dirty="0" smtClean="0"/>
              <a:t> </a:t>
            </a:r>
            <a:r>
              <a:rPr lang="hu-HU" sz="1800" dirty="0" err="1" smtClean="0"/>
              <a:t>vectors</a:t>
            </a:r>
            <a:r>
              <a:rPr lang="hu-HU" sz="1800" dirty="0" smtClean="0"/>
              <a:t> </a:t>
            </a:r>
            <a:r>
              <a:rPr lang="hu-HU" sz="1800" dirty="0" err="1" smtClean="0"/>
              <a:t>form</a:t>
            </a:r>
            <a:r>
              <a:rPr lang="hu-HU" sz="1800" dirty="0" smtClean="0"/>
              <a:t> a 180 </a:t>
            </a:r>
            <a:r>
              <a:rPr lang="hu-HU" sz="1800" dirty="0" err="1" smtClean="0"/>
              <a:t>dimensional</a:t>
            </a:r>
            <a:r>
              <a:rPr lang="hu-HU" sz="1800" dirty="0" smtClean="0"/>
              <a:t> </a:t>
            </a:r>
            <a:r>
              <a:rPr lang="hu-HU" sz="1800" dirty="0" err="1" smtClean="0"/>
              <a:t>representation</a:t>
            </a:r>
            <a:r>
              <a:rPr lang="hu-HU" sz="1800" dirty="0" smtClean="0"/>
              <a:t> of </a:t>
            </a:r>
            <a:r>
              <a:rPr lang="hu-HU" sz="1800" dirty="0" err="1" smtClean="0"/>
              <a:t>the</a:t>
            </a:r>
            <a:r>
              <a:rPr lang="hu-HU" sz="1800" dirty="0" smtClean="0"/>
              <a:t> </a:t>
            </a:r>
            <a:r>
              <a:rPr lang="hu-HU" sz="1800" dirty="0" err="1" smtClean="0"/>
              <a:t>icosahedral</a:t>
            </a:r>
            <a:r>
              <a:rPr lang="hu-HU" sz="1800" dirty="0" smtClean="0"/>
              <a:t> </a:t>
            </a:r>
            <a:r>
              <a:rPr lang="hu-HU" sz="1800" dirty="0" err="1" smtClean="0"/>
              <a:t>group</a:t>
            </a:r>
            <a:r>
              <a:rPr lang="hu-HU" sz="1800" dirty="0" smtClean="0"/>
              <a:t>. Of </a:t>
            </a:r>
            <a:r>
              <a:rPr lang="hu-HU" sz="1800" dirty="0" err="1" smtClean="0"/>
              <a:t>course</a:t>
            </a:r>
            <a:r>
              <a:rPr lang="hu-HU" sz="1800" dirty="0" smtClean="0"/>
              <a:t>, </a:t>
            </a:r>
            <a:r>
              <a:rPr lang="hu-HU" sz="1800" dirty="0" err="1" smtClean="0"/>
              <a:t>this</a:t>
            </a:r>
            <a:r>
              <a:rPr lang="hu-HU" sz="1800" dirty="0" smtClean="0"/>
              <a:t> is a </a:t>
            </a:r>
            <a:r>
              <a:rPr lang="hu-HU" sz="1800" dirty="0" err="1" smtClean="0"/>
              <a:t>reducible</a:t>
            </a:r>
            <a:r>
              <a:rPr lang="hu-HU" sz="1800" dirty="0" smtClean="0"/>
              <a:t> </a:t>
            </a:r>
            <a:r>
              <a:rPr lang="hu-HU" sz="1800" dirty="0" err="1" smtClean="0"/>
              <a:t>representation</a:t>
            </a:r>
            <a:r>
              <a:rPr lang="hu-HU" sz="1800" dirty="0" smtClean="0"/>
              <a:t>.</a:t>
            </a:r>
          </a:p>
          <a:p>
            <a:endParaRPr lang="hu-HU" sz="1800" dirty="0"/>
          </a:p>
          <a:p>
            <a:r>
              <a:rPr lang="hu-HU" sz="1800" b="1" dirty="0" err="1" smtClean="0">
                <a:solidFill>
                  <a:srgbClr val="FF0000"/>
                </a:solidFill>
              </a:rPr>
              <a:t>Homework</a:t>
            </a:r>
            <a:r>
              <a:rPr lang="hu-HU" sz="1800" b="1" dirty="0" smtClean="0">
                <a:solidFill>
                  <a:srgbClr val="FF0000"/>
                </a:solidFill>
              </a:rPr>
              <a:t>: </a:t>
            </a:r>
          </a:p>
          <a:p>
            <a:r>
              <a:rPr lang="hu-HU" sz="1800" b="1" dirty="0" err="1" smtClean="0">
                <a:solidFill>
                  <a:srgbClr val="FF0000"/>
                </a:solidFill>
              </a:rPr>
              <a:t>Reduce</a:t>
            </a:r>
            <a:r>
              <a:rPr lang="hu-HU" sz="1800" b="1" dirty="0" smtClean="0">
                <a:solidFill>
                  <a:srgbClr val="FF0000"/>
                </a:solidFill>
              </a:rPr>
              <a:t> </a:t>
            </a:r>
            <a:r>
              <a:rPr lang="hu-HU" sz="1800" b="1" dirty="0" err="1" smtClean="0">
                <a:solidFill>
                  <a:srgbClr val="FF0000"/>
                </a:solidFill>
              </a:rPr>
              <a:t>this</a:t>
            </a:r>
            <a:r>
              <a:rPr lang="hu-HU" sz="1800" b="1" dirty="0" smtClean="0">
                <a:solidFill>
                  <a:srgbClr val="FF0000"/>
                </a:solidFill>
              </a:rPr>
              <a:t> 180 </a:t>
            </a:r>
            <a:r>
              <a:rPr lang="hu-HU" sz="1800" b="1" dirty="0" err="1" smtClean="0">
                <a:solidFill>
                  <a:srgbClr val="FF0000"/>
                </a:solidFill>
              </a:rPr>
              <a:t>dimensional</a:t>
            </a:r>
            <a:r>
              <a:rPr lang="hu-HU" sz="1800" b="1" dirty="0" smtClean="0">
                <a:solidFill>
                  <a:srgbClr val="FF0000"/>
                </a:solidFill>
              </a:rPr>
              <a:t> </a:t>
            </a:r>
            <a:r>
              <a:rPr lang="hu-HU" sz="1800" b="1" dirty="0" err="1" smtClean="0">
                <a:solidFill>
                  <a:srgbClr val="FF0000"/>
                </a:solidFill>
              </a:rPr>
              <a:t>representation</a:t>
            </a:r>
            <a:r>
              <a:rPr lang="hu-HU" sz="1800" b="1" dirty="0" smtClean="0">
                <a:solidFill>
                  <a:srgbClr val="FF0000"/>
                </a:solidFill>
              </a:rPr>
              <a:t> </a:t>
            </a:r>
            <a:r>
              <a:rPr lang="hu-HU" sz="1800" b="1" dirty="0" err="1" smtClean="0">
                <a:solidFill>
                  <a:srgbClr val="FF0000"/>
                </a:solidFill>
              </a:rPr>
              <a:t>into</a:t>
            </a:r>
            <a:r>
              <a:rPr lang="hu-HU" sz="1800" b="1" dirty="0" smtClean="0">
                <a:solidFill>
                  <a:srgbClr val="FF0000"/>
                </a:solidFill>
              </a:rPr>
              <a:t> </a:t>
            </a:r>
            <a:r>
              <a:rPr lang="hu-HU" sz="1800" b="1" dirty="0" err="1" smtClean="0">
                <a:solidFill>
                  <a:srgbClr val="FF0000"/>
                </a:solidFill>
              </a:rPr>
              <a:t>direct</a:t>
            </a:r>
            <a:r>
              <a:rPr lang="hu-HU" sz="1800" b="1" dirty="0" smtClean="0">
                <a:solidFill>
                  <a:srgbClr val="FF0000"/>
                </a:solidFill>
              </a:rPr>
              <a:t> sum of </a:t>
            </a:r>
            <a:r>
              <a:rPr lang="hu-HU" sz="1800" b="1" dirty="0" err="1" smtClean="0">
                <a:solidFill>
                  <a:srgbClr val="FF0000"/>
                </a:solidFill>
              </a:rPr>
              <a:t>irreducible</a:t>
            </a:r>
            <a:r>
              <a:rPr lang="hu-HU" sz="1800" b="1" dirty="0" smtClean="0">
                <a:solidFill>
                  <a:srgbClr val="FF0000"/>
                </a:solidFill>
              </a:rPr>
              <a:t> </a:t>
            </a:r>
            <a:r>
              <a:rPr lang="hu-HU" sz="1800" b="1" dirty="0" err="1" smtClean="0">
                <a:solidFill>
                  <a:srgbClr val="FF0000"/>
                </a:solidFill>
              </a:rPr>
              <a:t>representations</a:t>
            </a:r>
            <a:r>
              <a:rPr lang="hu-HU" sz="1800" b="1" dirty="0" smtClean="0">
                <a:solidFill>
                  <a:srgbClr val="FF0000"/>
                </a:solidFill>
              </a:rPr>
              <a:t>.</a:t>
            </a:r>
          </a:p>
          <a:p>
            <a:endParaRPr lang="hu-HU" sz="1800" b="1" dirty="0">
              <a:solidFill>
                <a:srgbClr val="FF0000"/>
              </a:solidFill>
            </a:endParaRPr>
          </a:p>
          <a:p>
            <a:r>
              <a:rPr lang="hu-HU" sz="1800" dirty="0" err="1" smtClean="0"/>
              <a:t>Use</a:t>
            </a:r>
            <a:r>
              <a:rPr lang="hu-HU" sz="1800" dirty="0" smtClean="0"/>
              <a:t> </a:t>
            </a:r>
            <a:r>
              <a:rPr lang="hu-HU" sz="1800" dirty="0" err="1" smtClean="0"/>
              <a:t>the</a:t>
            </a:r>
            <a:r>
              <a:rPr lang="hu-HU" sz="1800" dirty="0" smtClean="0"/>
              <a:t> </a:t>
            </a:r>
            <a:r>
              <a:rPr lang="hu-HU" sz="1800" dirty="0" err="1" smtClean="0"/>
              <a:t>character</a:t>
            </a:r>
            <a:r>
              <a:rPr lang="hu-HU" sz="1800" dirty="0" smtClean="0"/>
              <a:t> </a:t>
            </a:r>
            <a:r>
              <a:rPr lang="hu-HU" sz="1800" dirty="0" err="1" smtClean="0"/>
              <a:t>table</a:t>
            </a:r>
            <a:r>
              <a:rPr lang="hu-HU" sz="1800" dirty="0" smtClean="0"/>
              <a:t> of </a:t>
            </a:r>
            <a:r>
              <a:rPr lang="hu-HU" sz="1800" dirty="0" err="1" smtClean="0"/>
              <a:t>the</a:t>
            </a:r>
            <a:r>
              <a:rPr lang="hu-HU" sz="1800" dirty="0" smtClean="0"/>
              <a:t> </a:t>
            </a:r>
            <a:r>
              <a:rPr lang="hu-HU" sz="1800" dirty="0" err="1" smtClean="0"/>
              <a:t>icosahedral</a:t>
            </a:r>
            <a:r>
              <a:rPr lang="hu-HU" sz="1800" dirty="0" smtClean="0"/>
              <a:t> </a:t>
            </a:r>
            <a:r>
              <a:rPr lang="hu-HU" sz="1800" dirty="0" err="1" smtClean="0"/>
              <a:t>group</a:t>
            </a:r>
            <a:r>
              <a:rPr lang="hu-HU" sz="1800" dirty="0" smtClean="0"/>
              <a:t> in </a:t>
            </a:r>
            <a:r>
              <a:rPr lang="hu-HU" sz="1800" dirty="0" err="1" smtClean="0"/>
              <a:t>the</a:t>
            </a:r>
            <a:r>
              <a:rPr lang="hu-HU" sz="1800" dirty="0" smtClean="0"/>
              <a:t> </a:t>
            </a:r>
            <a:r>
              <a:rPr lang="hu-HU" sz="1800" dirty="0" err="1" smtClean="0"/>
              <a:t>next</a:t>
            </a:r>
            <a:r>
              <a:rPr lang="hu-HU" sz="1800" dirty="0" smtClean="0"/>
              <a:t> </a:t>
            </a:r>
            <a:r>
              <a:rPr lang="hu-HU" sz="1800" dirty="0" err="1" smtClean="0"/>
              <a:t>slide</a:t>
            </a:r>
            <a:r>
              <a:rPr lang="hu-HU" sz="1800" dirty="0" smtClean="0"/>
              <a:t>. We </a:t>
            </a:r>
            <a:r>
              <a:rPr lang="hu-HU" sz="1800" dirty="0" err="1" smtClean="0"/>
              <a:t>are</a:t>
            </a:r>
            <a:r>
              <a:rPr lang="hu-HU" sz="1800" dirty="0" smtClean="0"/>
              <a:t> </a:t>
            </a:r>
            <a:r>
              <a:rPr lang="hu-HU" sz="1800" dirty="0" err="1" smtClean="0"/>
              <a:t>familiar</a:t>
            </a:r>
            <a:r>
              <a:rPr lang="hu-HU" sz="1800" dirty="0" smtClean="0"/>
              <a:t> </a:t>
            </a:r>
            <a:r>
              <a:rPr lang="hu-HU" sz="1800" dirty="0" err="1" smtClean="0"/>
              <a:t>with</a:t>
            </a:r>
            <a:r>
              <a:rPr lang="hu-HU" sz="1800" dirty="0" smtClean="0"/>
              <a:t> it </a:t>
            </a:r>
            <a:r>
              <a:rPr lang="hu-HU" sz="1800" dirty="0" err="1" smtClean="0"/>
              <a:t>already</a:t>
            </a:r>
            <a:r>
              <a:rPr lang="hu-HU" sz="1800" dirty="0" smtClean="0"/>
              <a:t>.</a:t>
            </a:r>
          </a:p>
          <a:p>
            <a:r>
              <a:rPr lang="hu-HU" sz="1800" dirty="0" err="1" smtClean="0"/>
              <a:t>You</a:t>
            </a:r>
            <a:r>
              <a:rPr lang="hu-HU" sz="1800" dirty="0" smtClean="0"/>
              <a:t> </a:t>
            </a:r>
            <a:r>
              <a:rPr lang="hu-HU" sz="1800" dirty="0" err="1" smtClean="0"/>
              <a:t>can</a:t>
            </a:r>
            <a:r>
              <a:rPr lang="hu-HU" sz="1800" dirty="0" smtClean="0"/>
              <a:t> </a:t>
            </a:r>
            <a:r>
              <a:rPr lang="hu-HU" sz="1800" dirty="0" err="1" smtClean="0"/>
              <a:t>compare</a:t>
            </a:r>
            <a:r>
              <a:rPr lang="hu-HU" sz="1800" dirty="0" smtClean="0"/>
              <a:t> </a:t>
            </a:r>
            <a:r>
              <a:rPr lang="hu-HU" sz="1800" dirty="0" err="1" smtClean="0"/>
              <a:t>your</a:t>
            </a:r>
            <a:r>
              <a:rPr lang="hu-HU" sz="1800" dirty="0" smtClean="0"/>
              <a:t> </a:t>
            </a:r>
            <a:r>
              <a:rPr lang="hu-HU" sz="1800" dirty="0" err="1" smtClean="0"/>
              <a:t>solution</a:t>
            </a:r>
            <a:r>
              <a:rPr lang="hu-HU" sz="1800" dirty="0" smtClean="0"/>
              <a:t> </a:t>
            </a:r>
            <a:r>
              <a:rPr lang="hu-HU" sz="1800" dirty="0" err="1" smtClean="0"/>
              <a:t>with</a:t>
            </a:r>
            <a:r>
              <a:rPr lang="hu-HU" sz="1800" dirty="0" smtClean="0"/>
              <a:t> </a:t>
            </a:r>
            <a:r>
              <a:rPr lang="hu-HU" sz="1800" dirty="0" err="1" smtClean="0"/>
              <a:t>that</a:t>
            </a:r>
            <a:r>
              <a:rPr lang="hu-HU" sz="1800" dirty="0" smtClean="0"/>
              <a:t>, </a:t>
            </a:r>
            <a:r>
              <a:rPr lang="hu-HU" sz="1800" dirty="0" err="1" smtClean="0"/>
              <a:t>given</a:t>
            </a:r>
            <a:r>
              <a:rPr lang="hu-HU" sz="1800" dirty="0" smtClean="0"/>
              <a:t> </a:t>
            </a:r>
            <a:r>
              <a:rPr lang="hu-HU" sz="1800" dirty="0" err="1" smtClean="0"/>
              <a:t>after</a:t>
            </a:r>
            <a:r>
              <a:rPr lang="hu-HU" sz="1800" dirty="0" smtClean="0"/>
              <a:t> </a:t>
            </a:r>
            <a:r>
              <a:rPr lang="hu-HU" sz="1800" dirty="0" err="1" smtClean="0"/>
              <a:t>the</a:t>
            </a:r>
            <a:r>
              <a:rPr lang="hu-HU" sz="1800" dirty="0" smtClean="0"/>
              <a:t> </a:t>
            </a:r>
            <a:r>
              <a:rPr lang="hu-HU" sz="1800" dirty="0" err="1" smtClean="0"/>
              <a:t>character</a:t>
            </a:r>
            <a:r>
              <a:rPr lang="hu-HU" sz="1800" dirty="0" smtClean="0"/>
              <a:t> </a:t>
            </a:r>
            <a:r>
              <a:rPr lang="hu-HU" sz="1800" dirty="0" err="1" smtClean="0"/>
              <a:t>table</a:t>
            </a:r>
            <a:r>
              <a:rPr lang="hu-HU" sz="1800" dirty="0" smtClean="0"/>
              <a:t>.</a:t>
            </a:r>
            <a:endParaRPr lang="hu-HU" sz="1800" dirty="0"/>
          </a:p>
        </p:txBody>
      </p:sp>
      <p:pic>
        <p:nvPicPr>
          <p:cNvPr id="3" name="Rögzített hang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8344" y="4365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33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999" y="1652720"/>
            <a:ext cx="7740001" cy="2856400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0425"/>
            <a:ext cx="914400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Character</a:t>
            </a:r>
            <a:r>
              <a:rPr kumimoji="0" lang="hu-HU" alt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table</a:t>
            </a:r>
            <a:r>
              <a:rPr kumimoji="0" lang="hu-HU" alt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of </a:t>
            </a:r>
            <a:r>
              <a:rPr kumimoji="0" lang="hu-HU" altLang="hu-H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hu-HU" altLang="hu-HU" sz="40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hu-HU" alt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group</a:t>
            </a:r>
            <a:endParaRPr kumimoji="0" lang="hu-HU" altLang="hu-HU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(h=120)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331640" y="3573016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</a:t>
            </a:r>
            <a:endParaRPr kumimoji="0" lang="hu-HU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églalap 6"/>
          <p:cNvSpPr/>
          <p:nvPr/>
        </p:nvSpPr>
        <p:spPr bwMode="auto">
          <a:xfrm>
            <a:off x="7884368" y="2204864"/>
            <a:ext cx="432048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804248" y="2884874"/>
            <a:ext cx="93610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2z</a:t>
            </a:r>
            <a:r>
              <a:rPr kumimoji="0" lang="hu-HU" sz="10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hu-HU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-x</a:t>
            </a:r>
            <a:r>
              <a:rPr kumimoji="0" lang="hu-HU" sz="10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hu-HU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-y</a:t>
            </a:r>
            <a:r>
              <a:rPr kumimoji="0" lang="hu-HU" sz="10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hu-HU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xy,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</a:t>
            </a:r>
            <a:r>
              <a:rPr kumimoji="0" lang="hu-HU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z</a:t>
            </a:r>
            <a:r>
              <a:rPr kumimoji="0" lang="hu-HU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hu-HU" sz="10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zx</a:t>
            </a:r>
            <a:r>
              <a:rPr kumimoji="0" lang="hu-HU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x</a:t>
            </a:r>
            <a:r>
              <a:rPr kumimoji="0" lang="hu-HU" sz="10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hu-HU" sz="1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-y</a:t>
            </a:r>
            <a:r>
              <a:rPr kumimoji="0" lang="hu-HU" sz="1000" b="0" i="1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5" name="Rögzített hang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8317" y="5229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7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zövegdoboz 1"/>
              <p:cNvSpPr txBox="1"/>
              <p:nvPr/>
            </p:nvSpPr>
            <p:spPr>
              <a:xfrm>
                <a:off x="0" y="1196752"/>
                <a:ext cx="9144000" cy="54689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We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note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again </a:t>
                </a:r>
                <a:r>
                  <a:rPr kumimoji="0" lang="hu-HU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that</a:t>
                </a: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only</a:t>
                </a: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atoms</a:t>
                </a: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which</a:t>
                </a: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stay</a:t>
                </a: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in </a:t>
                </a:r>
                <a:r>
                  <a:rPr kumimoji="0" lang="hu-HU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place</a:t>
                </a: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during a </a:t>
                </a:r>
                <a:r>
                  <a:rPr kumimoji="0" lang="hu-HU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symmetry</a:t>
                </a: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operation</a:t>
                </a: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can</a:t>
                </a: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contribute</a:t>
                </a: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to</a:t>
                </a: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diagonal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elements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,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that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is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to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character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! In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other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words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,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only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atoms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which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lay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on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a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symmetry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element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can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contribute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.  </a:t>
                </a:r>
                <a:r>
                  <a:rPr kumimoji="0" lang="hu-HU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Atoms</a:t>
                </a: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which</a:t>
                </a: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are</a:t>
                </a: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3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moving</a:t>
                </a:r>
                <a:r>
                  <a:rPr kumimoji="0" lang="hu-HU" sz="1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, </a:t>
                </a:r>
                <a:r>
                  <a:rPr kumimoji="0" lang="hu-HU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contribute</a:t>
                </a: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to</a:t>
                </a: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the</a:t>
                </a: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off</a:t>
                </a: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diagonal</a:t>
                </a: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part of </a:t>
                </a:r>
                <a:r>
                  <a:rPr kumimoji="0" lang="hu-HU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the</a:t>
                </a: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transformation</a:t>
                </a: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matrix</a:t>
                </a: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(</a:t>
                </a:r>
                <a:r>
                  <a:rPr kumimoji="0" lang="hu-HU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who</a:t>
                </a: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cares</a:t>
                </a: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about</a:t>
                </a:r>
                <a:r>
                  <a:rPr kumimoji="0" lang="hu-HU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it </a:t>
                </a:r>
                <a:r>
                  <a:rPr kumimoji="0" lang="hu-HU" sz="13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…).</a:t>
                </a:r>
                <a:endParaRPr kumimoji="0" lang="hu-HU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It is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easy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to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see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that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n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one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of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atoms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stay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in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place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for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almost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all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symmetry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operation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,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except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two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cases</a:t>
                </a:r>
                <a:r>
                  <a:rPr kumimoji="0" lang="hu-HU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:</a:t>
                </a:r>
                <a:endParaRPr kumimoji="0" lang="hu-H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1) The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matrix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for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identity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operation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E is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180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dimensional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unity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matrix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,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its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character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is 180.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2)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Each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mirror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plane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goes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through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4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carbon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atoms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(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please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check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it!). The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contribution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of 1 atom is +1.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Why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? The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answer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is: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two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components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of an </a:t>
                </a:r>
                <a:r>
                  <a:rPr kumimoji="0" lang="hu-HU" sz="16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arbitrary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displacement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vector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are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parallel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with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the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mirror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plane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,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they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remain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unchanged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upon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reflection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;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one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is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perpendicular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to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the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mirror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plane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, it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changes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sign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→ +2 – 1 = +1 </a:t>
                </a:r>
                <a:r>
                  <a:rPr lang="hu-HU" sz="1600" dirty="0" smtClean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</a:t>
                </a:r>
                <a:endParaRPr kumimoji="0" lang="hu-H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hu-HU" sz="1600" dirty="0" err="1" smtClean="0">
                    <a:solidFill>
                      <a:srgbClr val="000000"/>
                    </a:solidFill>
                  </a:rPr>
                  <a:t>Therefore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the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c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haracters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for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180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dimensional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reducible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representation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are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By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means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of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„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scalar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product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formula” it is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easy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to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carry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out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reduction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For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example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: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hu-HU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hu-HU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e>
                      <m:sub>
                        <m:sSub>
                          <m:sSubPr>
                            <m:ctrlPr>
                              <a:rPr kumimoji="0" lang="hu-HU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hu-HU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hu-HU" sz="16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𝑔</m:t>
                            </m:r>
                          </m:sub>
                        </m:sSub>
                      </m:sub>
                    </m:sSub>
                    <m:r>
                      <a:rPr kumimoji="0" lang="hu-HU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hu-HU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hu-HU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num>
                      <m:den>
                        <m:r>
                          <a:rPr kumimoji="0" lang="hu-HU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120</m:t>
                        </m:r>
                      </m:den>
                    </m:f>
                    <m:r>
                      <a:rPr kumimoji="0" lang="hu-HU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(1</m:t>
                    </m:r>
                    <m:r>
                      <a:rPr kumimoji="0" lang="hu-HU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∙180+</m:t>
                    </m:r>
                    <m:r>
                      <a:rPr kumimoji="0" lang="hu-H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  <m:r>
                      <a:rPr kumimoji="0" lang="hu-HU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+</m:t>
                    </m:r>
                    <m:r>
                      <a:rPr kumimoji="0" lang="hu-H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</m:oMath>
                </a14:m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+ </a:t>
                </a:r>
                <a14:m>
                  <m:oMath xmlns:m="http://schemas.openxmlformats.org/officeDocument/2006/math">
                    <m:r>
                      <a:rPr kumimoji="0" lang="hu-H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  <m:r>
                      <a:rPr kumimoji="0" lang="hu-HU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kumimoji="0" lang="hu-H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  <m:r>
                      <a:rPr kumimoji="0" lang="hu-HU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kumimoji="0" lang="hu-H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  <m:r>
                      <a:rPr kumimoji="0" lang="hu-HU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kumimoji="0" lang="hu-H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  <m:r>
                      <a:rPr kumimoji="0" lang="hu-HU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kumimoji="0" lang="hu-H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  <m:r>
                      <a:rPr kumimoji="0" lang="hu-HU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kumimoji="0" lang="hu-H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0</m:t>
                    </m:r>
                    <m:r>
                      <a:rPr kumimoji="0" lang="hu-HU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kumimoji="0" lang="hu-HU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15</m:t>
                    </m:r>
                    <m:r>
                      <a:rPr kumimoji="0" lang="hu-H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</m:t>
                    </m:r>
                    <m:r>
                      <a:rPr kumimoji="0" lang="hu-HU" sz="1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1</m:t>
                    </m:r>
                    <m:r>
                      <a:rPr kumimoji="0" lang="hu-HU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</m:t>
                    </m:r>
                    <m:r>
                      <a:rPr kumimoji="0" lang="hu-HU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4)=2 , </m:t>
                    </m:r>
                  </m:oMath>
                </a14:m>
                <a:endParaRPr kumimoji="0" lang="hu-H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hu-HU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                                                     </m:t>
                    </m:r>
                    <m:sSub>
                      <m:sSubPr>
                        <m:ctrlPr>
                          <a:rPr lang="hu-HU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sSub>
                          <m:sSubPr>
                            <m:ctrlPr>
                              <a:rPr lang="hu-HU" sz="16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hu-HU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hu-HU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hu-HU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sub>
                    </m:sSub>
                    <m:r>
                      <a:rPr lang="hu-HU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hu-HU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hu-HU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</m:den>
                    </m:f>
                    <m:r>
                      <a:rPr lang="hu-HU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hu-HU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hu-HU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∙180+0+0</m:t>
                    </m:r>
                  </m:oMath>
                </a14:m>
                <a:r>
                  <a:rPr lang="hu-HU" sz="1600" dirty="0">
                    <a:solidFill>
                      <a:srgbClr val="000000"/>
                    </a:solidFill>
                  </a:rPr>
                  <a:t> + </a:t>
                </a:r>
                <a14:m>
                  <m:oMath xmlns:m="http://schemas.openxmlformats.org/officeDocument/2006/math">
                    <m:r>
                      <a:rPr lang="hu-HU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hu-HU" sz="1600" dirty="0">
                    <a:solidFill>
                      <a:srgbClr val="000000"/>
                    </a:solidFill>
                  </a:rPr>
                  <a:t>+ </a:t>
                </a:r>
                <a14:m>
                  <m:oMath xmlns:m="http://schemas.openxmlformats.org/officeDocument/2006/math">
                    <m:r>
                      <a:rPr lang="hu-HU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hu-HU" sz="1600" dirty="0">
                    <a:solidFill>
                      <a:srgbClr val="000000"/>
                    </a:solidFill>
                  </a:rPr>
                  <a:t>+ </a:t>
                </a:r>
                <a14:m>
                  <m:oMath xmlns:m="http://schemas.openxmlformats.org/officeDocument/2006/math">
                    <m:r>
                      <a:rPr lang="hu-HU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hu-HU" sz="1600" dirty="0">
                    <a:solidFill>
                      <a:srgbClr val="000000"/>
                    </a:solidFill>
                  </a:rPr>
                  <a:t>+ </a:t>
                </a:r>
                <a14:m>
                  <m:oMath xmlns:m="http://schemas.openxmlformats.org/officeDocument/2006/math">
                    <m:r>
                      <a:rPr lang="hu-HU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hu-HU" sz="1600" dirty="0">
                    <a:solidFill>
                      <a:srgbClr val="000000"/>
                    </a:solidFill>
                  </a:rPr>
                  <a:t>+ </a:t>
                </a:r>
                <a14:m>
                  <m:oMath xmlns:m="http://schemas.openxmlformats.org/officeDocument/2006/math">
                    <m:r>
                      <a:rPr lang="hu-HU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hu-HU" sz="1600" dirty="0">
                    <a:solidFill>
                      <a:srgbClr val="000000"/>
                    </a:solidFill>
                  </a:rPr>
                  <a:t>+ </a:t>
                </a:r>
                <a14:m>
                  <m:oMath xmlns:m="http://schemas.openxmlformats.org/officeDocument/2006/math">
                    <m:r>
                      <a:rPr lang="hu-HU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</m:oMath>
                </a14:m>
                <a:r>
                  <a:rPr lang="hu-HU" sz="1600" dirty="0">
                    <a:solidFill>
                      <a:srgbClr val="000000"/>
                    </a:solidFill>
                  </a:rPr>
                  <a:t>+ </a:t>
                </a:r>
                <a14:m>
                  <m:oMath xmlns:m="http://schemas.openxmlformats.org/officeDocument/2006/math">
                    <m:r>
                      <a:rPr lang="hu-HU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15∙</m:t>
                    </m:r>
                    <m:r>
                      <a:rPr lang="hu-HU" sz="1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hu-HU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∙4)=</m:t>
                    </m:r>
                    <m:r>
                      <a:rPr lang="hu-HU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</m:t>
                    </m:r>
                    <m:r>
                      <a:rPr lang="hu-HU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, </m:t>
                    </m:r>
                    <m:r>
                      <a:rPr lang="hu-HU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𝑒𝑡𝑐</m:t>
                    </m:r>
                    <m:r>
                      <a:rPr lang="hu-HU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hu-HU" sz="1600" dirty="0">
                  <a:solidFill>
                    <a:srgbClr val="000000"/>
                  </a:solidFill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                                               </a:t>
                </a:r>
                <a:r>
                  <a:rPr kumimoji="0" lang="hu-HU" sz="1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Actually</a:t>
                </a:r>
                <a:r>
                  <a:rPr kumimoji="0" lang="hu-HU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, </a:t>
                </a:r>
                <a:r>
                  <a:rPr kumimoji="0" lang="hu-HU" sz="1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this</a:t>
                </a:r>
                <a:r>
                  <a:rPr kumimoji="0" lang="hu-HU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simple</a:t>
                </a:r>
                <a:r>
                  <a:rPr kumimoji="0" lang="hu-HU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calculation</a:t>
                </a:r>
                <a:r>
                  <a:rPr kumimoji="0" lang="hu-HU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4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was</a:t>
                </a:r>
                <a:r>
                  <a:rPr kumimoji="0" lang="hu-HU" sz="1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your</a:t>
                </a:r>
                <a:r>
                  <a:rPr kumimoji="0" lang="hu-HU" sz="1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home</a:t>
                </a:r>
                <a:r>
                  <a:rPr kumimoji="0" lang="hu-HU" sz="1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4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work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… 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Wingdings" panose="05000000000000000000" pitchFamily="2" charset="2"/>
                  </a:rPr>
                  <a:t></a:t>
                </a:r>
                <a:endParaRPr kumimoji="0" lang="hu-H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Szövegdoboz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96752"/>
                <a:ext cx="9144000" cy="5468933"/>
              </a:xfrm>
              <a:prstGeom prst="rect">
                <a:avLst/>
              </a:prstGeom>
              <a:blipFill>
                <a:blip r:embed="rId5"/>
                <a:stretch>
                  <a:fillRect l="-333" t="-334" b="-55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0425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Solution</a:t>
            </a:r>
            <a:endParaRPr kumimoji="0" lang="hu-HU" altLang="hu-HU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áblázat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8258337"/>
                  </p:ext>
                </p:extLst>
              </p:nvPr>
            </p:nvGraphicFramePr>
            <p:xfrm>
              <a:off x="683568" y="4005064"/>
              <a:ext cx="7802184" cy="771144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687273">
                      <a:extLst>
                        <a:ext uri="{9D8B030D-6E8A-4147-A177-3AD203B41FA5}">
                          <a16:colId xmlns:a16="http://schemas.microsoft.com/office/drawing/2014/main" val="2331980114"/>
                        </a:ext>
                      </a:extLst>
                    </a:gridCol>
                    <a:gridCol w="687273">
                      <a:extLst>
                        <a:ext uri="{9D8B030D-6E8A-4147-A177-3AD203B41FA5}">
                          <a16:colId xmlns:a16="http://schemas.microsoft.com/office/drawing/2014/main" val="1418077549"/>
                        </a:ext>
                      </a:extLst>
                    </a:gridCol>
                    <a:gridCol w="687273">
                      <a:extLst>
                        <a:ext uri="{9D8B030D-6E8A-4147-A177-3AD203B41FA5}">
                          <a16:colId xmlns:a16="http://schemas.microsoft.com/office/drawing/2014/main" val="1533361206"/>
                        </a:ext>
                      </a:extLst>
                    </a:gridCol>
                    <a:gridCol w="792000">
                      <a:extLst>
                        <a:ext uri="{9D8B030D-6E8A-4147-A177-3AD203B41FA5}">
                          <a16:colId xmlns:a16="http://schemas.microsoft.com/office/drawing/2014/main" val="4020170350"/>
                        </a:ext>
                      </a:extLst>
                    </a:gridCol>
                    <a:gridCol w="687273">
                      <a:extLst>
                        <a:ext uri="{9D8B030D-6E8A-4147-A177-3AD203B41FA5}">
                          <a16:colId xmlns:a16="http://schemas.microsoft.com/office/drawing/2014/main" val="624710333"/>
                        </a:ext>
                      </a:extLst>
                    </a:gridCol>
                    <a:gridCol w="687273">
                      <a:extLst>
                        <a:ext uri="{9D8B030D-6E8A-4147-A177-3AD203B41FA5}">
                          <a16:colId xmlns:a16="http://schemas.microsoft.com/office/drawing/2014/main" val="760530691"/>
                        </a:ext>
                      </a:extLst>
                    </a:gridCol>
                    <a:gridCol w="487741">
                      <a:extLst>
                        <a:ext uri="{9D8B030D-6E8A-4147-A177-3AD203B41FA5}">
                          <a16:colId xmlns:a16="http://schemas.microsoft.com/office/drawing/2014/main" val="3238691709"/>
                        </a:ext>
                      </a:extLst>
                    </a:gridCol>
                    <a:gridCol w="919532">
                      <a:extLst>
                        <a:ext uri="{9D8B030D-6E8A-4147-A177-3AD203B41FA5}">
                          <a16:colId xmlns:a16="http://schemas.microsoft.com/office/drawing/2014/main" val="1368540243"/>
                        </a:ext>
                      </a:extLst>
                    </a:gridCol>
                    <a:gridCol w="792000">
                      <a:extLst>
                        <a:ext uri="{9D8B030D-6E8A-4147-A177-3AD203B41FA5}">
                          <a16:colId xmlns:a16="http://schemas.microsoft.com/office/drawing/2014/main" val="1137203433"/>
                        </a:ext>
                      </a:extLst>
                    </a:gridCol>
                    <a:gridCol w="687273">
                      <a:extLst>
                        <a:ext uri="{9D8B030D-6E8A-4147-A177-3AD203B41FA5}">
                          <a16:colId xmlns:a16="http://schemas.microsoft.com/office/drawing/2014/main" val="443519188"/>
                        </a:ext>
                      </a:extLst>
                    </a:gridCol>
                    <a:gridCol w="687273">
                      <a:extLst>
                        <a:ext uri="{9D8B030D-6E8A-4147-A177-3AD203B41FA5}">
                          <a16:colId xmlns:a16="http://schemas.microsoft.com/office/drawing/2014/main" val="422299079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err="1" smtClean="0"/>
                            <a:t>I</a:t>
                          </a:r>
                          <a:r>
                            <a:rPr lang="hu-HU" baseline="-25000" dirty="0" err="1" smtClean="0"/>
                            <a:t>h</a:t>
                          </a:r>
                          <a:endParaRPr lang="hu-HU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E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12C</a:t>
                          </a:r>
                          <a:r>
                            <a:rPr lang="hu-HU" baseline="-25000" dirty="0" smtClean="0"/>
                            <a:t>5</a:t>
                          </a:r>
                          <a:endParaRPr lang="hu-HU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dirty="0" smtClean="0"/>
                            <a:t>12C</a:t>
                          </a:r>
                          <a:r>
                            <a:rPr lang="hu-HU" baseline="-25000" dirty="0" smtClean="0"/>
                            <a:t>5</a:t>
                          </a:r>
                          <a:r>
                            <a:rPr lang="hu-HU" baseline="30000" dirty="0" smtClean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dirty="0" smtClean="0"/>
                            <a:t>20C</a:t>
                          </a:r>
                          <a:r>
                            <a:rPr lang="hu-HU" baseline="-25000" dirty="0" smtClean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dirty="0" smtClean="0"/>
                            <a:t>15C</a:t>
                          </a:r>
                          <a:r>
                            <a:rPr lang="hu-HU" baseline="-25000" dirty="0" smtClean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i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dirty="0" smtClean="0"/>
                            <a:t>12S</a:t>
                          </a:r>
                          <a:r>
                            <a:rPr lang="hu-HU" baseline="-25000" dirty="0" smtClean="0"/>
                            <a:t>10</a:t>
                          </a:r>
                          <a:endParaRPr lang="hu-HU" baseline="30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12S</a:t>
                          </a:r>
                          <a:r>
                            <a:rPr lang="hu-HU" baseline="-25000" dirty="0" smtClean="0"/>
                            <a:t>10</a:t>
                          </a:r>
                          <a:r>
                            <a:rPr lang="hu-HU" baseline="30000" dirty="0" smtClean="0"/>
                            <a:t>3</a:t>
                          </a:r>
                          <a:endParaRPr lang="hu-HU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dirty="0" smtClean="0"/>
                            <a:t>20S</a:t>
                          </a:r>
                          <a:r>
                            <a:rPr lang="hu-HU" baseline="-25000" dirty="0" smtClean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15</a:t>
                          </a:r>
                          <a:r>
                            <a:rPr lang="el-GR" dirty="0" smtClean="0"/>
                            <a:t>σ</a:t>
                          </a:r>
                          <a:endParaRPr lang="hu-H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985989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u-HU" sz="180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l-GR" sz="1800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Γ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hu-HU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hu-HU" sz="1800" b="0" i="1" smtClean="0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18</m:t>
                                        </m:r>
                                        <m:r>
                                          <a:rPr lang="hu-HU" sz="1800" i="1">
                                            <a:solidFill>
                                              <a:srgbClr val="0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sub/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180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4</a:t>
                          </a:r>
                          <a:endParaRPr lang="hu-H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45674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áblázat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48258337"/>
                  </p:ext>
                </p:extLst>
              </p:nvPr>
            </p:nvGraphicFramePr>
            <p:xfrm>
              <a:off x="683568" y="4005064"/>
              <a:ext cx="7802184" cy="771144"/>
            </p:xfrm>
            <a:graphic>
              <a:graphicData uri="http://schemas.openxmlformats.org/drawingml/2006/table">
                <a:tbl>
                  <a:tblPr firstRow="1">
                    <a:tableStyleId>{5C22544A-7EE6-4342-B048-85BDC9FD1C3A}</a:tableStyleId>
                  </a:tblPr>
                  <a:tblGrid>
                    <a:gridCol w="687273">
                      <a:extLst>
                        <a:ext uri="{9D8B030D-6E8A-4147-A177-3AD203B41FA5}">
                          <a16:colId xmlns:a16="http://schemas.microsoft.com/office/drawing/2014/main" val="2331980114"/>
                        </a:ext>
                      </a:extLst>
                    </a:gridCol>
                    <a:gridCol w="687273">
                      <a:extLst>
                        <a:ext uri="{9D8B030D-6E8A-4147-A177-3AD203B41FA5}">
                          <a16:colId xmlns:a16="http://schemas.microsoft.com/office/drawing/2014/main" val="1418077549"/>
                        </a:ext>
                      </a:extLst>
                    </a:gridCol>
                    <a:gridCol w="687273">
                      <a:extLst>
                        <a:ext uri="{9D8B030D-6E8A-4147-A177-3AD203B41FA5}">
                          <a16:colId xmlns:a16="http://schemas.microsoft.com/office/drawing/2014/main" val="1533361206"/>
                        </a:ext>
                      </a:extLst>
                    </a:gridCol>
                    <a:gridCol w="792000">
                      <a:extLst>
                        <a:ext uri="{9D8B030D-6E8A-4147-A177-3AD203B41FA5}">
                          <a16:colId xmlns:a16="http://schemas.microsoft.com/office/drawing/2014/main" val="4020170350"/>
                        </a:ext>
                      </a:extLst>
                    </a:gridCol>
                    <a:gridCol w="687273">
                      <a:extLst>
                        <a:ext uri="{9D8B030D-6E8A-4147-A177-3AD203B41FA5}">
                          <a16:colId xmlns:a16="http://schemas.microsoft.com/office/drawing/2014/main" val="624710333"/>
                        </a:ext>
                      </a:extLst>
                    </a:gridCol>
                    <a:gridCol w="687273">
                      <a:extLst>
                        <a:ext uri="{9D8B030D-6E8A-4147-A177-3AD203B41FA5}">
                          <a16:colId xmlns:a16="http://schemas.microsoft.com/office/drawing/2014/main" val="760530691"/>
                        </a:ext>
                      </a:extLst>
                    </a:gridCol>
                    <a:gridCol w="487741">
                      <a:extLst>
                        <a:ext uri="{9D8B030D-6E8A-4147-A177-3AD203B41FA5}">
                          <a16:colId xmlns:a16="http://schemas.microsoft.com/office/drawing/2014/main" val="3238691709"/>
                        </a:ext>
                      </a:extLst>
                    </a:gridCol>
                    <a:gridCol w="919532">
                      <a:extLst>
                        <a:ext uri="{9D8B030D-6E8A-4147-A177-3AD203B41FA5}">
                          <a16:colId xmlns:a16="http://schemas.microsoft.com/office/drawing/2014/main" val="1368540243"/>
                        </a:ext>
                      </a:extLst>
                    </a:gridCol>
                    <a:gridCol w="792000">
                      <a:extLst>
                        <a:ext uri="{9D8B030D-6E8A-4147-A177-3AD203B41FA5}">
                          <a16:colId xmlns:a16="http://schemas.microsoft.com/office/drawing/2014/main" val="1137203433"/>
                        </a:ext>
                      </a:extLst>
                    </a:gridCol>
                    <a:gridCol w="687273">
                      <a:extLst>
                        <a:ext uri="{9D8B030D-6E8A-4147-A177-3AD203B41FA5}">
                          <a16:colId xmlns:a16="http://schemas.microsoft.com/office/drawing/2014/main" val="443519188"/>
                        </a:ext>
                      </a:extLst>
                    </a:gridCol>
                    <a:gridCol w="687273">
                      <a:extLst>
                        <a:ext uri="{9D8B030D-6E8A-4147-A177-3AD203B41FA5}">
                          <a16:colId xmlns:a16="http://schemas.microsoft.com/office/drawing/2014/main" val="422299079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err="1" smtClean="0"/>
                            <a:t>I</a:t>
                          </a:r>
                          <a:r>
                            <a:rPr lang="hu-HU" baseline="-25000" dirty="0" err="1" smtClean="0"/>
                            <a:t>h</a:t>
                          </a:r>
                          <a:endParaRPr lang="hu-HU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E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12C</a:t>
                          </a:r>
                          <a:r>
                            <a:rPr lang="hu-HU" baseline="-25000" dirty="0" smtClean="0"/>
                            <a:t>5</a:t>
                          </a:r>
                          <a:endParaRPr lang="hu-HU" baseline="-25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dirty="0" smtClean="0"/>
                            <a:t>12C</a:t>
                          </a:r>
                          <a:r>
                            <a:rPr lang="hu-HU" baseline="-25000" dirty="0" smtClean="0"/>
                            <a:t>5</a:t>
                          </a:r>
                          <a:r>
                            <a:rPr lang="hu-HU" baseline="30000" dirty="0" smtClean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dirty="0" smtClean="0"/>
                            <a:t>20C</a:t>
                          </a:r>
                          <a:r>
                            <a:rPr lang="hu-HU" baseline="-25000" dirty="0" smtClean="0"/>
                            <a:t>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dirty="0" smtClean="0"/>
                            <a:t>15C</a:t>
                          </a:r>
                          <a:r>
                            <a:rPr lang="hu-HU" baseline="-25000" dirty="0" smtClean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i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dirty="0" smtClean="0"/>
                            <a:t>12S</a:t>
                          </a:r>
                          <a:r>
                            <a:rPr lang="hu-HU" baseline="-25000" dirty="0" smtClean="0"/>
                            <a:t>10</a:t>
                          </a:r>
                          <a:endParaRPr lang="hu-HU" baseline="300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12S</a:t>
                          </a:r>
                          <a:r>
                            <a:rPr lang="hu-HU" baseline="-25000" dirty="0" smtClean="0"/>
                            <a:t>10</a:t>
                          </a:r>
                          <a:r>
                            <a:rPr lang="hu-HU" baseline="30000" dirty="0" smtClean="0"/>
                            <a:t>3</a:t>
                          </a:r>
                          <a:endParaRPr lang="hu-HU" baseline="30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dirty="0" smtClean="0"/>
                            <a:t>20S</a:t>
                          </a:r>
                          <a:r>
                            <a:rPr lang="hu-HU" baseline="-25000" dirty="0" smtClean="0"/>
                            <a:t>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15</a:t>
                          </a:r>
                          <a:r>
                            <a:rPr lang="el-GR" dirty="0" smtClean="0"/>
                            <a:t>σ</a:t>
                          </a:r>
                          <a:endParaRPr lang="hu-H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29859896"/>
                      </a:ext>
                    </a:extLst>
                  </a:tr>
                  <a:tr h="400304"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>
                        <a:blipFill>
                          <a:blip r:embed="rId6"/>
                          <a:stretch>
                            <a:fillRect l="-885" t="-101515" r="-1037168" b="-151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180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0</a:t>
                          </a:r>
                          <a:endParaRPr lang="hu-H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dirty="0" smtClean="0"/>
                            <a:t>4</a:t>
                          </a:r>
                          <a:endParaRPr lang="hu-H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45674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Szövegdoboz 4"/>
          <p:cNvSpPr txBox="1"/>
          <p:nvPr/>
        </p:nvSpPr>
        <p:spPr>
          <a:xfrm>
            <a:off x="6912000" y="494116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!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948264" y="5538718"/>
            <a:ext cx="21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!</a:t>
            </a: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7" name="Rögzített hang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7664" y="4955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3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zövegdoboz 1"/>
              <p:cNvSpPr txBox="1"/>
              <p:nvPr/>
            </p:nvSpPr>
            <p:spPr>
              <a:xfrm>
                <a:off x="0" y="1340768"/>
                <a:ext cx="9144000" cy="52016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At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end,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the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direct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sum </a:t>
                </a:r>
                <a:r>
                  <a:rPr kumimoji="0" lang="hu-HU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decomposition</a:t>
                </a:r>
                <a:r>
                  <a:rPr kumimoji="0" lang="hu-HU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is: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hu-HU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l-GR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𝜞</m:t>
                        </m:r>
                      </m:e>
                      <m:sub>
                        <m:sSub>
                          <m:sSubPr>
                            <m:ctrlPr>
                              <a:rPr kumimoji="0" lang="hu-HU" sz="1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hu-HU" sz="1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</m:t>
                            </m:r>
                            <m:r>
                              <a:rPr kumimoji="0" lang="hu-HU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𝟖𝟎</m:t>
                            </m:r>
                          </m:e>
                          <m:sub/>
                        </m:sSub>
                      </m:sub>
                    </m:sSub>
                  </m:oMath>
                </a14:m>
                <a:r>
                  <a:rPr kumimoji="0" lang="hu-H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= 2A</a:t>
                </a:r>
                <a:r>
                  <a:rPr kumimoji="0" lang="hu-HU" sz="16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g</a:t>
                </a:r>
                <a:r>
                  <a:rPr kumimoji="0" lang="hu-H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  </a:t>
                </a:r>
                <a:r>
                  <a:rPr kumimoji="0" lang="hu-H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4T</a:t>
                </a:r>
                <a:r>
                  <a:rPr kumimoji="0" lang="hu-HU" sz="16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1g</a:t>
                </a:r>
                <a:r>
                  <a:rPr kumimoji="0" lang="hu-H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 </a:t>
                </a:r>
                <a:r>
                  <a:rPr kumimoji="0" lang="hu-H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 4T</a:t>
                </a:r>
                <a:r>
                  <a:rPr kumimoji="0" lang="hu-HU" sz="16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2g</a:t>
                </a:r>
                <a:r>
                  <a:rPr kumimoji="0" lang="hu-H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  6G</a:t>
                </a:r>
                <a:r>
                  <a:rPr kumimoji="0" lang="hu-HU" sz="16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g</a:t>
                </a:r>
                <a:r>
                  <a:rPr kumimoji="0" lang="hu-H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  8H</a:t>
                </a:r>
                <a:r>
                  <a:rPr kumimoji="0" lang="hu-HU" sz="16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g</a:t>
                </a:r>
                <a:r>
                  <a:rPr kumimoji="0" lang="hu-H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  </a:t>
                </a:r>
                <a:r>
                  <a:rPr kumimoji="0" lang="hu-H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5T</a:t>
                </a:r>
                <a:r>
                  <a:rPr kumimoji="0" lang="hu-HU" sz="16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1u</a:t>
                </a:r>
                <a:r>
                  <a:rPr kumimoji="0" lang="hu-H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</a:t>
                </a:r>
                <a:r>
                  <a:rPr kumimoji="0" lang="hu-H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 1A</a:t>
                </a:r>
                <a:r>
                  <a:rPr kumimoji="0" lang="hu-HU" sz="16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u</a:t>
                </a:r>
                <a:r>
                  <a:rPr kumimoji="0" lang="hu-H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 5T</a:t>
                </a:r>
                <a:r>
                  <a:rPr kumimoji="0" lang="hu-HU" sz="16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2u</a:t>
                </a:r>
                <a:r>
                  <a:rPr kumimoji="0" lang="hu-H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  6G</a:t>
                </a:r>
                <a:r>
                  <a:rPr kumimoji="0" lang="hu-HU" sz="16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u</a:t>
                </a:r>
                <a:r>
                  <a:rPr kumimoji="0" lang="hu-H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  </a:t>
                </a:r>
                <a:r>
                  <a:rPr kumimoji="0" lang="hu-H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7H</a:t>
                </a:r>
                <a:r>
                  <a:rPr kumimoji="0" lang="hu-HU" sz="16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u  </a:t>
                </a:r>
                <a:r>
                  <a:rPr kumimoji="0" lang="hu-HU" sz="1600" b="1" i="0" u="none" strike="noStrike" kern="1200" cap="none" spc="0" normalizeH="0" noProof="0" dirty="0" smtClean="0">
                    <a:ln>
                      <a:noFill/>
                    </a:ln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.</a:t>
                </a:r>
                <a:endParaRPr kumimoji="0" lang="hu-HU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One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has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to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subtract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from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this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the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contribution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of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the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translation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and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the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rotation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of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the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molecule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Translation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is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described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by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a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true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vector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,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which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transforms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according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to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the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T</a:t>
                </a:r>
                <a:r>
                  <a:rPr lang="hu-HU" sz="1600" baseline="-250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1u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irrep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</a:t>
                </a:r>
              </a:p>
              <a:p>
                <a:pPr lvl="0">
                  <a:defRPr/>
                </a:pP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Rotation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is </a:t>
                </a:r>
                <a:r>
                  <a:rPr lang="hu-HU" sz="16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described</a:t>
                </a:r>
                <a:r>
                  <a:rPr lang="hu-HU" sz="16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by</a:t>
                </a:r>
                <a:r>
                  <a:rPr lang="hu-HU" sz="16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a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pseudo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vector</a:t>
                </a:r>
                <a:r>
                  <a:rPr lang="hu-HU" sz="16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, </a:t>
                </a:r>
                <a:r>
                  <a:rPr lang="hu-HU" sz="16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which</a:t>
                </a:r>
                <a:r>
                  <a:rPr lang="hu-HU" sz="16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transforms</a:t>
                </a:r>
                <a:r>
                  <a:rPr lang="hu-HU" sz="16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according</a:t>
                </a:r>
                <a:r>
                  <a:rPr lang="hu-HU" sz="16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to</a:t>
                </a:r>
                <a:r>
                  <a:rPr lang="hu-HU" sz="16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the</a:t>
                </a:r>
                <a:r>
                  <a:rPr lang="hu-HU" sz="1600" dirty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</a:t>
                </a:r>
                <a:r>
                  <a:rPr lang="hu-HU" sz="1600" baseline="-250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1g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irrep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.</a:t>
                </a:r>
              </a:p>
              <a:p>
                <a:pPr lvl="0">
                  <a:defRPr/>
                </a:pPr>
                <a:endParaRPr lang="hu-HU" sz="1600" dirty="0" smtClean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  <a:p>
                <a:pPr lvl="0">
                  <a:defRPr/>
                </a:pP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Therefore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,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at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the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end,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the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decomposition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of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the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pure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vibrations</a:t>
                </a:r>
                <a:r>
                  <a:rPr lang="hu-HU" sz="1600" dirty="0" smtClean="0">
                    <a:solidFill>
                      <a:srgbClr val="000000"/>
                    </a:solidFill>
                    <a:cs typeface="Times New Roman" panose="02020603050405020304" pitchFamily="18" charset="0"/>
                  </a:rPr>
                  <a:t> is:</a:t>
                </a:r>
                <a:endParaRPr lang="hu-HU" sz="1600" dirty="0">
                  <a:solidFill>
                    <a:srgbClr val="000000"/>
                  </a:solidFill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hu-HU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l-GR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𝜞</m:t>
                        </m:r>
                      </m:e>
                      <m:sub>
                        <m:sSub>
                          <m:sSubPr>
                            <m:ctrlPr>
                              <a:rPr kumimoji="0" lang="hu-HU" sz="1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hu-HU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𝟏𝟕𝟒</m:t>
                            </m:r>
                          </m:e>
                          <m:sub/>
                        </m:sSub>
                      </m:sub>
                    </m:sSub>
                  </m:oMath>
                </a14:m>
                <a:r>
                  <a:rPr kumimoji="0" lang="hu-H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= 2A</a:t>
                </a:r>
                <a:r>
                  <a:rPr kumimoji="0" lang="hu-HU" sz="16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g</a:t>
                </a:r>
                <a:r>
                  <a:rPr kumimoji="0" lang="hu-H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  3T</a:t>
                </a:r>
                <a:r>
                  <a:rPr kumimoji="0" lang="hu-HU" sz="16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1g</a:t>
                </a:r>
                <a:r>
                  <a:rPr kumimoji="0" lang="hu-H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  4T</a:t>
                </a:r>
                <a:r>
                  <a:rPr kumimoji="0" lang="hu-HU" sz="16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2g</a:t>
                </a:r>
                <a:r>
                  <a:rPr kumimoji="0" lang="hu-H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  6G</a:t>
                </a:r>
                <a:r>
                  <a:rPr kumimoji="0" lang="hu-HU" sz="16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g</a:t>
                </a:r>
                <a:r>
                  <a:rPr kumimoji="0" lang="hu-H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  8H</a:t>
                </a:r>
                <a:r>
                  <a:rPr kumimoji="0" lang="hu-HU" sz="16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g</a:t>
                </a:r>
                <a:r>
                  <a:rPr kumimoji="0" lang="hu-H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  4T</a:t>
                </a:r>
                <a:r>
                  <a:rPr kumimoji="0" lang="hu-HU" sz="16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1u</a:t>
                </a:r>
                <a:r>
                  <a:rPr kumimoji="0" lang="hu-H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 </a:t>
                </a:r>
                <a:r>
                  <a:rPr kumimoji="0" lang="hu-H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1A</a:t>
                </a:r>
                <a:r>
                  <a:rPr kumimoji="0" lang="hu-HU" sz="16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u</a:t>
                </a:r>
                <a:r>
                  <a:rPr kumimoji="0" lang="hu-H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 5T</a:t>
                </a:r>
                <a:r>
                  <a:rPr kumimoji="0" lang="hu-HU" sz="16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2u</a:t>
                </a:r>
                <a:r>
                  <a:rPr kumimoji="0" lang="hu-H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  6G</a:t>
                </a:r>
                <a:r>
                  <a:rPr kumimoji="0" lang="hu-HU" sz="16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u</a:t>
                </a:r>
                <a:r>
                  <a:rPr kumimoji="0" lang="hu-HU" sz="16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   7H</a:t>
                </a:r>
                <a:r>
                  <a:rPr kumimoji="0" lang="hu-HU" sz="16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  <a:sym typeface="Symbol" panose="05050102010706020507" pitchFamily="18" charset="2"/>
                  </a:rPr>
                  <a:t>u  </a:t>
                </a:r>
                <a:endParaRPr kumimoji="0" lang="hu-HU" sz="1600" b="1" i="0" u="none" strike="noStrike" kern="1200" cap="none" spc="0" normalizeH="0" baseline="-25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hu-HU" sz="1600" dirty="0" smtClean="0">
                    <a:solidFill>
                      <a:srgbClr val="000000"/>
                    </a:solidFill>
                  </a:rPr>
                  <a:t>The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selection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rules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can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be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also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seen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in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the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character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600" dirty="0" err="1" smtClean="0">
                    <a:solidFill>
                      <a:srgbClr val="000000"/>
                    </a:solidFill>
                  </a:rPr>
                  <a:t>table</a:t>
                </a:r>
                <a:r>
                  <a:rPr lang="hu-HU" sz="1600" dirty="0" smtClean="0">
                    <a:solidFill>
                      <a:srgbClr val="000000"/>
                    </a:solidFill>
                  </a:rPr>
                  <a:t>: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hu-HU" sz="1600" dirty="0" smtClean="0">
                  <a:solidFill>
                    <a:srgbClr val="000000"/>
                  </a:solidFill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600" b="0" i="0" u="sng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Infrared</a:t>
                </a:r>
                <a:r>
                  <a:rPr kumimoji="0" lang="hu-HU" sz="1600" b="0" i="0" u="sng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sng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active</a:t>
                </a:r>
                <a:r>
                  <a:rPr kumimoji="0" lang="hu-HU" sz="1600" b="0" i="0" u="sng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sng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modes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are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those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, </a:t>
                </a:r>
                <a:r>
                  <a:rPr kumimoji="0" lang="hu-HU" sz="16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which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transform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according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to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the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</a:t>
                </a:r>
                <a:r>
                  <a:rPr kumimoji="0" lang="hu-HU" sz="1600" b="1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1u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irreducible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representation</a:t>
                </a:r>
                <a:r>
                  <a:rPr kumimoji="0" lang="hu-HU" sz="16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hu-HU" sz="1200" dirty="0" smtClean="0">
                    <a:solidFill>
                      <a:srgbClr val="000000"/>
                    </a:solidFill>
                  </a:rPr>
                  <a:t>(</a:t>
                </a:r>
                <a:r>
                  <a:rPr lang="hu-HU" sz="1200" dirty="0" err="1" smtClean="0">
                    <a:solidFill>
                      <a:srgbClr val="000000"/>
                    </a:solidFill>
                  </a:rPr>
                  <a:t>Remember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200" dirty="0" err="1" smtClean="0">
                    <a:solidFill>
                      <a:srgbClr val="000000"/>
                    </a:solidFill>
                  </a:rPr>
                  <a:t>the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200" dirty="0" err="1" smtClean="0">
                    <a:solidFill>
                      <a:srgbClr val="000000"/>
                    </a:solidFill>
                  </a:rPr>
                  <a:t>argument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 of Wolfgang </a:t>
                </a:r>
                <a:r>
                  <a:rPr lang="hu-HU" sz="1200" dirty="0" err="1" smtClean="0">
                    <a:solidFill>
                      <a:srgbClr val="000000"/>
                    </a:solidFill>
                  </a:rPr>
                  <a:t>Krätchmer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200" dirty="0" err="1" smtClean="0">
                    <a:solidFill>
                      <a:srgbClr val="000000"/>
                    </a:solidFill>
                  </a:rPr>
                  <a:t>that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200" dirty="0" err="1" smtClean="0">
                    <a:solidFill>
                      <a:srgbClr val="000000"/>
                    </a:solidFill>
                  </a:rPr>
                  <a:t>the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200" dirty="0" err="1" smtClean="0">
                    <a:solidFill>
                      <a:srgbClr val="000000"/>
                    </a:solidFill>
                  </a:rPr>
                  <a:t>unknown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200" dirty="0" err="1" smtClean="0">
                    <a:solidFill>
                      <a:srgbClr val="000000"/>
                    </a:solidFill>
                  </a:rPr>
                  <a:t>molecule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200" dirty="0" err="1" smtClean="0">
                    <a:solidFill>
                      <a:srgbClr val="000000"/>
                    </a:solidFill>
                  </a:rPr>
                  <a:t>should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200" dirty="0" err="1" smtClean="0">
                    <a:solidFill>
                      <a:srgbClr val="000000"/>
                    </a:solidFill>
                  </a:rPr>
                  <a:t>have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200" dirty="0" err="1" smtClean="0">
                    <a:solidFill>
                      <a:srgbClr val="000000"/>
                    </a:solidFill>
                  </a:rPr>
                  <a:t>the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200" dirty="0" err="1" smtClean="0">
                    <a:solidFill>
                      <a:srgbClr val="000000"/>
                    </a:solidFill>
                  </a:rPr>
                  <a:t>high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 </a:t>
                </a:r>
                <a:r>
                  <a:rPr lang="hu-HU" sz="1200" dirty="0" err="1" smtClean="0">
                    <a:solidFill>
                      <a:srgbClr val="000000"/>
                    </a:solidFill>
                  </a:rPr>
                  <a:t>symmetry</a:t>
                </a:r>
                <a:r>
                  <a:rPr lang="hu-HU" sz="1200" dirty="0" smtClean="0">
                    <a:solidFill>
                      <a:srgbClr val="000000"/>
                    </a:solidFill>
                  </a:rPr>
                  <a:t>!)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hu-HU" sz="1200" noProof="0" dirty="0" smtClean="0">
                  <a:solidFill>
                    <a:srgbClr val="000000"/>
                  </a:solidFill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hu-HU" sz="1600" b="0" i="0" u="sng" strike="noStrike" kern="1200" cap="none" spc="0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Raman</a:t>
                </a:r>
                <a:r>
                  <a:rPr kumimoji="0" lang="hu-HU" sz="1600" b="0" i="0" u="sng" strike="noStrike" kern="1200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sng" strike="noStrike" kern="1200" cap="none" spc="0" normalizeH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active</a:t>
                </a:r>
                <a:r>
                  <a:rPr kumimoji="0" lang="hu-HU" sz="1600" b="0" i="0" u="sng" strike="noStrike" kern="1200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sng" strike="noStrike" kern="1200" cap="none" spc="0" normalizeH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modes</a:t>
                </a:r>
                <a:r>
                  <a:rPr kumimoji="0" lang="hu-HU" sz="1600" b="0" i="0" u="none" strike="noStrike" kern="1200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are</a:t>
                </a:r>
                <a:r>
                  <a:rPr kumimoji="0" lang="hu-HU" sz="1600" b="0" i="0" u="none" strike="noStrike" kern="1200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those</a:t>
                </a:r>
                <a:r>
                  <a:rPr kumimoji="0" lang="hu-HU" sz="1600" b="0" i="0" u="none" strike="noStrike" kern="1200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, </a:t>
                </a:r>
                <a:r>
                  <a:rPr kumimoji="0" lang="hu-HU" sz="1600" b="0" i="0" u="none" strike="noStrike" kern="1200" cap="none" spc="0" normalizeH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which</a:t>
                </a:r>
                <a:r>
                  <a:rPr kumimoji="0" lang="hu-HU" sz="1600" b="0" i="0" u="none" strike="noStrike" kern="1200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transform</a:t>
                </a:r>
                <a:r>
                  <a:rPr kumimoji="0" lang="hu-HU" sz="1600" b="0" i="0" u="none" strike="noStrike" kern="1200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according</a:t>
                </a:r>
                <a:r>
                  <a:rPr kumimoji="0" lang="hu-HU" sz="1600" b="0" i="0" u="none" strike="noStrike" kern="1200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to</a:t>
                </a:r>
                <a:r>
                  <a:rPr kumimoji="0" lang="hu-HU" sz="1600" b="0" i="0" u="none" strike="noStrike" kern="1200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either</a:t>
                </a:r>
                <a:r>
                  <a:rPr kumimoji="0" lang="hu-HU" sz="1600" b="0" i="0" u="none" strike="noStrike" kern="1200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1" i="0" u="none" strike="noStrike" kern="1200" cap="none" spc="0" normalizeH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A</a:t>
                </a:r>
                <a:r>
                  <a:rPr kumimoji="0" lang="hu-HU" sz="1600" b="1" i="0" u="none" strike="noStrike" kern="1200" cap="none" spc="0" normalizeH="0" baseline="-2500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g</a:t>
                </a:r>
                <a:r>
                  <a:rPr kumimoji="0" lang="hu-HU" sz="1600" b="0" i="0" u="none" strike="noStrike" kern="1200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or</a:t>
                </a:r>
                <a:r>
                  <a:rPr kumimoji="0" lang="hu-HU" sz="1600" b="0" i="0" u="none" strike="noStrike" kern="1200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1" i="0" u="none" strike="noStrike" kern="1200" cap="none" spc="0" normalizeH="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H</a:t>
                </a:r>
                <a:r>
                  <a:rPr kumimoji="0" lang="hu-HU" sz="1600" b="1" i="0" u="none" strike="noStrike" kern="1200" cap="none" spc="0" normalizeH="0" baseline="-25000" dirty="0" err="1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g</a:t>
                </a:r>
                <a:r>
                  <a:rPr kumimoji="0" lang="hu-HU" sz="1600" b="0" i="0" u="none" strike="noStrike" kern="1200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 </a:t>
                </a:r>
                <a:r>
                  <a:rPr kumimoji="0" lang="hu-HU" sz="1600" b="0" i="0" u="none" strike="noStrike" kern="1200" cap="none" spc="0" normalizeH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irrep</a:t>
                </a:r>
                <a:r>
                  <a:rPr kumimoji="0" lang="hu-HU" sz="1600" b="0" i="0" u="none" strike="noStrike" kern="1200" cap="none" spc="0" normalizeH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rPr>
                  <a:t>.</a:t>
                </a:r>
                <a:endParaRPr kumimoji="0" lang="hu-HU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Szövegdoboz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40768"/>
                <a:ext cx="9144000" cy="5201680"/>
              </a:xfrm>
              <a:prstGeom prst="rect">
                <a:avLst/>
              </a:prstGeom>
              <a:blipFill>
                <a:blip r:embed="rId5"/>
                <a:stretch>
                  <a:fillRect l="-333" b="-586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300425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Solution</a:t>
            </a:r>
            <a:r>
              <a:rPr kumimoji="0" lang="hu-HU" alt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(cont.)</a:t>
            </a:r>
          </a:p>
        </p:txBody>
      </p:sp>
      <p:sp>
        <p:nvSpPr>
          <p:cNvPr id="7" name="Téglalap 6"/>
          <p:cNvSpPr/>
          <p:nvPr/>
        </p:nvSpPr>
        <p:spPr bwMode="auto">
          <a:xfrm>
            <a:off x="971600" y="4221088"/>
            <a:ext cx="7128792" cy="576064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Rögzített hang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993858"/>
            <a:ext cx="487363" cy="487363"/>
          </a:xfrm>
          <a:prstGeom prst="rect">
            <a:avLst/>
          </a:prstGeom>
        </p:spPr>
      </p:pic>
      <p:sp>
        <p:nvSpPr>
          <p:cNvPr id="5" name="Ellipszis 4"/>
          <p:cNvSpPr/>
          <p:nvPr/>
        </p:nvSpPr>
        <p:spPr bwMode="auto">
          <a:xfrm>
            <a:off x="5076056" y="4149080"/>
            <a:ext cx="432048" cy="64807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076056" y="3810526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IR</a:t>
            </a:r>
            <a:endParaRPr lang="hu-HU" sz="1600" dirty="0"/>
          </a:p>
        </p:txBody>
      </p:sp>
      <p:sp>
        <p:nvSpPr>
          <p:cNvPr id="8" name="Ellipszis 7"/>
          <p:cNvSpPr/>
          <p:nvPr/>
        </p:nvSpPr>
        <p:spPr bwMode="auto">
          <a:xfrm>
            <a:off x="1800000" y="4149080"/>
            <a:ext cx="432048" cy="64807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1800000" y="3810526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 </a:t>
            </a:r>
            <a:r>
              <a:rPr lang="hu-HU" sz="1600" dirty="0" smtClean="0"/>
              <a:t>R</a:t>
            </a:r>
            <a:endParaRPr lang="hu-HU" sz="1600" dirty="0"/>
          </a:p>
        </p:txBody>
      </p:sp>
      <p:sp>
        <p:nvSpPr>
          <p:cNvPr id="10" name="Ellipszis 9"/>
          <p:cNvSpPr/>
          <p:nvPr/>
        </p:nvSpPr>
        <p:spPr bwMode="auto">
          <a:xfrm>
            <a:off x="4427984" y="4149080"/>
            <a:ext cx="432048" cy="64807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4427984" y="3810526"/>
            <a:ext cx="5760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 </a:t>
            </a:r>
            <a:r>
              <a:rPr lang="hu-HU" sz="1600" dirty="0" smtClean="0"/>
              <a:t>R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347523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can 0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5754688" cy="782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16216" y="28529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4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can 0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42888"/>
            <a:ext cx="5616576" cy="775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4208" y="31213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0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D3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can 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152400"/>
            <a:ext cx="5943600" cy="878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Szövegdoboz 2"/>
          <p:cNvSpPr txBox="1">
            <a:spLocks noChangeArrowheads="1"/>
          </p:cNvSpPr>
          <p:nvPr/>
        </p:nvSpPr>
        <p:spPr bwMode="auto">
          <a:xfrm>
            <a:off x="6781800" y="5634038"/>
            <a:ext cx="83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hu-HU" altLang="hu-HU" sz="2400" b="1" i="0" u="none" strike="noStrike" kern="1200" cap="none" spc="0" normalizeH="0" baseline="3000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508" name="Szövegdoboz 3"/>
          <p:cNvSpPr txBox="1">
            <a:spLocks noChangeArrowheads="1"/>
          </p:cNvSpPr>
          <p:nvPr/>
        </p:nvSpPr>
        <p:spPr bwMode="auto">
          <a:xfrm>
            <a:off x="6781800" y="48768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hu-HU" altLang="hu-HU" sz="2400" b="1" i="0" u="none" strike="noStrike" kern="1200" cap="none" spc="0" normalizeH="0" baseline="3000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2.3</a:t>
            </a:r>
          </a:p>
        </p:txBody>
      </p:sp>
      <p:sp>
        <p:nvSpPr>
          <p:cNvPr id="21509" name="Szövegdoboz 4"/>
          <p:cNvSpPr txBox="1">
            <a:spLocks noChangeArrowheads="1"/>
          </p:cNvSpPr>
          <p:nvPr/>
        </p:nvSpPr>
        <p:spPr bwMode="auto">
          <a:xfrm>
            <a:off x="6781800" y="3652838"/>
            <a:ext cx="838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hu-HU" altLang="hu-HU" sz="2400" b="1" i="0" u="none" strike="noStrike" kern="1200" cap="none" spc="0" normalizeH="0" baseline="3000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1510" name="Szövegdoboz 5"/>
          <p:cNvSpPr txBox="1">
            <a:spLocks noChangeArrowheads="1"/>
          </p:cNvSpPr>
          <p:nvPr/>
        </p:nvSpPr>
        <p:spPr bwMode="auto">
          <a:xfrm>
            <a:off x="6781800" y="2590800"/>
            <a:ext cx="838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hu-HU" altLang="hu-HU" sz="2400" b="1" i="0" u="none" strike="noStrike" kern="1200" cap="none" spc="0" normalizeH="0" baseline="3000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511" name="Szövegdoboz 7"/>
          <p:cNvSpPr txBox="1">
            <a:spLocks noChangeArrowheads="1"/>
          </p:cNvSpPr>
          <p:nvPr/>
        </p:nvSpPr>
        <p:spPr bwMode="auto">
          <a:xfrm>
            <a:off x="0" y="6477000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measured in Prof. Hans Kuzmany’s lab,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University of Vienna</a:t>
            </a:r>
          </a:p>
        </p:txBody>
      </p:sp>
      <p:pic>
        <p:nvPicPr>
          <p:cNvPr id="21512" name="Picture 7" descr="diamo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5589588"/>
            <a:ext cx="6032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Kép 26" descr="C60_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4724400"/>
            <a:ext cx="5794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5" descr="graphit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3500438"/>
            <a:ext cx="7318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Kép 19" descr="szenlanc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2708275"/>
            <a:ext cx="13684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6" name="Szövegdoboz 12"/>
          <p:cNvSpPr txBox="1">
            <a:spLocks noChangeArrowheads="1"/>
          </p:cNvSpPr>
          <p:nvPr/>
        </p:nvSpPr>
        <p:spPr bwMode="auto">
          <a:xfrm>
            <a:off x="5149850" y="3255963"/>
            <a:ext cx="5746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4788024" y="5415607"/>
            <a:ext cx="338554" cy="60568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1332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5004048" y="4407495"/>
            <a:ext cx="338554" cy="60568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1468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5169550" y="3356992"/>
            <a:ext cx="338554" cy="60568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1580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5652120" y="1383159"/>
            <a:ext cx="338554" cy="605681"/>
          </a:xfrm>
          <a:prstGeom prst="rect">
            <a:avLst/>
          </a:prstGeom>
          <a:noFill/>
        </p:spPr>
        <p:txBody>
          <a:bodyPr vert="vert27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/>
              </a:rPr>
              <a:t></a:t>
            </a:r>
            <a:r>
              <a:rPr kumimoji="0" lang="hu-HU" sz="10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2000</a:t>
            </a:r>
          </a:p>
        </p:txBody>
      </p:sp>
      <p:pic>
        <p:nvPicPr>
          <p:cNvPr id="2" name="Rögzített hang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012" y="45258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4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Scan 0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90488"/>
            <a:ext cx="7993062" cy="1086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Kép 2" descr="sajat_C60_Pinc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3068638"/>
            <a:ext cx="1439863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Kép 3" descr="sajat_C60_RB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933825"/>
            <a:ext cx="1439863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28418" y="3690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6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can 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5461001" cy="738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9912" y="56612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3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0" y="1844675"/>
            <a:ext cx="914400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VIBRATIONS: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Raman- and infrared spectroscopy</a:t>
            </a:r>
          </a:p>
        </p:txBody>
      </p:sp>
      <p:pic>
        <p:nvPicPr>
          <p:cNvPr id="2" name="Rögzített 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8318" y="43651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6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Scan 0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5843588" cy="810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5856" y="37170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57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can 0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5843588" cy="810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 descr="Scan 0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0"/>
            <a:ext cx="3419475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10319" y="50851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02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proba 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2975"/>
            <a:ext cx="9144000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Scan 02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-315913"/>
            <a:ext cx="5170487" cy="748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233997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ögzített hang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Scan 0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-315913"/>
            <a:ext cx="5170487" cy="7489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Szövegdoboz 4"/>
          <p:cNvSpPr txBox="1">
            <a:spLocks noChangeArrowheads="1"/>
          </p:cNvSpPr>
          <p:nvPr/>
        </p:nvSpPr>
        <p:spPr bwMode="auto">
          <a:xfrm>
            <a:off x="250825" y="1984375"/>
            <a:ext cx="4249738" cy="335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1g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 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A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+ T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+ H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but for example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 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= T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+ G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+ H</a:t>
            </a:r>
            <a:r>
              <a:rPr kumimoji="0" lang="hu-HU" altLang="hu-HU" sz="2400" b="1" i="0" u="none" strike="noStrike" kern="1200" cap="none" spc="0" normalizeH="0" baseline="-2500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u</a:t>
            </a: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0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 principle 380 combination modes 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8676" name="Szövegdoboz 5"/>
          <p:cNvSpPr txBox="1">
            <a:spLocks noChangeArrowheads="1"/>
          </p:cNvSpPr>
          <p:nvPr/>
        </p:nvSpPr>
        <p:spPr bwMode="auto">
          <a:xfrm>
            <a:off x="8496300" y="3068638"/>
            <a:ext cx="64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</a:t>
            </a:r>
            <a:r>
              <a:rPr kumimoji="0" lang="hu-HU" altLang="hu-H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anose="05050102010706020507" pitchFamily="18" charset="2"/>
              </a:rPr>
              <a:t>6</a:t>
            </a:r>
            <a:r>
              <a:rPr kumimoji="0" lang="hu-HU" altLang="hu-H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pic>
        <p:nvPicPr>
          <p:cNvPr id="2" name="Rögzített hang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6116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7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-26988"/>
            <a:ext cx="2667000" cy="377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0" y="4038600"/>
            <a:ext cx="41910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Sir Chandrasekhara Venkata Raman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(7 November 1888 – 21 November 1970)</a:t>
            </a:r>
            <a:endParaRPr kumimoji="0" lang="en-US" altLang="hu-HU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 Nobel Prize in Physics 1930</a:t>
            </a:r>
            <a:r>
              <a:rPr kumimoji="0" lang="en-US" altLang="hu-H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hu-HU" altLang="hu-H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"for his work on the scattering of light and for the discovery of the effect named after him".</a:t>
            </a:r>
            <a:endParaRPr kumimoji="0" lang="hu-HU" altLang="hu-H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5060" name="Picture 2" descr="Long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-374650"/>
            <a:ext cx="5267325" cy="760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9" name="Rectangle 3"/>
          <p:cNvSpPr>
            <a:spLocks noChangeArrowheads="1"/>
          </p:cNvSpPr>
          <p:nvPr/>
        </p:nvSpPr>
        <p:spPr bwMode="auto">
          <a:xfrm>
            <a:off x="5314950" y="3044825"/>
            <a:ext cx="2895600" cy="1031875"/>
          </a:xfrm>
          <a:prstGeom prst="rect">
            <a:avLst/>
          </a:prstGeom>
          <a:solidFill>
            <a:srgbClr val="FFFF00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Rögzített 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9217" y="32575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8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26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Long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48768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Szövegdoboz 2"/>
          <p:cNvSpPr txBox="1">
            <a:spLocks noChangeArrowheads="1"/>
          </p:cNvSpPr>
          <p:nvPr/>
        </p:nvSpPr>
        <p:spPr bwMode="auto">
          <a:xfrm>
            <a:off x="0" y="6453188"/>
            <a:ext cx="2051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D.A. Long: Raman spectroscopy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McGraw-Hill, 1977</a:t>
            </a:r>
          </a:p>
        </p:txBody>
      </p:sp>
      <p:sp>
        <p:nvSpPr>
          <p:cNvPr id="46084" name="Szövegdoboz 3"/>
          <p:cNvSpPr txBox="1">
            <a:spLocks noChangeArrowheads="1"/>
          </p:cNvSpPr>
          <p:nvPr/>
        </p:nvSpPr>
        <p:spPr bwMode="auto">
          <a:xfrm>
            <a:off x="8101013" y="2133600"/>
            <a:ext cx="2159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Stokes</a:t>
            </a:r>
          </a:p>
        </p:txBody>
      </p:sp>
      <p:sp>
        <p:nvSpPr>
          <p:cNvPr id="46085" name="Szövegdoboz 2"/>
          <p:cNvSpPr txBox="1">
            <a:spLocks noChangeArrowheads="1"/>
          </p:cNvSpPr>
          <p:nvPr/>
        </p:nvSpPr>
        <p:spPr bwMode="auto">
          <a:xfrm>
            <a:off x="755650" y="836613"/>
            <a:ext cx="2159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anti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Stokes</a:t>
            </a:r>
          </a:p>
        </p:txBody>
      </p:sp>
      <p:pic>
        <p:nvPicPr>
          <p:cNvPr id="2" name="Rögzített hang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4288" y="2708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3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Kép 1" descr="stokes-e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48244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hlinkClick r:id="rId5"/>
              </a:rPr>
              <a:t>http://www.raman.de/htmlEN/basics/intensityEng.html</a:t>
            </a:r>
            <a:r>
              <a:rPr kumimoji="0" lang="hu-HU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hu-HU" altLang="hu-HU" sz="1000" b="0" i="0" u="none" strike="noStrike" kern="1200" cap="none" spc="0" normalizeH="0" baseline="0" noProof="0" smtClean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Rögzített hang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7664" y="12687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6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Kép 1" descr="Raman and laser no pp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9144000" cy="691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Szövegdoboz 2"/>
          <p:cNvSpPr txBox="1">
            <a:spLocks noChangeArrowheads="1"/>
          </p:cNvSpPr>
          <p:nvPr/>
        </p:nvSpPr>
        <p:spPr bwMode="auto">
          <a:xfrm>
            <a:off x="0" y="6611938"/>
            <a:ext cx="48244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https://faculty.unlv.edu/klipinska/assets/Lab/RAMAN/</a:t>
            </a:r>
          </a:p>
        </p:txBody>
      </p:sp>
      <p:pic>
        <p:nvPicPr>
          <p:cNvPr id="2" name="Rögzített hang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5877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7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animationbf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48712"/>
            <a:ext cx="9144000" cy="249631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0" y="1590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Inelastic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light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scattering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classical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picture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24" name="Object 9"/>
          <p:cNvGraphicFramePr>
            <a:graphicFrameLocks noChangeAspect="1"/>
          </p:cNvGraphicFramePr>
          <p:nvPr/>
        </p:nvGraphicFramePr>
        <p:xfrm>
          <a:off x="179512" y="4374232"/>
          <a:ext cx="8702675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2" name="Equation" r:id="rId6" imgW="5511600" imgH="393480" progId="Equation.3">
                  <p:embed/>
                </p:oleObj>
              </mc:Choice>
              <mc:Fallback>
                <p:oleObj name="Equation" r:id="rId6" imgW="5511600" imgH="393480" progId="Equation.3">
                  <p:embed/>
                  <p:pic>
                    <p:nvPicPr>
                      <p:cNvPr id="2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4374232"/>
                        <a:ext cx="8702675" cy="622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Line 10"/>
          <p:cNvSpPr>
            <a:spLocks noChangeShapeType="1"/>
          </p:cNvSpPr>
          <p:nvPr/>
        </p:nvSpPr>
        <p:spPr bwMode="auto">
          <a:xfrm>
            <a:off x="4370512" y="4983832"/>
            <a:ext cx="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6" name="Line 11"/>
          <p:cNvSpPr>
            <a:spLocks noChangeShapeType="1"/>
          </p:cNvSpPr>
          <p:nvPr/>
        </p:nvSpPr>
        <p:spPr bwMode="auto">
          <a:xfrm>
            <a:off x="6732712" y="4983832"/>
            <a:ext cx="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>
            <a:off x="8256712" y="4983832"/>
            <a:ext cx="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3779912" y="5593432"/>
            <a:ext cx="1351652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Rayleigh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6123112" y="5588670"/>
            <a:ext cx="1212850" cy="3667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anti-Stokes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>
            <a:off x="7875712" y="5588670"/>
            <a:ext cx="793750" cy="3667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Stokes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6732240" y="6279703"/>
            <a:ext cx="1112805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Raman</a:t>
            </a:r>
            <a:r>
              <a:rPr kumimoji="0" lang="hu-H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2" name="Téglalap 31"/>
          <p:cNvSpPr/>
          <p:nvPr/>
        </p:nvSpPr>
        <p:spPr bwMode="auto">
          <a:xfrm>
            <a:off x="5101200" y="4221088"/>
            <a:ext cx="3995936" cy="936104"/>
          </a:xfrm>
          <a:prstGeom prst="rect">
            <a:avLst/>
          </a:prstGeom>
          <a:solidFill>
            <a:srgbClr val="FF0000">
              <a:alpha val="3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3" name="Jobb oldali kapcsos zárójel 32"/>
          <p:cNvSpPr/>
          <p:nvPr/>
        </p:nvSpPr>
        <p:spPr bwMode="auto">
          <a:xfrm rot="5400000">
            <a:off x="6912260" y="4329100"/>
            <a:ext cx="576064" cy="3384376"/>
          </a:xfrm>
          <a:prstGeom prst="rightBrace">
            <a:avLst>
              <a:gd name="adj1" fmla="val 6272"/>
              <a:gd name="adj2" fmla="val 50485"/>
            </a:avLst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" name="Téglalap 33"/>
          <p:cNvSpPr/>
          <p:nvPr/>
        </p:nvSpPr>
        <p:spPr bwMode="auto">
          <a:xfrm>
            <a:off x="2365200" y="4725144"/>
            <a:ext cx="72008" cy="1440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" name="Téglalap 34"/>
          <p:cNvSpPr/>
          <p:nvPr/>
        </p:nvSpPr>
        <p:spPr bwMode="auto">
          <a:xfrm>
            <a:off x="7092000" y="4725144"/>
            <a:ext cx="72008" cy="144016"/>
          </a:xfrm>
          <a:prstGeom prst="rect">
            <a:avLst/>
          </a:prstGeom>
          <a:solidFill>
            <a:srgbClr val="FFA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6" name="Téglalap 35"/>
          <p:cNvSpPr/>
          <p:nvPr/>
        </p:nvSpPr>
        <p:spPr bwMode="auto">
          <a:xfrm>
            <a:off x="8510400" y="4725144"/>
            <a:ext cx="72008" cy="144016"/>
          </a:xfrm>
          <a:prstGeom prst="rect">
            <a:avLst/>
          </a:prstGeom>
          <a:solidFill>
            <a:srgbClr val="FFA0A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7" name="Szövegdoboz 36"/>
          <p:cNvSpPr txBox="1"/>
          <p:nvPr/>
        </p:nvSpPr>
        <p:spPr>
          <a:xfrm>
            <a:off x="2267744" y="4653136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endParaRPr kumimoji="0" lang="hu-HU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8" name="Szövegdoboz 37"/>
          <p:cNvSpPr txBox="1"/>
          <p:nvPr/>
        </p:nvSpPr>
        <p:spPr>
          <a:xfrm>
            <a:off x="7002000" y="4653136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endParaRPr kumimoji="0" lang="hu-HU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9" name="Szövegdoboz 38"/>
          <p:cNvSpPr txBox="1"/>
          <p:nvPr/>
        </p:nvSpPr>
        <p:spPr>
          <a:xfrm>
            <a:off x="8413200" y="4653136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k</a:t>
            </a:r>
            <a:endParaRPr kumimoji="0" lang="hu-HU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8028384" y="4653136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</a:t>
            </a:r>
            <a:endParaRPr kumimoji="0" lang="hu-HU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1" name="Szövegdoboz 40"/>
          <p:cNvSpPr txBox="1"/>
          <p:nvPr/>
        </p:nvSpPr>
        <p:spPr>
          <a:xfrm>
            <a:off x="6609600" y="4653136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</a:t>
            </a:r>
            <a:endParaRPr kumimoji="0" lang="hu-HU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2" name="Szövegdoboz 41"/>
          <p:cNvSpPr txBox="1"/>
          <p:nvPr/>
        </p:nvSpPr>
        <p:spPr>
          <a:xfrm>
            <a:off x="4716016" y="4653136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</a:t>
            </a:r>
            <a:endParaRPr kumimoji="0" lang="hu-HU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3" name="Szövegdoboz 42"/>
          <p:cNvSpPr txBox="1"/>
          <p:nvPr/>
        </p:nvSpPr>
        <p:spPr>
          <a:xfrm>
            <a:off x="3347864" y="4653136"/>
            <a:ext cx="216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</a:t>
            </a:r>
            <a:endParaRPr kumimoji="0" lang="hu-HU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4" name="Text Box 14"/>
          <p:cNvSpPr txBox="1">
            <a:spLocks noChangeArrowheads="1"/>
          </p:cNvSpPr>
          <p:nvPr/>
        </p:nvSpPr>
        <p:spPr bwMode="auto">
          <a:xfrm>
            <a:off x="0" y="3573016"/>
            <a:ext cx="992579" cy="92333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induced</a:t>
            </a:r>
            <a:endParaRPr kumimoji="0" lang="hu-H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dipole</a:t>
            </a:r>
            <a:endParaRPr kumimoji="0" lang="hu-HU" sz="18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moment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899592" y="5003884"/>
            <a:ext cx="1656184" cy="36933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polarizability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" name="Line 10"/>
          <p:cNvSpPr>
            <a:spLocks noChangeShapeType="1"/>
          </p:cNvSpPr>
          <p:nvPr/>
        </p:nvSpPr>
        <p:spPr bwMode="auto">
          <a:xfrm>
            <a:off x="395536" y="4437112"/>
            <a:ext cx="0" cy="164976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8" name="Bal oldali kapcsos zárójel 47"/>
          <p:cNvSpPr/>
          <p:nvPr/>
        </p:nvSpPr>
        <p:spPr bwMode="auto">
          <a:xfrm rot="16200000">
            <a:off x="1619672" y="4149080"/>
            <a:ext cx="216024" cy="1656184"/>
          </a:xfrm>
          <a:prstGeom prst="leftBrac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6" name="Rögzített hang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4001" y="5711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5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22" name="Kép 1" descr="2000px-Raman_energy_levels.svg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1501988"/>
            <a:ext cx="5544616" cy="4239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23" name="Szövegdoboz 2"/>
          <p:cNvSpPr txBox="1">
            <a:spLocks noChangeArrowheads="1"/>
          </p:cNvSpPr>
          <p:nvPr/>
        </p:nvSpPr>
        <p:spPr bwMode="auto">
          <a:xfrm>
            <a:off x="0" y="6524625"/>
            <a:ext cx="20510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0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wikipedia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0" y="15902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Inelastic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light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scattering</a:t>
            </a: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: QM </a:t>
            </a:r>
            <a:r>
              <a:rPr kumimoji="0" lang="hu-H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picture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44008" y="5837262"/>
            <a:ext cx="144016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hu-H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hu-H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–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084168" y="5621238"/>
            <a:ext cx="144016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hu-H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hu-H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+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452320" y="4469110"/>
            <a:ext cx="169168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 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(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ħ=1</a:t>
            </a:r>
            <a:r>
              <a:rPr kumimoji="0" lang="hu-H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)</a:t>
            </a: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cxnSp>
        <p:nvCxnSpPr>
          <p:cNvPr id="9" name="Egyenes összekötő nyíllal 8"/>
          <p:cNvCxnSpPr/>
          <p:nvPr/>
        </p:nvCxnSpPr>
        <p:spPr bwMode="auto">
          <a:xfrm>
            <a:off x="7452320" y="4545160"/>
            <a:ext cx="0" cy="32400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860032" y="2996952"/>
            <a:ext cx="72008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hu-HU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580112" y="2996952"/>
            <a:ext cx="72008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hu-HU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084168" y="2636912"/>
            <a:ext cx="72008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hu-HU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804248" y="2636912"/>
            <a:ext cx="72008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hu-HU" sz="20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39552" y="4581128"/>
            <a:ext cx="19442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ground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state</a:t>
            </a:r>
            <a:r>
              <a:rPr kumimoji="0" 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- -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pic>
        <p:nvPicPr>
          <p:cNvPr id="2" name="Rögzített hang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2421" y="8090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9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5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487363"/>
          </a:xfrm>
        </p:spPr>
        <p:txBody>
          <a:bodyPr/>
          <a:lstStyle/>
          <a:p>
            <a:pPr eaLnBrk="1" hangingPunct="1"/>
            <a:r>
              <a:rPr lang="hu-HU" sz="2400" b="1" dirty="0" smtClean="0">
                <a:solidFill>
                  <a:schemeClr val="accent2"/>
                </a:solidFill>
              </a:rPr>
              <a:t>1st </a:t>
            </a:r>
            <a:r>
              <a:rPr lang="hu-HU" sz="2400" b="1" dirty="0" err="1" smtClean="0">
                <a:solidFill>
                  <a:schemeClr val="accent2"/>
                </a:solidFill>
              </a:rPr>
              <a:t>order</a:t>
            </a:r>
            <a:r>
              <a:rPr lang="hu-HU" sz="2400" b="1" dirty="0" smtClean="0">
                <a:solidFill>
                  <a:schemeClr val="accent2"/>
                </a:solidFill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</a:rPr>
              <a:t>Raman</a:t>
            </a:r>
            <a:r>
              <a:rPr lang="hu-HU" sz="2400" b="1" dirty="0" smtClean="0">
                <a:solidFill>
                  <a:schemeClr val="accent2"/>
                </a:solidFill>
              </a:rPr>
              <a:t> (</a:t>
            </a:r>
            <a:r>
              <a:rPr lang="hu-HU" sz="2400" b="1" dirty="0" err="1" smtClean="0">
                <a:solidFill>
                  <a:schemeClr val="accent2"/>
                </a:solidFill>
              </a:rPr>
              <a:t>Stokes</a:t>
            </a:r>
            <a:r>
              <a:rPr lang="hu-HU" sz="2400" b="1" dirty="0" smtClean="0">
                <a:solidFill>
                  <a:schemeClr val="accent2"/>
                </a:solidFill>
              </a:rPr>
              <a:t>)</a:t>
            </a:r>
            <a:endParaRPr lang="en-US" sz="2400" b="1" dirty="0" smtClean="0">
              <a:solidFill>
                <a:schemeClr val="accent2"/>
              </a:solidFill>
            </a:endParaRPr>
          </a:p>
        </p:txBody>
      </p:sp>
      <p:pic>
        <p:nvPicPr>
          <p:cNvPr id="342019" name="Picture 3" descr="carbon116"/>
          <p:cNvPicPr>
            <a:picLocks noChangeAspect="1" noChangeArrowheads="1"/>
          </p:cNvPicPr>
          <p:nvPr/>
        </p:nvPicPr>
        <p:blipFill>
          <a:blip r:embed="rId5" cstate="print"/>
          <a:srcRect l="19460" t="24707" r="9189" b="69810"/>
          <a:stretch>
            <a:fillRect/>
          </a:stretch>
        </p:blipFill>
        <p:spPr bwMode="auto">
          <a:xfrm>
            <a:off x="250825" y="4446588"/>
            <a:ext cx="81534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2020" name="Rectangle 13"/>
          <p:cNvSpPr>
            <a:spLocks noChangeArrowheads="1"/>
          </p:cNvSpPr>
          <p:nvPr/>
        </p:nvSpPr>
        <p:spPr bwMode="auto">
          <a:xfrm>
            <a:off x="2209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33CCCC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342021" name="Rectangle 14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2022" name="Rectangle 15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2023" name="Rectangle 16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400" b="0" i="0" u="none" strike="noStrike" kern="1200" cap="none" spc="0" normalizeH="0" baseline="0" noProof="0">
              <a:ln>
                <a:noFill/>
              </a:ln>
              <a:solidFill>
                <a:srgbClr val="33CCCC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42024" name="Text Box 17"/>
          <p:cNvSpPr txBox="1">
            <a:spLocks noChangeArrowheads="1"/>
          </p:cNvSpPr>
          <p:nvPr/>
        </p:nvSpPr>
        <p:spPr bwMode="auto">
          <a:xfrm>
            <a:off x="4953000" y="617220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0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342025" name="Rectangle 18"/>
          <p:cNvSpPr>
            <a:spLocks noChangeArrowheads="1"/>
          </p:cNvSpPr>
          <p:nvPr/>
        </p:nvSpPr>
        <p:spPr bwMode="auto">
          <a:xfrm>
            <a:off x="4343400" y="2352675"/>
            <a:ext cx="228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2026" name="Rectangle 19"/>
          <p:cNvSpPr>
            <a:spLocks noChangeArrowheads="1"/>
          </p:cNvSpPr>
          <p:nvPr/>
        </p:nvSpPr>
        <p:spPr bwMode="auto">
          <a:xfrm>
            <a:off x="3505200" y="2352675"/>
            <a:ext cx="228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2027" name="Rectangle 20"/>
          <p:cNvSpPr>
            <a:spLocks noChangeArrowheads="1"/>
          </p:cNvSpPr>
          <p:nvPr/>
        </p:nvSpPr>
        <p:spPr bwMode="auto">
          <a:xfrm>
            <a:off x="2133600" y="2352675"/>
            <a:ext cx="228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2028" name="Rectangle 24"/>
          <p:cNvSpPr>
            <a:spLocks noChangeArrowheads="1"/>
          </p:cNvSpPr>
          <p:nvPr/>
        </p:nvSpPr>
        <p:spPr bwMode="auto">
          <a:xfrm>
            <a:off x="8153400" y="2276475"/>
            <a:ext cx="1524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2029" name="Rectangle 25"/>
          <p:cNvSpPr>
            <a:spLocks noChangeArrowheads="1"/>
          </p:cNvSpPr>
          <p:nvPr/>
        </p:nvSpPr>
        <p:spPr bwMode="auto">
          <a:xfrm>
            <a:off x="2362200" y="2352675"/>
            <a:ext cx="1524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2030" name="Rectangle 33"/>
          <p:cNvSpPr>
            <a:spLocks noChangeArrowheads="1"/>
          </p:cNvSpPr>
          <p:nvPr/>
        </p:nvSpPr>
        <p:spPr bwMode="auto">
          <a:xfrm>
            <a:off x="971550" y="3789363"/>
            <a:ext cx="720725" cy="2873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2031" name="Téglalap 34"/>
          <p:cNvSpPr>
            <a:spLocks noChangeArrowheads="1"/>
          </p:cNvSpPr>
          <p:nvPr/>
        </p:nvSpPr>
        <p:spPr bwMode="auto">
          <a:xfrm>
            <a:off x="2124075" y="4652963"/>
            <a:ext cx="360363" cy="2889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2032" name="Téglalap 35"/>
          <p:cNvSpPr>
            <a:spLocks noChangeArrowheads="1"/>
          </p:cNvSpPr>
          <p:nvPr/>
        </p:nvSpPr>
        <p:spPr bwMode="auto">
          <a:xfrm>
            <a:off x="3455988" y="4652963"/>
            <a:ext cx="215900" cy="2889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2033" name="Téglalap 36"/>
          <p:cNvSpPr>
            <a:spLocks noChangeArrowheads="1"/>
          </p:cNvSpPr>
          <p:nvPr/>
        </p:nvSpPr>
        <p:spPr bwMode="auto">
          <a:xfrm>
            <a:off x="4319588" y="4652963"/>
            <a:ext cx="215900" cy="2889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2034" name="Téglalap 37"/>
          <p:cNvSpPr>
            <a:spLocks noChangeArrowheads="1"/>
          </p:cNvSpPr>
          <p:nvPr/>
        </p:nvSpPr>
        <p:spPr bwMode="auto">
          <a:xfrm>
            <a:off x="8172450" y="4581525"/>
            <a:ext cx="144463" cy="287338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2035" name="Text Box 27"/>
          <p:cNvSpPr txBox="1">
            <a:spLocks noChangeArrowheads="1"/>
          </p:cNvSpPr>
          <p:nvPr/>
        </p:nvSpPr>
        <p:spPr bwMode="auto">
          <a:xfrm>
            <a:off x="2249488" y="4572000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0</a:t>
            </a:r>
            <a:endParaRPr kumimoji="0" lang="hu-HU" sz="20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342036" name="Text Box 23"/>
          <p:cNvSpPr txBox="1">
            <a:spLocks noChangeArrowheads="1"/>
          </p:cNvSpPr>
          <p:nvPr/>
        </p:nvSpPr>
        <p:spPr bwMode="auto">
          <a:xfrm>
            <a:off x="2016125" y="4572000"/>
            <a:ext cx="42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,</a:t>
            </a:r>
            <a:endParaRPr kumimoji="0" lang="hu-HU" sz="20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342037" name="Text Box 22"/>
          <p:cNvSpPr txBox="1">
            <a:spLocks noChangeArrowheads="1"/>
          </p:cNvSpPr>
          <p:nvPr/>
        </p:nvSpPr>
        <p:spPr bwMode="auto">
          <a:xfrm>
            <a:off x="3348038" y="4545013"/>
            <a:ext cx="42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,</a:t>
            </a:r>
            <a:endParaRPr kumimoji="0" lang="hu-HU" sz="20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342038" name="Text Box 21"/>
          <p:cNvSpPr txBox="1">
            <a:spLocks noChangeArrowheads="1"/>
          </p:cNvSpPr>
          <p:nvPr/>
        </p:nvSpPr>
        <p:spPr bwMode="auto">
          <a:xfrm>
            <a:off x="4211638" y="4545013"/>
            <a:ext cx="42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,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sp>
        <p:nvSpPr>
          <p:cNvPr id="342039" name="Text Box 26"/>
          <p:cNvSpPr txBox="1">
            <a:spLocks noChangeArrowheads="1"/>
          </p:cNvSpPr>
          <p:nvPr/>
        </p:nvSpPr>
        <p:spPr bwMode="auto">
          <a:xfrm>
            <a:off x="8077200" y="4535488"/>
            <a:ext cx="31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0</a:t>
            </a:r>
            <a:endParaRPr kumimoji="0" lang="hu-HU" sz="20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pic>
        <p:nvPicPr>
          <p:cNvPr id="342040" name="Picture 6" descr="carbon116"/>
          <p:cNvPicPr>
            <a:picLocks noChangeAspect="1" noChangeArrowheads="1"/>
          </p:cNvPicPr>
          <p:nvPr/>
        </p:nvPicPr>
        <p:blipFill>
          <a:blip r:embed="rId5" cstate="print"/>
          <a:srcRect l="57318" t="7207" r="4027" b="79279"/>
          <a:stretch>
            <a:fillRect/>
          </a:stretch>
        </p:blipFill>
        <p:spPr bwMode="auto">
          <a:xfrm>
            <a:off x="2390775" y="1360488"/>
            <a:ext cx="4557713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2041" name="Text Box 30"/>
          <p:cNvSpPr txBox="1">
            <a:spLocks noChangeArrowheads="1"/>
          </p:cNvSpPr>
          <p:nvPr/>
        </p:nvSpPr>
        <p:spPr bwMode="auto">
          <a:xfrm>
            <a:off x="4935538" y="3378200"/>
            <a:ext cx="7159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342042" name="Text Box 31"/>
          <p:cNvSpPr txBox="1">
            <a:spLocks noChangeArrowheads="1"/>
          </p:cNvSpPr>
          <p:nvPr/>
        </p:nvSpPr>
        <p:spPr bwMode="auto">
          <a:xfrm>
            <a:off x="3924300" y="3378200"/>
            <a:ext cx="7159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342043" name="Line 28"/>
          <p:cNvSpPr>
            <a:spLocks noChangeShapeType="1"/>
          </p:cNvSpPr>
          <p:nvPr/>
        </p:nvSpPr>
        <p:spPr bwMode="auto">
          <a:xfrm flipV="1">
            <a:off x="5056188" y="1268413"/>
            <a:ext cx="20637" cy="20891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2044" name="Line 28"/>
          <p:cNvSpPr>
            <a:spLocks noChangeShapeType="1"/>
          </p:cNvSpPr>
          <p:nvPr/>
        </p:nvSpPr>
        <p:spPr bwMode="auto">
          <a:xfrm flipV="1">
            <a:off x="4067175" y="1268413"/>
            <a:ext cx="20638" cy="20891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9" name="Szövegdoboz 28"/>
          <p:cNvSpPr txBox="1">
            <a:spLocks noChangeArrowheads="1"/>
          </p:cNvSpPr>
          <p:nvPr/>
        </p:nvSpPr>
        <p:spPr bwMode="auto">
          <a:xfrm>
            <a:off x="7020272" y="1599183"/>
            <a:ext cx="2123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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0 (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 pitchFamily="18" charset="2"/>
              </a:rPr>
              <a:t>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–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point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)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2046" name="Text Box 5"/>
          <p:cNvSpPr txBox="1">
            <a:spLocks noChangeArrowheads="1"/>
          </p:cNvSpPr>
          <p:nvPr/>
        </p:nvSpPr>
        <p:spPr bwMode="auto">
          <a:xfrm>
            <a:off x="7361238" y="2020888"/>
            <a:ext cx="18907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hu-H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=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r>
              <a:rPr kumimoji="0" lang="hu-HU" sz="2000" b="1" i="0" u="none" strike="noStrike" kern="120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w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Symbol" pitchFamily="18" charset="2"/>
              <a:ea typeface="+mn-ea"/>
              <a:cs typeface="+mn-cs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1825" y="-27384"/>
            <a:ext cx="21986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Szövegdoboz 31"/>
          <p:cNvSpPr txBox="1"/>
          <p:nvPr/>
        </p:nvSpPr>
        <p:spPr>
          <a:xfrm>
            <a:off x="1331640" y="2411596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photon</a:t>
            </a:r>
            <a:r>
              <a:rPr kumimoji="0" lang="hu-HU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-2500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in</a:t>
            </a:r>
            <a:endParaRPr kumimoji="0" lang="hu-HU" sz="1800" b="1" i="0" u="none" strike="noStrike" kern="1200" cap="none" spc="0" normalizeH="0" baseline="-25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6732240" y="242088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photon</a:t>
            </a:r>
            <a:r>
              <a:rPr kumimoji="0" lang="hu-HU" sz="1800" b="1" i="0" u="none" strike="noStrike" kern="1200" cap="none" spc="0" normalizeH="0" baseline="-2500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out</a:t>
            </a:r>
            <a:endParaRPr kumimoji="0" lang="hu-HU" sz="1800" b="1" i="0" u="none" strike="noStrike" kern="1200" cap="none" spc="0" normalizeH="0" baseline="-25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5436096" y="112474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phonon</a:t>
            </a:r>
            <a:endParaRPr kumimoji="0" lang="hu-HU" sz="1800" b="1" i="0" u="none" strike="noStrike" kern="1200" cap="none" spc="0" normalizeH="0" baseline="-25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Rögzített hang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8762" y="7725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8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3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" grpId="0"/>
    </p:bld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6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u-H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9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0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6_Alapértelmezett terv">
  <a:themeElements>
    <a:clrScheme name="2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2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5128</TotalTime>
  <Words>667</Words>
  <Application>Microsoft Office PowerPoint</Application>
  <PresentationFormat>Diavetítés a képernyőre (4:3 oldalarány)</PresentationFormat>
  <Paragraphs>201</Paragraphs>
  <Slides>23</Slides>
  <Notes>20</Notes>
  <HiddenSlides>0</HiddenSlides>
  <MMClips>22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7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23</vt:i4>
      </vt:variant>
    </vt:vector>
  </HeadingPairs>
  <TitlesOfParts>
    <vt:vector size="38" baseType="lpstr">
      <vt:lpstr>MS PGothic</vt:lpstr>
      <vt:lpstr>Arial</vt:lpstr>
      <vt:lpstr>Arial Black</vt:lpstr>
      <vt:lpstr>Cambria Math</vt:lpstr>
      <vt:lpstr>Symbol</vt:lpstr>
      <vt:lpstr>Times New Roman</vt:lpstr>
      <vt:lpstr>Wingdings</vt:lpstr>
      <vt:lpstr>Alapértelmezett terv</vt:lpstr>
      <vt:lpstr>6_Alapértelmezett terv</vt:lpstr>
      <vt:lpstr>1_Alapértelmezett terv</vt:lpstr>
      <vt:lpstr>19_Alapértelmezett terv</vt:lpstr>
      <vt:lpstr>30_Alapértelmezett terv</vt:lpstr>
      <vt:lpstr>3_Alapértelmezett terv</vt:lpstr>
      <vt:lpstr>26_Alapértelmezett terv</vt:lpstr>
      <vt:lpstr>Equation</vt:lpstr>
      <vt:lpstr> CARBON NANOSTRUCTURES (FULLERENES, CARBON NANOTUBES, GRAPHENE)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1st order Raman (Stokes)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ELTE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SZÉN NANOCSÖVEK</dc:title>
  <dc:creator>Kürti Jenő</dc:creator>
  <cp:lastModifiedBy>Kürti Jenő</cp:lastModifiedBy>
  <cp:revision>262</cp:revision>
  <dcterms:created xsi:type="dcterms:W3CDTF">2002-03-15T16:04:38Z</dcterms:created>
  <dcterms:modified xsi:type="dcterms:W3CDTF">2020-05-01T18:09:13Z</dcterms:modified>
</cp:coreProperties>
</file>