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63" r:id="rId2"/>
    <p:sldMasterId id="2147484477" r:id="rId3"/>
  </p:sldMasterIdLst>
  <p:notesMasterIdLst>
    <p:notesMasterId r:id="rId37"/>
  </p:notesMasterIdLst>
  <p:sldIdLst>
    <p:sldId id="461" r:id="rId4"/>
    <p:sldId id="651" r:id="rId5"/>
    <p:sldId id="652" r:id="rId6"/>
    <p:sldId id="544" r:id="rId7"/>
    <p:sldId id="545" r:id="rId8"/>
    <p:sldId id="546" r:id="rId9"/>
    <p:sldId id="547" r:id="rId10"/>
    <p:sldId id="548" r:id="rId11"/>
    <p:sldId id="549" r:id="rId12"/>
    <p:sldId id="550" r:id="rId13"/>
    <p:sldId id="563" r:id="rId14"/>
    <p:sldId id="552" r:id="rId15"/>
    <p:sldId id="553" r:id="rId16"/>
    <p:sldId id="554" r:id="rId17"/>
    <p:sldId id="654" r:id="rId18"/>
    <p:sldId id="555" r:id="rId19"/>
    <p:sldId id="556" r:id="rId20"/>
    <p:sldId id="557" r:id="rId21"/>
    <p:sldId id="558" r:id="rId22"/>
    <p:sldId id="559" r:id="rId23"/>
    <p:sldId id="560" r:id="rId24"/>
    <p:sldId id="561" r:id="rId25"/>
    <p:sldId id="562" r:id="rId26"/>
    <p:sldId id="655" r:id="rId27"/>
    <p:sldId id="564" r:id="rId28"/>
    <p:sldId id="656" r:id="rId29"/>
    <p:sldId id="565" r:id="rId30"/>
    <p:sldId id="566" r:id="rId31"/>
    <p:sldId id="657" r:id="rId32"/>
    <p:sldId id="567" r:id="rId33"/>
    <p:sldId id="568" r:id="rId34"/>
    <p:sldId id="569" r:id="rId35"/>
    <p:sldId id="570" r:id="rId36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DE8F00"/>
    <a:srgbClr val="007300"/>
    <a:srgbClr val="006700"/>
    <a:srgbClr val="D6D2C7"/>
    <a:srgbClr val="D5D1C6"/>
    <a:srgbClr val="D6D2C6"/>
    <a:srgbClr val="D3CFC4"/>
    <a:srgbClr val="D4D0C5"/>
    <a:srgbClr val="D0C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67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EBD120-9837-4D36-A535-97C2049A6885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8FA45-92C8-4EBD-9381-5F3A5B96B61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45322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CA137A-E834-4F8E-99DB-5A3C88F5FD2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33196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26AD4B-761D-4CED-856D-E471ACD2811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38116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2807A3-FA7F-4DD0-993A-589F9F30159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24110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8BB3B-0C93-43FB-8633-B311989E811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390670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572889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1A0B5-8223-4A7A-9845-7CE0FCE1D5C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41249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F8721A-6EFE-4B5A-921B-3D1822A124D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868026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A273A-8631-4B01-A09D-4EAAF62BEC1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409145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550D3-23A3-45C1-AFF4-271DBE7C3CB0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0746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111031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E53B29-D5D3-4E9D-875D-C6CA043D73E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03444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C18287-83E0-4B68-96A0-9FD0DD8F107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65655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D2323-9185-4C32-BB9F-F81F48D40C3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8402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E4B6B-E321-4661-A3C2-D0065EFFD08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282895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26143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C52687-5514-435A-867D-E3B8354E324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56682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072815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21935-A9E1-4861-8067-A44896C7E74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999670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02433-21E6-4278-975C-D88F72876D3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09266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1415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38218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DFA27-7830-499A-8AF7-A3B48AB60C6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947259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1B450-FEB4-4C8D-A47D-06D11C345A9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072488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26894-3C3B-4D54-931B-C4C75B94FDA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277844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EF3F5C-68B6-43C3-BDFE-7989ECB3E812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64859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C0A39-E4C5-4A08-BCC6-16D8BB7122F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96696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D1E32-5C63-4A29-8ABD-CBE7992B887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81929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08F9E-A657-4719-809E-630CA4151F2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082229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3A10F-4D04-4EA0-AD25-C84B7828B0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874429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A78721-FAE3-4326-84F8-257AE58880A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7430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CADE7-9923-4079-9B0C-70797E80BD0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39514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CB2E8-BA2B-4CB7-BEDA-7FB0FBD22C5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9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E01A6-EF9A-4E7D-BCB5-45D9F4DBA0F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2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E019A-31A2-4841-BC80-74138BD912F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55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6035F-0D84-4A87-97D5-5C8C2EF1FC6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30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FE114-8988-475D-A6F3-F62F0B22378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5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2AA6E-7686-4326-ADED-7B7B4951E3A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12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6B54C-D66A-4BBC-96FA-842205DD7BA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9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729A4-3E7A-4D85-A247-6B3A9C41C58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7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1F1A02-8FAD-48BD-935B-3EC77F0FEAD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02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E6CA5-843C-42EC-9004-288CFC0A01A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84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9FC45-41E0-4762-BD58-81BD80EA7DC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9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39520-B1A2-43FB-B8E2-5E3507CC601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273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79D8A-497E-4E41-A339-621378BFE38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85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4517F0-E8BC-4584-AD29-D853CD76DF5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37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12F720-6270-4DD7-8279-6EFDC269294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984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4F571B-05CF-44CA-AE95-030ED873457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6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6D1525-C168-40A2-AD57-D2B63006AEF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212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1C6ED-FE96-4E3D-8B88-8B4A9E3F8F2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9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14958-4323-4F2C-9106-1D37E9FADBBF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54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0D21-D183-4CBA-98DE-CF5FE5C74E97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241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C5B864-EAE7-49D7-9DF8-6921FB717E4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70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8E1D0-E262-4D03-B701-C36640DDCEC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77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6A97B-5493-44BC-A6AD-65F9D20CE4E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31AAC-9848-473A-90B4-7B25080DD40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98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>
                <a:solidFill>
                  <a:srgbClr val="A50021"/>
                </a:solidFill>
              </a:rPr>
              <a:t/>
            </a:r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>
                <a:solidFill>
                  <a:srgbClr val="A50021"/>
                </a:solidFill>
              </a:rPr>
              <a:t/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/>
              <a:t>(</a:t>
            </a:r>
            <a:r>
              <a:rPr lang="hu-HU" altLang="hu-HU" sz="2400" smtClean="0"/>
              <a:t>2020.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27. </a:t>
            </a:r>
            <a:r>
              <a:rPr lang="hu-HU" altLang="hu-HU" sz="2400" dirty="0" err="1" smtClean="0"/>
              <a:t>April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an 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88" y="-106363"/>
            <a:ext cx="10290176" cy="707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359" y="1628800"/>
            <a:ext cx="4181873" cy="417106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/>
              <a:t>Voids</a:t>
            </a:r>
            <a:r>
              <a:rPr lang="hu-HU" sz="3200" b="1" dirty="0" smtClean="0"/>
              <a:t> in </a:t>
            </a:r>
            <a:r>
              <a:rPr lang="hu-HU" sz="3200" b="1" dirty="0" err="1" smtClean="0"/>
              <a:t>fcc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crystal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structure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948264" y="2420888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7300"/>
                </a:solidFill>
              </a:rPr>
              <a:t>o</a:t>
            </a:r>
            <a:r>
              <a:rPr lang="hu-HU" b="1" dirty="0" smtClean="0"/>
              <a:t>   1:1</a:t>
            </a:r>
          </a:p>
          <a:p>
            <a:endParaRPr lang="hu-HU" b="1" dirty="0" smtClean="0"/>
          </a:p>
          <a:p>
            <a:r>
              <a:rPr lang="hu-HU" b="1" dirty="0" smtClean="0">
                <a:solidFill>
                  <a:srgbClr val="DE8F00"/>
                </a:solidFill>
              </a:rPr>
              <a:t>t</a:t>
            </a:r>
            <a:r>
              <a:rPr lang="hu-HU" b="1" dirty="0" smtClean="0"/>
              <a:t>    2:1</a:t>
            </a:r>
            <a:endParaRPr lang="hu-HU" b="1" dirty="0"/>
          </a:p>
        </p:txBody>
      </p:sp>
      <p:pic>
        <p:nvPicPr>
          <p:cNvPr id="6" name="Rögzített hang_11cor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3010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936625" y="5300663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fcc</a:t>
            </a:r>
          </a:p>
        </p:txBody>
      </p:sp>
      <p:sp>
        <p:nvSpPr>
          <p:cNvPr id="38916" name="Szövegdoboz 3"/>
          <p:cNvSpPr txBox="1">
            <a:spLocks noChangeArrowheads="1"/>
          </p:cNvSpPr>
          <p:nvPr/>
        </p:nvSpPr>
        <p:spPr bwMode="auto">
          <a:xfrm>
            <a:off x="4284663" y="5300663"/>
            <a:ext cx="719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bct</a:t>
            </a:r>
          </a:p>
        </p:txBody>
      </p:sp>
      <p:sp>
        <p:nvSpPr>
          <p:cNvPr id="38917" name="Szövegdoboz 4"/>
          <p:cNvSpPr txBox="1">
            <a:spLocks noChangeArrowheads="1"/>
          </p:cNvSpPr>
          <p:nvPr/>
        </p:nvSpPr>
        <p:spPr bwMode="auto">
          <a:xfrm>
            <a:off x="7416800" y="5300663"/>
            <a:ext cx="755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bcc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/>
              <a:t>Examples</a:t>
            </a:r>
            <a:r>
              <a:rPr lang="hu-HU" sz="3200" b="1" dirty="0" smtClean="0"/>
              <a:t> of </a:t>
            </a:r>
            <a:r>
              <a:rPr lang="hu-HU" sz="3200" b="1" dirty="0" err="1" smtClean="0"/>
              <a:t>alkali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fullerides</a:t>
            </a:r>
            <a:endParaRPr lang="hu-HU" sz="3200" b="1" dirty="0"/>
          </a:p>
        </p:txBody>
      </p:sp>
      <p:pic>
        <p:nvPicPr>
          <p:cNvPr id="3" name="Rögzített hang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53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roba 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12700"/>
            <a:ext cx="84963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3284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roba 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760" y="27809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14375" y="2286000"/>
            <a:ext cx="721518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6600" b="1" dirty="0" err="1" smtClean="0">
                <a:solidFill>
                  <a:srgbClr val="00CCFF"/>
                </a:solidFill>
              </a:rPr>
              <a:t>Spectroscopies</a:t>
            </a:r>
            <a:r>
              <a:rPr lang="hu-HU" altLang="hu-HU" sz="6600" b="1" dirty="0" smtClean="0">
                <a:solidFill>
                  <a:srgbClr val="00CCFF"/>
                </a:solidFill>
              </a:rPr>
              <a:t> during d</a:t>
            </a:r>
            <a:r>
              <a:rPr kumimoji="0" lang="hu-HU" alt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oping</a:t>
            </a:r>
            <a:endParaRPr kumimoji="0" lang="hu-HU" altLang="hu-H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7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roba 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0"/>
            <a:ext cx="454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proba 019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3098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1692275" y="5373688"/>
            <a:ext cx="69850" cy="6985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2051050" y="4797425"/>
            <a:ext cx="69850" cy="69850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2484438" y="4365625"/>
            <a:ext cx="69850" cy="69850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2771775" y="4581525"/>
            <a:ext cx="69850" cy="69850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29876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 rot="16200000">
            <a:off x="2328255" y="1886097"/>
            <a:ext cx="6475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DOS</a:t>
            </a:r>
            <a:endParaRPr kumimoji="0" lang="hu-HU" altLang="hu-H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8144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8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roba 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588" y="-26988"/>
            <a:ext cx="9144001" cy="698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Szövegdoboz 2"/>
          <p:cNvSpPr txBox="1">
            <a:spLocks noChangeArrowheads="1"/>
          </p:cNvSpPr>
          <p:nvPr/>
        </p:nvSpPr>
        <p:spPr bwMode="auto">
          <a:xfrm>
            <a:off x="5148263" y="188913"/>
            <a:ext cx="3744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low energy EELS</a:t>
            </a:r>
          </a:p>
        </p:txBody>
      </p:sp>
      <p:pic>
        <p:nvPicPr>
          <p:cNvPr id="2" name="Rögzített hang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roba 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-171450"/>
            <a:ext cx="914400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zövegdoboz 2"/>
          <p:cNvSpPr txBox="1">
            <a:spLocks noChangeArrowheads="1"/>
          </p:cNvSpPr>
          <p:nvPr/>
        </p:nvSpPr>
        <p:spPr bwMode="auto">
          <a:xfrm>
            <a:off x="1619250" y="590550"/>
            <a:ext cx="374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high energy EELS</a:t>
            </a:r>
          </a:p>
        </p:txBody>
      </p:sp>
      <p:pic>
        <p:nvPicPr>
          <p:cNvPr id="2" name="Rögzített hang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1950" y="1570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 bwMode="auto">
          <a:xfrm>
            <a:off x="2411760" y="2276872"/>
            <a:ext cx="288032" cy="288032"/>
          </a:xfrm>
          <a:prstGeom prst="rect">
            <a:avLst/>
          </a:prstGeom>
          <a:solidFill>
            <a:srgbClr val="F3F3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Rögzített hang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949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0" y="2286000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6600" b="1" dirty="0" err="1" smtClean="0">
                <a:solidFill>
                  <a:srgbClr val="00CCFF"/>
                </a:solidFill>
              </a:rPr>
              <a:t>Charged</a:t>
            </a:r>
            <a:r>
              <a:rPr lang="hu-HU" altLang="hu-HU" sz="6600" b="1" dirty="0" smtClean="0">
                <a:solidFill>
                  <a:srgbClr val="00CCFF"/>
                </a:solidFill>
              </a:rPr>
              <a:t> C</a:t>
            </a:r>
            <a:r>
              <a:rPr lang="hu-HU" altLang="hu-HU" sz="6600" b="1" baseline="-25000" dirty="0" smtClean="0">
                <a:solidFill>
                  <a:srgbClr val="00CCFF"/>
                </a:solidFill>
              </a:rPr>
              <a:t>60</a:t>
            </a:r>
            <a:endParaRPr kumimoji="0" lang="hu-HU" altLang="hu-HU" sz="6600" b="1" i="0" u="none" strike="noStrike" kern="1200" cap="none" spc="0" normalizeH="0" baseline="-2500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</a:endParaRPr>
          </a:p>
        </p:txBody>
      </p:sp>
      <p:pic>
        <p:nvPicPr>
          <p:cNvPr id="2" name="Rögzített hang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764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3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roba 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0"/>
            <a:ext cx="4941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5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3848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1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14375" y="2286000"/>
            <a:ext cx="721518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6600" b="1" dirty="0" smtClean="0">
                <a:solidFill>
                  <a:srgbClr val="00CCFF"/>
                </a:solidFill>
              </a:rPr>
              <a:t>In situ </a:t>
            </a:r>
            <a:r>
              <a:rPr lang="hu-HU" altLang="hu-HU" sz="6600" b="1" dirty="0" err="1" smtClean="0">
                <a:solidFill>
                  <a:srgbClr val="00CCFF"/>
                </a:solidFill>
              </a:rPr>
              <a:t>Raman</a:t>
            </a:r>
            <a:r>
              <a:rPr lang="hu-HU" altLang="hu-HU" sz="6600" b="1" dirty="0" smtClean="0">
                <a:solidFill>
                  <a:srgbClr val="00CCFF"/>
                </a:solidFill>
              </a:rPr>
              <a:t> and IR s</a:t>
            </a:r>
            <a:r>
              <a:rPr kumimoji="0" lang="hu-HU" alt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pectroscopy</a:t>
            </a:r>
            <a:r>
              <a:rPr kumimoji="0" lang="hu-HU" altLang="hu-H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during </a:t>
            </a:r>
            <a:r>
              <a:rPr kumimoji="0" lang="hu-HU" alt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doping</a:t>
            </a:r>
            <a:endParaRPr kumimoji="0" lang="hu-HU" altLang="hu-H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1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 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458788"/>
            <a:ext cx="5416551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 bwMode="auto">
          <a:xfrm>
            <a:off x="5220072" y="-458788"/>
            <a:ext cx="360040" cy="7560196"/>
          </a:xfrm>
          <a:prstGeom prst="rect">
            <a:avLst/>
          </a:prstGeom>
          <a:solidFill>
            <a:srgbClr val="D4D0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Rögzített hang_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31996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5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14375" y="2286000"/>
            <a:ext cx="72151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Raman</a:t>
            </a:r>
            <a:endParaRPr kumimoji="0" lang="hu-HU" altLang="hu-H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7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1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can 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365876" cy="820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2924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can 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6118226" cy="85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zövegdoboz 2"/>
          <p:cNvSpPr txBox="1">
            <a:spLocks noChangeArrowheads="1"/>
          </p:cNvSpPr>
          <p:nvPr/>
        </p:nvSpPr>
        <p:spPr bwMode="auto">
          <a:xfrm>
            <a:off x="6300788" y="4508500"/>
            <a:ext cx="2843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 6-7 cm</a:t>
            </a:r>
            <a:r>
              <a:rPr kumimoji="0" lang="hu-HU" altLang="hu-HU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-1</a:t>
            </a:r>
            <a:r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/ electron</a:t>
            </a: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églalap 3"/>
          <p:cNvSpPr/>
          <p:nvPr/>
        </p:nvSpPr>
        <p:spPr bwMode="auto">
          <a:xfrm>
            <a:off x="5940152" y="-458788"/>
            <a:ext cx="360040" cy="7560196"/>
          </a:xfrm>
          <a:prstGeom prst="rect">
            <a:avLst/>
          </a:prstGeom>
          <a:solidFill>
            <a:srgbClr val="D4D0C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Rögzített hang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2276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4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14375" y="2286000"/>
            <a:ext cx="72151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Infrared</a:t>
            </a:r>
            <a:endParaRPr kumimoji="0" lang="hu-HU" altLang="hu-H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0" y="2286000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Cyclic</a:t>
            </a:r>
            <a:r>
              <a:rPr kumimoji="0" lang="hu-HU" altLang="hu-H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voltammetry</a:t>
            </a:r>
            <a:endParaRPr kumimoji="0" lang="hu-HU" altLang="hu-H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4637" y="764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F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an 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 descr="Scan 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7" y="0"/>
            <a:ext cx="34194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 bwMode="auto">
          <a:xfrm>
            <a:off x="5724128" y="4581128"/>
            <a:ext cx="144016" cy="2448272"/>
          </a:xfrm>
          <a:prstGeom prst="rect">
            <a:avLst/>
          </a:prstGeom>
          <a:solidFill>
            <a:srgbClr val="D3CF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Rögzített hang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5896" y="4054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an 0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42888"/>
            <a:ext cx="6543676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888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1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can 0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164263" cy="85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2348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9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can 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960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 bwMode="auto">
          <a:xfrm>
            <a:off x="4788024" y="-458788"/>
            <a:ext cx="360040" cy="7560196"/>
          </a:xfrm>
          <a:prstGeom prst="rect">
            <a:avLst/>
          </a:prstGeom>
          <a:solidFill>
            <a:srgbClr val="D6D2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Rögzített hang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113"/>
            <a:ext cx="8135938" cy="68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08102" y="836712"/>
            <a:ext cx="503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-1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644206" y="692696"/>
            <a:ext cx="503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-2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724326" y="476672"/>
            <a:ext cx="503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-3</a:t>
            </a:r>
            <a:endParaRPr lang="hu-HU" sz="12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804446" y="260648"/>
            <a:ext cx="503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>
                <a:solidFill>
                  <a:srgbClr val="FF0000"/>
                </a:solidFill>
              </a:rPr>
              <a:t>-4</a:t>
            </a:r>
            <a:endParaRPr lang="hu-HU" sz="1200" b="1" dirty="0">
              <a:solidFill>
                <a:srgbClr val="FF0000"/>
              </a:solidFill>
            </a:endParaRPr>
          </a:p>
        </p:txBody>
      </p:sp>
      <p:pic>
        <p:nvPicPr>
          <p:cNvPr id="3" name="Rögzített hang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2734" y="615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875"/>
            <a:ext cx="7489825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15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5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2482850" y="115888"/>
            <a:ext cx="144463" cy="144462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5076825" y="2779713"/>
            <a:ext cx="144463" cy="144462"/>
          </a:xfrm>
          <a:prstGeom prst="ellipse">
            <a:avLst/>
          </a:prstGeom>
          <a:solidFill>
            <a:srgbClr val="99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_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128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roba 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-26988"/>
            <a:ext cx="6242050" cy="955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5662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2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 rot="16200000">
            <a:off x="7680337" y="2876426"/>
            <a:ext cx="647576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DOS</a:t>
            </a:r>
            <a:endParaRPr kumimoji="0" lang="hu-HU" alt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714375" y="2286000"/>
            <a:ext cx="72151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6600" b="1" dirty="0">
                <a:solidFill>
                  <a:srgbClr val="00CCFF"/>
                </a:solidFill>
              </a:rPr>
              <a:t>D</a:t>
            </a:r>
            <a:r>
              <a:rPr kumimoji="0" lang="hu-HU" altLang="hu-HU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oping</a:t>
            </a:r>
            <a:endParaRPr kumimoji="0" lang="hu-HU" altLang="hu-HU" sz="6600" b="1" i="0" u="none" strike="noStrike" kern="1200" cap="none" spc="0" normalizeH="0" baseline="0" noProof="0" dirty="0" smtClean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1969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4966</TotalTime>
  <Words>116</Words>
  <Application>Microsoft Office PowerPoint</Application>
  <PresentationFormat>Diavetítés a képernyőre (4:3 oldalarány)</PresentationFormat>
  <Paragraphs>65</Paragraphs>
  <Slides>33</Slides>
  <Notes>33</Notes>
  <HiddenSlides>0</HiddenSlides>
  <MMClips>28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33</vt:i4>
      </vt:variant>
    </vt:vector>
  </HeadingPairs>
  <TitlesOfParts>
    <vt:vector size="38" baseType="lpstr">
      <vt:lpstr>Symbol</vt:lpstr>
      <vt:lpstr>Times New Roman</vt:lpstr>
      <vt:lpstr>Alapértelmezett terv</vt:lpstr>
      <vt:lpstr>6_Alapértelmezett terv</vt:lpstr>
      <vt:lpstr>7_Alapértelmezett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255</cp:revision>
  <dcterms:created xsi:type="dcterms:W3CDTF">2002-03-15T16:04:38Z</dcterms:created>
  <dcterms:modified xsi:type="dcterms:W3CDTF">2020-05-09T14:57:17Z</dcterms:modified>
</cp:coreProperties>
</file>