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489" r:id="rId2"/>
    <p:sldMasterId id="2147484501" r:id="rId3"/>
    <p:sldMasterId id="2147484513" r:id="rId4"/>
  </p:sldMasterIdLst>
  <p:notesMasterIdLst>
    <p:notesMasterId r:id="rId46"/>
  </p:notesMasterIdLst>
  <p:sldIdLst>
    <p:sldId id="461" r:id="rId5"/>
    <p:sldId id="613" r:id="rId6"/>
    <p:sldId id="614" r:id="rId7"/>
    <p:sldId id="615" r:id="rId8"/>
    <p:sldId id="616" r:id="rId9"/>
    <p:sldId id="617" r:id="rId10"/>
    <p:sldId id="618" r:id="rId11"/>
    <p:sldId id="619" r:id="rId12"/>
    <p:sldId id="620" r:id="rId13"/>
    <p:sldId id="653" r:id="rId14"/>
    <p:sldId id="621" r:id="rId15"/>
    <p:sldId id="622" r:id="rId16"/>
    <p:sldId id="623" r:id="rId17"/>
    <p:sldId id="657" r:id="rId18"/>
    <p:sldId id="658" r:id="rId19"/>
    <p:sldId id="654" r:id="rId20"/>
    <p:sldId id="626" r:id="rId21"/>
    <p:sldId id="627" r:id="rId22"/>
    <p:sldId id="628" r:id="rId23"/>
    <p:sldId id="629" r:id="rId24"/>
    <p:sldId id="630" r:id="rId25"/>
    <p:sldId id="631" r:id="rId26"/>
    <p:sldId id="632" r:id="rId27"/>
    <p:sldId id="633" r:id="rId28"/>
    <p:sldId id="634" r:id="rId29"/>
    <p:sldId id="635" r:id="rId30"/>
    <p:sldId id="636" r:id="rId31"/>
    <p:sldId id="637" r:id="rId32"/>
    <p:sldId id="655" r:id="rId33"/>
    <p:sldId id="638" r:id="rId34"/>
    <p:sldId id="639" r:id="rId35"/>
    <p:sldId id="643" r:id="rId36"/>
    <p:sldId id="644" r:id="rId37"/>
    <p:sldId id="645" r:id="rId38"/>
    <p:sldId id="646" r:id="rId39"/>
    <p:sldId id="647" r:id="rId40"/>
    <p:sldId id="648" r:id="rId41"/>
    <p:sldId id="650" r:id="rId42"/>
    <p:sldId id="649" r:id="rId43"/>
    <p:sldId id="651" r:id="rId44"/>
    <p:sldId id="652" r:id="rId45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CEC3"/>
    <a:srgbClr val="D6D2C7"/>
    <a:srgbClr val="D8D4C9"/>
    <a:srgbClr val="D0CCC1"/>
    <a:srgbClr val="D2CDC2"/>
    <a:srgbClr val="D5CCC3"/>
    <a:srgbClr val="DAD6CB"/>
    <a:srgbClr val="D3CEC3"/>
    <a:srgbClr val="FFFFFF"/>
    <a:srgbClr val="DAD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18" autoAdjust="0"/>
    <p:restoredTop sz="86364" autoAdjust="0"/>
  </p:normalViewPr>
  <p:slideViewPr>
    <p:cSldViewPr>
      <p:cViewPr varScale="1">
        <p:scale>
          <a:sx n="76" d="100"/>
          <a:sy n="76" d="100"/>
        </p:scale>
        <p:origin x="130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EBD120-9837-4D36-A535-97C2049A6885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AF641-A698-45AC-8049-7BC21776D8E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00637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6CBF2-7E22-4A26-ADCF-5ABE844D0B31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779695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6D635-6E2E-4763-955B-A480959AA49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839462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AF9CB-20F6-4CC8-80D0-17A5A88B5AD1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433736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F26E3B-7B0E-40B7-A650-63B3D213518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79001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8E838-28B3-42A7-8CD6-6A69D1900B1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71454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B4C2BE-B593-4E17-861A-A59C23573365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734214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A2F20-257E-4982-98A8-33D864A869BE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599032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EB6DE-59D7-4FFF-9303-30E57CCED3D8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371220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194EB-488F-49FF-A1CA-3744413EF19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60992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69E672-49DE-4693-A4A4-F5952B5BEED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011864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A28A5-C84E-463F-9B6D-67096A7DA628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652897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0F8AF3-09AC-4BCF-8EE5-474A46C49DF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05068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88E165-D336-4626-8785-A7A2AA3F9944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5729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49E436-7BCC-47B9-8904-F9542FB033C7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414660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6DF3A-DB64-4A11-A9B3-5047A0D81B7A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777492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5839E-1D4B-4261-B1EA-3CC02817A30C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575970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7FE46-7E18-4BB3-BC6B-44E3BD46086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77675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7D3D33-F6BD-4EEF-B685-78F3AEECCD1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45807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8E838-28B3-42A7-8CD6-6A69D1900B1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499676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078AA2-F39A-4A55-BE5E-11E8119A699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35486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DD97D-928A-4A02-9562-63950890F90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466395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B565C-9AC4-4102-ACA4-541B081FD04F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950955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EB37A-D7C5-4844-B2E2-8F86D7CA5FB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33907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79C127-2533-409F-B0F5-CC0419865523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14512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6E1CB-9963-4604-AB0D-F262E73B7372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40847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BF6A1-8A1D-47F3-94BE-47509BEBC4A3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834373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153703-61F1-46E0-88A6-F953A6BA0C2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85795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79C127-2533-409F-B0F5-CC0419865523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72265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03D99-4BD4-4787-B906-3DD34399A23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8023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43DCDC-0C44-42EC-9FAC-9E5321E2E7D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884902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8E838-28B3-42A7-8CD6-6A69D1900B1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732712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0C0581-84C6-4943-9026-DEC354E1D34E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54339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9A157-31A2-43CA-9954-45A341680761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49601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8E838-28B3-42A7-8CD6-6A69D1900B1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8894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A83DF-42B4-45E5-896F-330D8BE3F03D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277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C27845-0DCB-4D7E-9457-2CD85A6B0A13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375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3AB06A-4528-477E-B17A-7FA38DC8B2AD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52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CB381-1F9E-48C5-80C3-B5994690456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720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4A5EF-F5AF-4F17-B11D-F8C5B7F6B191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58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4BFF63-69E4-4329-8768-C70431AE3006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87C23-00E6-49C9-B50A-79407B61B822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244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37A85A-540F-4DD8-AC6C-D0B8923E685B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85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7903C-CE5F-4477-B593-9809BC968101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497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8A9141-D12D-4D04-BF0F-3D132C371462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55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C36B2B-B8A0-4B0C-94C3-94DFAC6099CD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32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72D90-EDA0-4FE7-BDB3-998C1FD6A7D2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017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AC53-268D-4E1F-BF0C-6D9AADBF08FF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7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527835-B05C-4A2B-BAB3-021F4203068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996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F279-0F78-46A3-B202-EEED690E2658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69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56F206-19B5-4151-8357-8F2FAA9AC32B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15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2394F-0DE6-4D59-BBE5-66326E03A22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300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B30C9-5110-4C33-86DF-D2C682AD0D48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72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DE6471-7955-4EE5-BA22-5E892AC20C7E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17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72C63-324B-4045-BDD1-8285A6B1705A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73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ACD90B-7CF2-49A4-A306-81930E1C4588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554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691C3E-4090-4451-9B4C-E989C5114A35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976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92DAB-6686-47A1-B5B0-7C4A92F6A6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674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F96E7E-B629-4F70-BAF1-D61483498E6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405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C2C22-7178-45A7-9849-8A2229FF1DD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128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F16A3F-DB67-4961-8550-DA2CEE07DF4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91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496CB-E0C7-475F-BA1A-53C79B5992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506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8EB61-FADC-4E90-BBF7-1B5DFE45F9A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3F6A3C-AB72-421D-8570-BC8DBD9F537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586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2145E-5251-4494-AC0A-6A9CFFA13CC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19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F99CC-A2AA-48BE-BE91-8D8C592B616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989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E02E5-FFCF-47C9-A339-43C373A95F5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A0987-4765-4DF9-B42F-B4FA97F25A5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62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3AC127-6956-4A2A-83FC-01922C6A8EE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86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4C6699-BCF3-4AC7-BB3C-0A72FFF04DAA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3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41EF4-AD78-4663-8DC3-0B4A1B06998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1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>
                <a:solidFill>
                  <a:srgbClr val="A50021"/>
                </a:solidFill>
              </a:rPr>
              <a:t/>
            </a:r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>
                <a:solidFill>
                  <a:srgbClr val="A50021"/>
                </a:solidFill>
              </a:rPr>
              <a:t/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 dirty="0"/>
              <a:t>(</a:t>
            </a:r>
            <a:r>
              <a:rPr lang="hu-HU" altLang="hu-HU" sz="2400" dirty="0" smtClean="0"/>
              <a:t>2020.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04. May)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227647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/>
              <a:t>P</a:t>
            </a:r>
            <a:r>
              <a:rPr lang="hu-HU" sz="4000" b="1" dirty="0" smtClean="0"/>
              <a:t>hoto</a:t>
            </a:r>
            <a:r>
              <a:rPr kumimoji="0" lang="hu-HU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polymerization</a:t>
            </a: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33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an 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025" y="-3124200"/>
            <a:ext cx="7218363" cy="1033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2852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0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an 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0575" y="-1203325"/>
            <a:ext cx="7119938" cy="926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2132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0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can 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7038" y="-1325563"/>
            <a:ext cx="6213475" cy="871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_13cor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908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4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 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743"/>
            <a:ext cx="6607175" cy="933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 bwMode="auto">
          <a:xfrm>
            <a:off x="1547664" y="-99392"/>
            <a:ext cx="360040" cy="7029400"/>
          </a:xfrm>
          <a:prstGeom prst="rect">
            <a:avLst/>
          </a:prstGeom>
          <a:solidFill>
            <a:srgbClr val="D9D2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 bwMode="auto">
          <a:xfrm>
            <a:off x="2627784" y="1988840"/>
            <a:ext cx="3960440" cy="360040"/>
          </a:xfrm>
          <a:prstGeom prst="rect">
            <a:avLst/>
          </a:prstGeom>
          <a:solidFill>
            <a:srgbClr val="DAD2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 bwMode="auto">
          <a:xfrm>
            <a:off x="2555776" y="6453336"/>
            <a:ext cx="3960440" cy="360040"/>
          </a:xfrm>
          <a:prstGeom prst="rect">
            <a:avLst/>
          </a:prstGeom>
          <a:solidFill>
            <a:srgbClr val="DAD2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707904" y="6330806"/>
            <a:ext cx="3041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Several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possible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C60 – </a:t>
            </a:r>
            <a:r>
              <a:rPr kumimoji="0" 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trimers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203848" y="1628800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[2+2] </a:t>
            </a:r>
            <a:r>
              <a:rPr kumimoji="0" 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cycloaddition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C60 – </a:t>
            </a:r>
            <a:r>
              <a:rPr kumimoji="0" 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dimer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(D_D</a:t>
            </a:r>
            <a:r>
              <a:rPr kumimoji="0" lang="hu-HU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2h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églalap 8"/>
          <p:cNvSpPr/>
          <p:nvPr/>
        </p:nvSpPr>
        <p:spPr bwMode="auto">
          <a:xfrm>
            <a:off x="8028384" y="53008"/>
            <a:ext cx="360040" cy="7029400"/>
          </a:xfrm>
          <a:prstGeom prst="rect">
            <a:avLst/>
          </a:prstGeom>
          <a:solidFill>
            <a:srgbClr val="D9D2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Rögzített hang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5173" y="1988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Scan 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1925" y="0"/>
            <a:ext cx="4589463" cy="6884988"/>
          </a:xfrm>
          <a:prstGeom prst="rect">
            <a:avLst/>
          </a:prstGeom>
          <a:solidFill>
            <a:srgbClr val="D0CCC1"/>
          </a:solidFill>
          <a:ln w="9525">
            <a:noFill/>
            <a:miter lim="800000"/>
            <a:headEnd/>
            <a:tailEnd/>
          </a:ln>
        </p:spPr>
      </p:pic>
      <p:pic>
        <p:nvPicPr>
          <p:cNvPr id="19458" name="Picture 2" descr="Scan 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1434" y="13494"/>
            <a:ext cx="4945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 bwMode="auto">
          <a:xfrm>
            <a:off x="8892480" y="-99392"/>
            <a:ext cx="288032" cy="7056784"/>
          </a:xfrm>
          <a:prstGeom prst="rect">
            <a:avLst/>
          </a:prstGeom>
          <a:solidFill>
            <a:srgbClr val="D3CE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 bwMode="auto">
          <a:xfrm>
            <a:off x="1115616" y="53008"/>
            <a:ext cx="792088" cy="7056784"/>
          </a:xfrm>
          <a:prstGeom prst="rect">
            <a:avLst/>
          </a:prstGeom>
          <a:solidFill>
            <a:srgbClr val="D8D4C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 bwMode="auto">
          <a:xfrm>
            <a:off x="-161925" y="-99392"/>
            <a:ext cx="4349403" cy="7209184"/>
          </a:xfrm>
          <a:prstGeom prst="rect">
            <a:avLst/>
          </a:prstGeom>
          <a:solidFill>
            <a:srgbClr val="D2CE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908720"/>
            <a:ext cx="409143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Number</a:t>
            </a:r>
            <a:r>
              <a:rPr lang="hu-HU" sz="1600" dirty="0" smtClean="0"/>
              <a:t> of </a:t>
            </a:r>
            <a:r>
              <a:rPr lang="hu-HU" sz="1600" dirty="0" err="1" smtClean="0"/>
              <a:t>vibrations</a:t>
            </a:r>
            <a:r>
              <a:rPr lang="hu-HU" sz="1600" dirty="0" smtClean="0"/>
              <a:t> </a:t>
            </a:r>
            <a:r>
              <a:rPr lang="hu-HU" sz="1600" dirty="0" err="1" smtClean="0"/>
              <a:t>for</a:t>
            </a:r>
            <a:r>
              <a:rPr lang="hu-HU" sz="1600" dirty="0" smtClean="0"/>
              <a:t> </a:t>
            </a:r>
            <a:r>
              <a:rPr lang="hu-HU" sz="1600" dirty="0" err="1" smtClean="0"/>
              <a:t>two</a:t>
            </a:r>
            <a:r>
              <a:rPr lang="hu-HU" sz="1600" dirty="0" smtClean="0"/>
              <a:t> </a:t>
            </a:r>
            <a:r>
              <a:rPr lang="hu-HU" sz="1600" dirty="0" err="1" smtClean="0"/>
              <a:t>independent</a:t>
            </a:r>
            <a:r>
              <a:rPr lang="hu-HU" sz="1600" dirty="0" smtClean="0"/>
              <a:t> C</a:t>
            </a:r>
            <a:r>
              <a:rPr lang="hu-HU" sz="1600" baseline="-25000" dirty="0" smtClean="0"/>
              <a:t>60</a:t>
            </a:r>
            <a:r>
              <a:rPr lang="hu-HU" sz="1600" dirty="0" smtClean="0"/>
              <a:t>:</a:t>
            </a:r>
          </a:p>
          <a:p>
            <a:endParaRPr lang="hu-HU" sz="1600" dirty="0"/>
          </a:p>
          <a:p>
            <a:r>
              <a:rPr lang="hu-HU" sz="1600" dirty="0" smtClean="0"/>
              <a:t>2 x (3 x 60 </a:t>
            </a:r>
            <a:r>
              <a:rPr lang="hu-HU" sz="1600" dirty="0"/>
              <a:t>–</a:t>
            </a:r>
            <a:r>
              <a:rPr lang="hu-HU" sz="1600" dirty="0" smtClean="0"/>
              <a:t> 6) = 348</a:t>
            </a:r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r>
              <a:rPr lang="hu-HU" sz="1600" dirty="0" err="1"/>
              <a:t>Number</a:t>
            </a:r>
            <a:r>
              <a:rPr lang="hu-HU" sz="1600" dirty="0"/>
              <a:t> of </a:t>
            </a:r>
            <a:r>
              <a:rPr lang="hu-HU" sz="1600" dirty="0" err="1"/>
              <a:t>vibrations</a:t>
            </a:r>
            <a:r>
              <a:rPr lang="hu-HU" sz="1600" dirty="0"/>
              <a:t> </a:t>
            </a:r>
            <a:r>
              <a:rPr lang="hu-HU" sz="1600" dirty="0" err="1"/>
              <a:t>for</a:t>
            </a:r>
            <a:r>
              <a:rPr lang="hu-HU" sz="1600" dirty="0"/>
              <a:t> </a:t>
            </a:r>
            <a:r>
              <a:rPr lang="hu-HU" sz="1600" dirty="0" smtClean="0"/>
              <a:t>C</a:t>
            </a:r>
            <a:r>
              <a:rPr lang="hu-HU" sz="1600" baseline="-25000" dirty="0" smtClean="0"/>
              <a:t>60</a:t>
            </a:r>
            <a:r>
              <a:rPr lang="hu-HU" sz="1600" dirty="0" smtClean="0"/>
              <a:t> </a:t>
            </a:r>
            <a:r>
              <a:rPr lang="hu-HU" sz="1600" dirty="0" err="1" smtClean="0"/>
              <a:t>dimer</a:t>
            </a:r>
            <a:r>
              <a:rPr lang="hu-HU" sz="1600" dirty="0" smtClean="0"/>
              <a:t>:</a:t>
            </a:r>
            <a:endParaRPr lang="hu-HU" sz="1600" dirty="0"/>
          </a:p>
          <a:p>
            <a:endParaRPr lang="hu-HU" sz="1600" dirty="0"/>
          </a:p>
          <a:p>
            <a:r>
              <a:rPr lang="hu-HU" sz="1600" dirty="0"/>
              <a:t> </a:t>
            </a:r>
            <a:r>
              <a:rPr lang="hu-HU" sz="1600" dirty="0" smtClean="0"/>
              <a:t>     (3 x 120 – 6) = 354</a:t>
            </a:r>
          </a:p>
          <a:p>
            <a:endParaRPr lang="hu-HU" sz="1600" dirty="0"/>
          </a:p>
          <a:p>
            <a:r>
              <a:rPr lang="hu-HU" sz="1600" dirty="0" smtClean="0"/>
              <a:t>→ </a:t>
            </a:r>
            <a:r>
              <a:rPr lang="hu-HU" sz="1600" dirty="0" err="1" smtClean="0"/>
              <a:t>there</a:t>
            </a:r>
            <a:r>
              <a:rPr lang="hu-HU" sz="1600" dirty="0" smtClean="0"/>
              <a:t> </a:t>
            </a:r>
            <a:r>
              <a:rPr lang="hu-HU" sz="1600" dirty="0" err="1" smtClean="0"/>
              <a:t>are</a:t>
            </a:r>
            <a:r>
              <a:rPr lang="hu-HU" sz="1600" dirty="0" smtClean="0"/>
              <a:t> 6 extra </a:t>
            </a:r>
            <a:r>
              <a:rPr lang="hu-HU" sz="1600" dirty="0" err="1" smtClean="0"/>
              <a:t>vibrations</a:t>
            </a:r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pPr marL="342900" indent="-342900">
              <a:buAutoNum type="alphaLcParenR"/>
            </a:pPr>
            <a:r>
              <a:rPr lang="hu-HU" sz="1800" dirty="0" smtClean="0"/>
              <a:t>CAN YOU EXPLAIN WHY?</a:t>
            </a:r>
          </a:p>
          <a:p>
            <a:pPr marL="342900" indent="-342900">
              <a:buAutoNum type="alphaLcParenR"/>
            </a:pPr>
            <a:endParaRPr lang="hu-HU" sz="1600" dirty="0"/>
          </a:p>
          <a:p>
            <a:pPr marL="342900" indent="-342900">
              <a:buAutoNum type="alphaLcParenR"/>
            </a:pPr>
            <a:r>
              <a:rPr lang="hu-HU" sz="1800" dirty="0" smtClean="0"/>
              <a:t>CAN YOU IDENTIFY THE SYMMETRY OF THEM?</a:t>
            </a:r>
          </a:p>
          <a:p>
            <a:pPr marL="342900" indent="-342900">
              <a:buAutoNum type="alphaLcParenR"/>
            </a:pPr>
            <a:endParaRPr lang="hu-HU" sz="1600" dirty="0"/>
          </a:p>
        </p:txBody>
      </p:sp>
      <p:pic>
        <p:nvPicPr>
          <p:cNvPr id="6" name="Rögzített hang_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873" y="5805264"/>
            <a:ext cx="487363" cy="487363"/>
          </a:xfrm>
          <a:prstGeom prst="rect">
            <a:avLst/>
          </a:prstGeom>
        </p:spPr>
      </p:pic>
      <p:sp>
        <p:nvSpPr>
          <p:cNvPr id="7" name="Jobbra nyíl 6"/>
          <p:cNvSpPr/>
          <p:nvPr/>
        </p:nvSpPr>
        <p:spPr bwMode="auto">
          <a:xfrm>
            <a:off x="2771800" y="330440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227647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 err="1" smtClean="0"/>
              <a:t>Ionic</a:t>
            </a:r>
            <a:r>
              <a:rPr lang="hu-HU" sz="4000" b="1" dirty="0" smtClean="0"/>
              <a:t> </a:t>
            </a:r>
            <a:r>
              <a:rPr kumimoji="0" lang="hu-HU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polymerization</a:t>
            </a: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47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can 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1413" y="-242888"/>
            <a:ext cx="5499100" cy="746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3460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lym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9051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600200" y="304800"/>
            <a:ext cx="563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4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ionic</a:t>
            </a: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polymers</a:t>
            </a: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1371600" y="6324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676400" y="61722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 A: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alkali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atom   (Na, K,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Rb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Cs)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451725" y="47625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  <a:r>
              <a:rPr kumimoji="0" 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0"/>
            <a:ext cx="27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[2+2]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cycloaddition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r>
              <a:rPr kumimoji="0" lang="hu-H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2h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395288" y="25654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60363" y="3068638"/>
            <a:ext cx="1403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9.14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Å</a:t>
            </a:r>
          </a:p>
        </p:txBody>
      </p:sp>
      <p:pic>
        <p:nvPicPr>
          <p:cNvPr id="2" name="Rögzített hang_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6718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1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 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350" y="-1763713"/>
            <a:ext cx="6967538" cy="951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 bwMode="auto">
          <a:xfrm>
            <a:off x="7452320" y="-99392"/>
            <a:ext cx="360040" cy="7029400"/>
          </a:xfrm>
          <a:prstGeom prst="rect">
            <a:avLst/>
          </a:prstGeom>
          <a:solidFill>
            <a:srgbClr val="D5D1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églalap 3"/>
          <p:cNvSpPr/>
          <p:nvPr/>
        </p:nvSpPr>
        <p:spPr bwMode="auto">
          <a:xfrm>
            <a:off x="5652120" y="-99392"/>
            <a:ext cx="360040" cy="7029400"/>
          </a:xfrm>
          <a:prstGeom prst="rect">
            <a:avLst/>
          </a:prstGeom>
          <a:solidFill>
            <a:srgbClr val="D5D1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Rögzített hang_19 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3211" y="465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4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228600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superconductivity</a:t>
            </a:r>
          </a:p>
        </p:txBody>
      </p:sp>
      <p:pic>
        <p:nvPicPr>
          <p:cNvPr id="2" name="Rögzített hang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4365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 0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-747713"/>
            <a:ext cx="5997575" cy="828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5157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C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an 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-819150"/>
            <a:ext cx="5835650" cy="820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83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 0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-1828800"/>
            <a:ext cx="7775575" cy="105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 bwMode="auto">
          <a:xfrm>
            <a:off x="8244408" y="-99392"/>
            <a:ext cx="360040" cy="7029400"/>
          </a:xfrm>
          <a:prstGeom prst="rect">
            <a:avLst/>
          </a:prstGeom>
          <a:solidFill>
            <a:srgbClr val="DAD2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Rögzített hang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 0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6638" y="-819150"/>
            <a:ext cx="5588000" cy="806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465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58938"/>
            <a:ext cx="9144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20608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can 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163" y="-1719263"/>
            <a:ext cx="7559675" cy="1029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2951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can 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-963613"/>
            <a:ext cx="7315201" cy="1024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235825" y="1268413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Pekker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et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Rögzített hang_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0205" y="465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5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an 0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163" y="-1035050"/>
            <a:ext cx="6913562" cy="957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 bwMode="auto">
          <a:xfrm>
            <a:off x="7524328" y="-99392"/>
            <a:ext cx="360040" cy="7029400"/>
          </a:xfrm>
          <a:prstGeom prst="rect">
            <a:avLst/>
          </a:prstGeom>
          <a:solidFill>
            <a:srgbClr val="D2CE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églalap 3"/>
          <p:cNvSpPr/>
          <p:nvPr/>
        </p:nvSpPr>
        <p:spPr bwMode="auto">
          <a:xfrm>
            <a:off x="683568" y="-99392"/>
            <a:ext cx="360040" cy="7029400"/>
          </a:xfrm>
          <a:prstGeom prst="rect">
            <a:avLst/>
          </a:prstGeom>
          <a:solidFill>
            <a:srgbClr val="D2CE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235825" y="1268413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Pekker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et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Rögzített hang_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2630" y="4797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can 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0"/>
            <a:ext cx="5045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Scan 0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0"/>
            <a:ext cx="5394325" cy="758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9992" y="17728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2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227647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 err="1" smtClean="0"/>
              <a:t>High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pressure</a:t>
            </a:r>
            <a:r>
              <a:rPr lang="hu-HU" sz="4000" b="1" dirty="0" smtClean="0"/>
              <a:t> </a:t>
            </a:r>
            <a:r>
              <a:rPr kumimoji="0" lang="hu-HU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polymerization</a:t>
            </a: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743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 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 bwMode="auto">
          <a:xfrm>
            <a:off x="4716016" y="-99392"/>
            <a:ext cx="360040" cy="7029400"/>
          </a:xfrm>
          <a:prstGeom prst="rect">
            <a:avLst/>
          </a:prstGeom>
          <a:solidFill>
            <a:srgbClr val="D4D0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Rögzített hang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764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0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can 0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6375" y="-100013"/>
            <a:ext cx="5380038" cy="741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Scan 0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04938" y="-315913"/>
            <a:ext cx="6003926" cy="799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31913" y="4941888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1D – 2D</a:t>
            </a:r>
          </a:p>
        </p:txBody>
      </p:sp>
      <p:pic>
        <p:nvPicPr>
          <p:cNvPr id="2" name="Rögzített hang_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9907" y="4665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585788"/>
            <a:ext cx="84010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  <p:pic>
        <p:nvPicPr>
          <p:cNvPr id="2" name="Rögzített hang_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551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0" y="2276475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6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– </a:t>
            </a:r>
            <a:r>
              <a:rPr kumimoji="0" 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cubane</a:t>
            </a:r>
            <a:endParaRPr kumimoji="0" lang="hu-H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Rögzített hang_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38288"/>
            <a:ext cx="85344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627784" y="177281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3528" y="404664"/>
            <a:ext cx="8515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 smtClean="0"/>
              <a:t>Cubane</a:t>
            </a:r>
            <a:r>
              <a:rPr lang="hu-HU" sz="4000" b="1" dirty="0" smtClean="0"/>
              <a:t> (C</a:t>
            </a:r>
            <a:r>
              <a:rPr lang="hu-HU" sz="4000" b="1" baseline="-25000" dirty="0" smtClean="0"/>
              <a:t>8</a:t>
            </a:r>
            <a:r>
              <a:rPr lang="hu-HU" sz="4000" b="1" dirty="0" smtClean="0"/>
              <a:t>H</a:t>
            </a:r>
            <a:r>
              <a:rPr lang="hu-HU" sz="4000" b="1" baseline="-25000" dirty="0" smtClean="0"/>
              <a:t>8</a:t>
            </a:r>
            <a:r>
              <a:rPr lang="hu-HU" sz="4000" b="1" dirty="0" smtClean="0"/>
              <a:t>)</a:t>
            </a:r>
            <a:endParaRPr lang="hu-HU" sz="4000" b="1" dirty="0"/>
          </a:p>
        </p:txBody>
      </p:sp>
      <p:sp>
        <p:nvSpPr>
          <p:cNvPr id="4" name="Téglalap 3"/>
          <p:cNvSpPr/>
          <p:nvPr/>
        </p:nvSpPr>
        <p:spPr bwMode="auto">
          <a:xfrm>
            <a:off x="971600" y="4725144"/>
            <a:ext cx="71287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3528" y="4551511"/>
            <a:ext cx="851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hu-HU" dirty="0" err="1" smtClean="0"/>
              <a:t>sigma</a:t>
            </a:r>
            <a:r>
              <a:rPr lang="hu-HU" dirty="0" err="1"/>
              <a:t>-</a:t>
            </a:r>
            <a:r>
              <a:rPr lang="hu-HU" dirty="0" err="1" smtClean="0"/>
              <a:t>skeleton</a:t>
            </a:r>
            <a:r>
              <a:rPr lang="hu-HU" dirty="0" smtClean="0"/>
              <a:t>                                    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err="1" smtClean="0"/>
              <a:t>filling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endParaRPr lang="hu-HU" dirty="0"/>
          </a:p>
        </p:txBody>
      </p:sp>
      <p:pic>
        <p:nvPicPr>
          <p:cNvPr id="5" name="Rögzített hang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2314" y="5478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63" y="1204913"/>
            <a:ext cx="80676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  <p:sp>
        <p:nvSpPr>
          <p:cNvPr id="3" name="Téglalap 2"/>
          <p:cNvSpPr/>
          <p:nvPr/>
        </p:nvSpPr>
        <p:spPr bwMode="auto">
          <a:xfrm>
            <a:off x="827584" y="5013176"/>
            <a:ext cx="7416824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38163" y="5117122"/>
            <a:ext cx="8067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C</a:t>
            </a:r>
            <a:r>
              <a:rPr lang="hu-HU" sz="2000" b="1" baseline="-25000" dirty="0" smtClean="0"/>
              <a:t>60</a:t>
            </a:r>
            <a:r>
              <a:rPr lang="hu-HU" sz="2000" b="1" dirty="0" smtClean="0"/>
              <a:t>–</a:t>
            </a:r>
            <a:r>
              <a:rPr lang="hu-HU" sz="2000" b="1" dirty="0" err="1" smtClean="0"/>
              <a:t>cubane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microcrystals</a:t>
            </a:r>
            <a:r>
              <a:rPr lang="hu-HU" sz="2000" b="1" dirty="0" smtClean="0"/>
              <a:t> in </a:t>
            </a:r>
            <a:r>
              <a:rPr lang="hu-HU" sz="2000" b="1" dirty="0" err="1" smtClean="0"/>
              <a:t>reflection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microscope</a:t>
            </a:r>
            <a:r>
              <a:rPr lang="hu-HU" sz="2000" b="1" dirty="0" smtClean="0"/>
              <a:t>. 1 </a:t>
            </a:r>
            <a:r>
              <a:rPr lang="hu-HU" sz="2000" b="1" dirty="0" err="1" smtClean="0"/>
              <a:t>division</a:t>
            </a:r>
            <a:r>
              <a:rPr lang="hu-HU" sz="2000" b="1" dirty="0" smtClean="0"/>
              <a:t>: 2</a:t>
            </a:r>
            <a:r>
              <a:rPr lang="el-GR" sz="2000" b="1" dirty="0" smtClean="0"/>
              <a:t>μ</a:t>
            </a:r>
            <a:r>
              <a:rPr lang="hu-HU" sz="2000" b="1" dirty="0" smtClean="0"/>
              <a:t>m.</a:t>
            </a:r>
            <a:endParaRPr lang="hu-HU" sz="2000" b="1" dirty="0"/>
          </a:p>
        </p:txBody>
      </p:sp>
      <p:pic>
        <p:nvPicPr>
          <p:cNvPr id="4" name="Rögzített hang_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57796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13" y="1209675"/>
            <a:ext cx="78771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zövegdoboz 3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  <p:sp>
        <p:nvSpPr>
          <p:cNvPr id="40964" name="Szövegdoboz 3"/>
          <p:cNvSpPr txBox="1">
            <a:spLocks noChangeArrowheads="1"/>
          </p:cNvSpPr>
          <p:nvPr/>
        </p:nvSpPr>
        <p:spPr bwMode="auto">
          <a:xfrm>
            <a:off x="3286125" y="500063"/>
            <a:ext cx="3571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„rotor –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stator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system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 bwMode="auto">
          <a:xfrm>
            <a:off x="1835696" y="5157192"/>
            <a:ext cx="5400600" cy="3600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907704" y="5045114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Structure</a:t>
            </a:r>
            <a:r>
              <a:rPr lang="hu-HU" sz="2000" dirty="0" smtClean="0"/>
              <a:t> of C60 – </a:t>
            </a:r>
            <a:r>
              <a:rPr lang="hu-HU" sz="2000" dirty="0" err="1" smtClean="0"/>
              <a:t>cubane</a:t>
            </a:r>
            <a:r>
              <a:rPr lang="hu-HU" sz="2000" dirty="0" smtClean="0"/>
              <a:t> </a:t>
            </a:r>
            <a:r>
              <a:rPr lang="hu-HU" sz="2000" dirty="0" err="1" smtClean="0"/>
              <a:t>molecular</a:t>
            </a:r>
            <a:r>
              <a:rPr lang="hu-HU" sz="2000" dirty="0" smtClean="0"/>
              <a:t> </a:t>
            </a:r>
            <a:r>
              <a:rPr lang="hu-HU" sz="2000" dirty="0" err="1" smtClean="0"/>
              <a:t>crystal</a:t>
            </a:r>
            <a:r>
              <a:rPr lang="hu-HU" sz="1600" dirty="0" smtClean="0"/>
              <a:t> </a:t>
            </a:r>
            <a:endParaRPr lang="hu-HU" sz="1600" dirty="0"/>
          </a:p>
        </p:txBody>
      </p:sp>
      <p:pic>
        <p:nvPicPr>
          <p:cNvPr id="4" name="Rögzített hang_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4657" y="5783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0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8" y="633413"/>
            <a:ext cx="83153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ögzített hang_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2445" y="13407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3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0" y="2276475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Endohedral</a:t>
            </a:r>
            <a:r>
              <a:rPr kumimoji="0" lang="hu-H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fullerenes</a:t>
            </a:r>
            <a:endParaRPr kumimoji="0" lang="hu-H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Rögzített hang_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4077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6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ndohedral_yellow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5435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76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Endohedral fullerenes,     e.g.     N @ C</a:t>
            </a:r>
            <a:r>
              <a:rPr kumimoji="0" lang="hu-HU" altLang="hu-HU" sz="4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_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7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981075"/>
            <a:ext cx="30734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981075"/>
            <a:ext cx="30972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Szövegdoboz 4"/>
          <p:cNvSpPr txBox="1">
            <a:spLocks noChangeArrowheads="1"/>
          </p:cNvSpPr>
          <p:nvPr/>
        </p:nvSpPr>
        <p:spPr bwMode="auto">
          <a:xfrm>
            <a:off x="1763713" y="4724400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 @ C</a:t>
            </a:r>
            <a:r>
              <a:rPr kumimoji="0" 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  <p:sp>
        <p:nvSpPr>
          <p:cNvPr id="44037" name="Szövegdoboz 5"/>
          <p:cNvSpPr txBox="1">
            <a:spLocks noChangeArrowheads="1"/>
          </p:cNvSpPr>
          <p:nvPr/>
        </p:nvSpPr>
        <p:spPr bwMode="auto">
          <a:xfrm>
            <a:off x="6300788" y="4724400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 @ C</a:t>
            </a:r>
            <a:r>
              <a:rPr kumimoji="0" 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82</a:t>
            </a:r>
          </a:p>
        </p:txBody>
      </p:sp>
      <p:pic>
        <p:nvPicPr>
          <p:cNvPr id="2" name="Rögzített hang_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9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an 0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Szövegdoboz 3"/>
          <p:cNvSpPr txBox="1">
            <a:spLocks noChangeArrowheads="1"/>
          </p:cNvSpPr>
          <p:nvPr/>
        </p:nvSpPr>
        <p:spPr bwMode="auto">
          <a:xfrm>
            <a:off x="3276600" y="47625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RbCs</a:t>
            </a:r>
            <a:r>
              <a:rPr kumimoji="0" lang="hu-HU" sz="1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33K </a:t>
            </a:r>
          </a:p>
        </p:txBody>
      </p:sp>
      <p:sp>
        <p:nvSpPr>
          <p:cNvPr id="4" name="Téglalap 3"/>
          <p:cNvSpPr/>
          <p:nvPr/>
        </p:nvSpPr>
        <p:spPr bwMode="auto">
          <a:xfrm>
            <a:off x="4716016" y="-99392"/>
            <a:ext cx="360040" cy="7029400"/>
          </a:xfrm>
          <a:prstGeom prst="rect">
            <a:avLst/>
          </a:prstGeom>
          <a:solidFill>
            <a:srgbClr val="D4D0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Rögzített hang_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6256" y="2348880"/>
            <a:ext cx="487363" cy="48736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868144" y="234888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1st: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5" name="Rögzített hang_4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3264" y="5877272"/>
            <a:ext cx="487363" cy="48736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844988" y="587727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2nd: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c82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789113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476375" y="1125538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 @ C</a:t>
            </a:r>
            <a:r>
              <a:rPr kumimoji="0" lang="hu-HU" altLang="hu-HU" sz="4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82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4276" name="Picture 2" descr="http://pubs.rsc.org/services/images/RSCpubs.ePlatform.Service.FreeContent.ImageService.svc/ImageService/Articleimage/2010/CP/c0cp00325e/c0cp00325e-f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2420938"/>
            <a:ext cx="3414712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6156325" y="1125538"/>
            <a:ext cx="26638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Er</a:t>
            </a:r>
            <a:r>
              <a:rPr kumimoji="0" lang="hu-HU" altLang="hu-HU" sz="4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hu-HU" altLang="hu-HU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@ C</a:t>
            </a:r>
            <a:r>
              <a:rPr kumimoji="0" lang="hu-HU" altLang="hu-HU" sz="4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343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1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0" y="692696"/>
            <a:ext cx="91440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At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end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two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comments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lang="hu-HU" sz="2000" b="1" dirty="0" smtClean="0"/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hu-HU" sz="2000" b="1" dirty="0" err="1" smtClean="0"/>
              <a:t>Fullerenes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were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discovered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chance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motivation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came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from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astrophysical</a:t>
            </a:r>
            <a:r>
              <a:rPr lang="hu-HU" sz="2000" b="1" dirty="0" smtClean="0"/>
              <a:t> – </a:t>
            </a:r>
            <a:r>
              <a:rPr lang="hu-HU" sz="2000" b="1" dirty="0" err="1" smtClean="0"/>
              <a:t>astrochemical</a:t>
            </a:r>
            <a:r>
              <a:rPr lang="hu-HU" sz="2000" b="1" dirty="0" smtClean="0"/>
              <a:t> ideas.  It is </a:t>
            </a:r>
            <a:r>
              <a:rPr lang="hu-HU" sz="2000" b="1" dirty="0" err="1" smtClean="0"/>
              <a:t>interesting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to</a:t>
            </a:r>
            <a:r>
              <a:rPr lang="hu-HU" sz="2000" b="1" dirty="0" smtClean="0"/>
              <a:t> mention, </a:t>
            </a:r>
            <a:r>
              <a:rPr lang="hu-HU" sz="2000" b="1" dirty="0" err="1" smtClean="0"/>
              <a:t>that</a:t>
            </a:r>
            <a:r>
              <a:rPr lang="hu-HU" sz="2000" b="1" dirty="0" smtClean="0"/>
              <a:t> more </a:t>
            </a:r>
            <a:r>
              <a:rPr lang="hu-HU" sz="2000" b="1" dirty="0" err="1" smtClean="0"/>
              <a:t>than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two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decades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after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discovery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fullerenes</a:t>
            </a:r>
            <a:r>
              <a:rPr lang="hu-HU" sz="2000" b="1" dirty="0" smtClean="0"/>
              <a:t> it </a:t>
            </a:r>
            <a:r>
              <a:rPr lang="hu-HU" sz="2000" b="1" dirty="0" err="1" smtClean="0"/>
              <a:t>turned</a:t>
            </a:r>
            <a:r>
              <a:rPr lang="hu-HU" sz="2000" b="1" dirty="0" smtClean="0"/>
              <a:t> out </a:t>
            </a:r>
            <a:r>
              <a:rPr lang="hu-HU" sz="2000" b="1" dirty="0" err="1" smtClean="0"/>
              <a:t>that</a:t>
            </a:r>
            <a:r>
              <a:rPr lang="hu-HU" sz="2000" b="1" dirty="0" smtClean="0"/>
              <a:t> C</a:t>
            </a:r>
            <a:r>
              <a:rPr lang="hu-HU" sz="2000" b="1" baseline="-25000" dirty="0" smtClean="0"/>
              <a:t>60</a:t>
            </a:r>
            <a:r>
              <a:rPr lang="hu-HU" sz="2000" b="1" dirty="0" smtClean="0"/>
              <a:t> and C</a:t>
            </a:r>
            <a:r>
              <a:rPr lang="hu-HU" sz="2000" b="1" baseline="-25000" dirty="0" smtClean="0"/>
              <a:t>70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can</a:t>
            </a:r>
            <a:r>
              <a:rPr lang="hu-HU" sz="2000" b="1" dirty="0" smtClean="0"/>
              <a:t> be </a:t>
            </a:r>
            <a:r>
              <a:rPr lang="hu-HU" sz="2000" b="1" dirty="0" err="1" smtClean="0"/>
              <a:t>indeed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observed</a:t>
            </a:r>
            <a:r>
              <a:rPr lang="hu-HU" sz="2000" b="1" dirty="0" smtClean="0"/>
              <a:t> in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interstellar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space</a:t>
            </a:r>
            <a:r>
              <a:rPr lang="hu-HU" sz="2000" b="1" dirty="0" smtClean="0"/>
              <a:t>. </a:t>
            </a:r>
            <a:r>
              <a:rPr lang="hu-HU" sz="2000" b="1" dirty="0" err="1" smtClean="0"/>
              <a:t>See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e.g</a:t>
            </a:r>
            <a:r>
              <a:rPr lang="hu-HU" sz="2000" b="1" dirty="0" smtClean="0"/>
              <a:t>. </a:t>
            </a:r>
            <a:r>
              <a:rPr lang="hu-HU" sz="1800" b="1" dirty="0" smtClean="0"/>
              <a:t>Jan </a:t>
            </a:r>
            <a:r>
              <a:rPr lang="hu-HU" sz="1800" b="1" dirty="0" err="1" smtClean="0"/>
              <a:t>Cami</a:t>
            </a:r>
            <a:r>
              <a:rPr lang="hu-HU" sz="1800" b="1" dirty="0" smtClean="0"/>
              <a:t> et </a:t>
            </a:r>
            <a:r>
              <a:rPr lang="hu-HU" sz="1800" b="1" dirty="0" err="1" smtClean="0"/>
              <a:t>al</a:t>
            </a:r>
            <a:r>
              <a:rPr lang="hu-HU" sz="1800" b="1" dirty="0" smtClean="0"/>
              <a:t>., „</a:t>
            </a:r>
            <a:r>
              <a:rPr lang="en-US" sz="1800" b="1" dirty="0" smtClean="0"/>
              <a:t>Detection </a:t>
            </a:r>
            <a:r>
              <a:rPr lang="en-US" sz="1800" b="1" dirty="0"/>
              <a:t>of C</a:t>
            </a:r>
            <a:r>
              <a:rPr lang="en-US" sz="1800" b="1" baseline="-25000" dirty="0"/>
              <a:t>60</a:t>
            </a:r>
            <a:r>
              <a:rPr lang="en-US" sz="1800" b="1" dirty="0"/>
              <a:t> and C</a:t>
            </a:r>
            <a:r>
              <a:rPr lang="en-US" sz="1800" b="1" baseline="-25000" dirty="0"/>
              <a:t>70</a:t>
            </a:r>
            <a:r>
              <a:rPr lang="en-US" sz="1800" b="1" dirty="0"/>
              <a:t> in a Young Planetary </a:t>
            </a:r>
            <a:r>
              <a:rPr lang="en-US" sz="1800" b="1" dirty="0" smtClean="0"/>
              <a:t>Nebula</a:t>
            </a:r>
            <a:r>
              <a:rPr lang="hu-HU" sz="1800" b="1" dirty="0" smtClean="0"/>
              <a:t>”, Science 329, pp 1180-1182 (2010).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lang="hu-HU" sz="2000" b="1" dirty="0" smtClean="0"/>
          </a:p>
          <a:p>
            <a:pPr marL="457200" indent="-457200">
              <a:spcBef>
                <a:spcPct val="50000"/>
              </a:spcBef>
              <a:buFontTx/>
              <a:buAutoNum type="arabicParenR"/>
              <a:defRPr/>
            </a:pPr>
            <a:r>
              <a:rPr lang="hu-HU" sz="2000" b="1" dirty="0" smtClean="0"/>
              <a:t>An amazing </a:t>
            </a:r>
            <a:r>
              <a:rPr lang="hu-HU" sz="2000" b="1" dirty="0" err="1" smtClean="0"/>
              <a:t>experiment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was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done</a:t>
            </a:r>
            <a:r>
              <a:rPr lang="hu-HU" sz="2000" b="1" dirty="0" smtClean="0"/>
              <a:t> in 1999 </a:t>
            </a:r>
            <a:r>
              <a:rPr lang="hu-HU" sz="2000" b="1" dirty="0" err="1" smtClean="0"/>
              <a:t>at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University of </a:t>
            </a:r>
            <a:r>
              <a:rPr lang="hu-HU" sz="2000" b="1" dirty="0" err="1" smtClean="0"/>
              <a:t>Vienna</a:t>
            </a:r>
            <a:r>
              <a:rPr lang="hu-HU" sz="2000" b="1" dirty="0" smtClean="0"/>
              <a:t>: </a:t>
            </a:r>
            <a:r>
              <a:rPr lang="hu-HU" sz="2000" b="1" dirty="0" err="1" smtClean="0"/>
              <a:t>interference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pattern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was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observed</a:t>
            </a:r>
            <a:r>
              <a:rPr lang="hu-HU" sz="2000" b="1" dirty="0" smtClean="0"/>
              <a:t> in a </a:t>
            </a:r>
            <a:r>
              <a:rPr lang="hu-HU" sz="2000" b="1" dirty="0" err="1" smtClean="0"/>
              <a:t>double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slit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arrangement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with</a:t>
            </a:r>
            <a:r>
              <a:rPr lang="hu-HU" sz="2000" b="1" dirty="0" smtClean="0"/>
              <a:t> C60 </a:t>
            </a:r>
            <a:r>
              <a:rPr lang="hu-HU" sz="2000" b="1" dirty="0" err="1" smtClean="0"/>
              <a:t>molecules</a:t>
            </a:r>
            <a:r>
              <a:rPr lang="hu-HU" sz="2000" b="1" dirty="0" smtClean="0"/>
              <a:t>. </a:t>
            </a:r>
            <a:r>
              <a:rPr lang="hu-HU" sz="2000" b="1" dirty="0" err="1" smtClean="0"/>
              <a:t>Fullerene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molecules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one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largest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objects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for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wich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particle</a:t>
            </a:r>
            <a:r>
              <a:rPr lang="hu-HU" sz="2000" b="1" dirty="0" smtClean="0"/>
              <a:t> – </a:t>
            </a:r>
            <a:r>
              <a:rPr lang="hu-HU" sz="2000" b="1" dirty="0" err="1" smtClean="0"/>
              <a:t>wave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duality</a:t>
            </a:r>
            <a:r>
              <a:rPr lang="hu-HU" sz="2000" b="1" dirty="0" smtClean="0"/>
              <a:t> has </a:t>
            </a:r>
            <a:r>
              <a:rPr lang="hu-HU" sz="2000" b="1" dirty="0" err="1" smtClean="0"/>
              <a:t>been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demonstrated</a:t>
            </a:r>
            <a:r>
              <a:rPr lang="hu-HU" sz="2000" b="1" dirty="0" smtClean="0"/>
              <a:t>. </a:t>
            </a:r>
            <a:r>
              <a:rPr lang="hu-HU" sz="2000" b="1" dirty="0" err="1" smtClean="0"/>
              <a:t>See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e.g</a:t>
            </a:r>
            <a:r>
              <a:rPr lang="hu-HU" sz="2000" b="1" dirty="0" smtClean="0"/>
              <a:t>. </a:t>
            </a:r>
            <a:r>
              <a:rPr lang="da-DK" sz="2000" b="1" dirty="0"/>
              <a:t>M Arndt et al</a:t>
            </a:r>
            <a:r>
              <a:rPr lang="da-DK" sz="2000" b="1" dirty="0" smtClean="0"/>
              <a:t>.</a:t>
            </a:r>
            <a:r>
              <a:rPr lang="hu-HU" sz="2000" b="1" dirty="0"/>
              <a:t>, „</a:t>
            </a:r>
            <a:r>
              <a:rPr lang="hu-HU" sz="2000" b="1" dirty="0" err="1"/>
              <a:t>Wave-particle</a:t>
            </a:r>
            <a:r>
              <a:rPr lang="hu-HU" sz="2000" b="1" dirty="0"/>
              <a:t> </a:t>
            </a:r>
            <a:r>
              <a:rPr lang="hu-HU" sz="2000" b="1" dirty="0" err="1"/>
              <a:t>duality</a:t>
            </a:r>
            <a:r>
              <a:rPr lang="hu-HU" sz="2000" b="1" dirty="0"/>
              <a:t> </a:t>
            </a:r>
            <a:r>
              <a:rPr lang="hu-HU" sz="2000" b="1" dirty="0" err="1"/>
              <a:t>seen</a:t>
            </a:r>
            <a:r>
              <a:rPr lang="hu-HU" sz="2000" b="1" dirty="0"/>
              <a:t> in carbon-60 </a:t>
            </a:r>
            <a:r>
              <a:rPr lang="hu-HU" sz="2000" b="1" dirty="0" err="1" smtClean="0"/>
              <a:t>molecules</a:t>
            </a:r>
            <a:r>
              <a:rPr lang="hu-HU" sz="2000" b="1" dirty="0" smtClean="0"/>
              <a:t>”,</a:t>
            </a:r>
            <a:r>
              <a:rPr lang="da-DK" sz="2000" b="1" dirty="0" smtClean="0"/>
              <a:t> Nature 401</a:t>
            </a:r>
            <a:r>
              <a:rPr lang="hu-HU" sz="2000" b="1" dirty="0" smtClean="0"/>
              <a:t>,</a:t>
            </a:r>
            <a:r>
              <a:rPr lang="da-DK" sz="2000" b="1" dirty="0" smtClean="0"/>
              <a:t> </a:t>
            </a:r>
            <a:r>
              <a:rPr lang="hu-HU" sz="2000" b="1" dirty="0" smtClean="0"/>
              <a:t>p</a:t>
            </a:r>
            <a:r>
              <a:rPr lang="da-DK" sz="2000" b="1" dirty="0" smtClean="0"/>
              <a:t>680</a:t>
            </a:r>
            <a:r>
              <a:rPr lang="hu-HU" sz="2000" b="1" dirty="0" smtClean="0"/>
              <a:t> (1999).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Rögzített hang_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3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an 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proba 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5313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Szövegdoboz 4"/>
          <p:cNvSpPr txBox="1">
            <a:spLocks noChangeArrowheads="1"/>
          </p:cNvSpPr>
          <p:nvPr/>
        </p:nvSpPr>
        <p:spPr bwMode="auto">
          <a:xfrm>
            <a:off x="3276600" y="47625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RbCs</a:t>
            </a:r>
            <a:r>
              <a:rPr kumimoji="0" lang="hu-HU" sz="1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33K </a:t>
            </a:r>
          </a:p>
        </p:txBody>
      </p:sp>
      <p:sp>
        <p:nvSpPr>
          <p:cNvPr id="5" name="Téglalap 4"/>
          <p:cNvSpPr/>
          <p:nvPr/>
        </p:nvSpPr>
        <p:spPr bwMode="auto">
          <a:xfrm>
            <a:off x="4716016" y="-99392"/>
            <a:ext cx="360040" cy="7029400"/>
          </a:xfrm>
          <a:prstGeom prst="rect">
            <a:avLst/>
          </a:prstGeom>
          <a:solidFill>
            <a:srgbClr val="D4D0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Rögzített hang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0272" y="4005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2276475"/>
            <a:ext cx="914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polymers</a:t>
            </a:r>
          </a:p>
        </p:txBody>
      </p:sp>
      <p:pic>
        <p:nvPicPr>
          <p:cNvPr id="2" name="Rögzített hang_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005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 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-1035050"/>
            <a:ext cx="6599238" cy="87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6372225" y="1916113"/>
            <a:ext cx="2828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Woodward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-Hoffmann 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rules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(4n, 4n+2 …)</a:t>
            </a:r>
          </a:p>
        </p:txBody>
      </p:sp>
      <p:sp>
        <p:nvSpPr>
          <p:cNvPr id="3" name="Téglalap 2"/>
          <p:cNvSpPr/>
          <p:nvPr/>
        </p:nvSpPr>
        <p:spPr bwMode="auto">
          <a:xfrm>
            <a:off x="755576" y="4941168"/>
            <a:ext cx="5807149" cy="1916832"/>
          </a:xfrm>
          <a:prstGeom prst="rect">
            <a:avLst/>
          </a:prstGeom>
          <a:solidFill>
            <a:srgbClr val="D8D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99592" y="4797152"/>
            <a:ext cx="774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u-HU" sz="4000" dirty="0" err="1" smtClean="0">
                <a:solidFill>
                  <a:srgbClr val="FF0000"/>
                </a:solidFill>
              </a:rPr>
              <a:t>Photopolymerization</a:t>
            </a:r>
            <a:endParaRPr lang="hu-HU" sz="4000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4000" dirty="0" err="1" smtClean="0">
                <a:solidFill>
                  <a:srgbClr val="FF0000"/>
                </a:solidFill>
              </a:rPr>
              <a:t>Ionic</a:t>
            </a:r>
            <a:r>
              <a:rPr lang="hu-HU" sz="4000" dirty="0" smtClean="0">
                <a:solidFill>
                  <a:srgbClr val="FF0000"/>
                </a:solidFill>
              </a:rPr>
              <a:t> </a:t>
            </a:r>
            <a:r>
              <a:rPr lang="hu-HU" sz="4000" dirty="0" err="1" smtClean="0">
                <a:solidFill>
                  <a:srgbClr val="FF0000"/>
                </a:solidFill>
              </a:rPr>
              <a:t>polymerization</a:t>
            </a:r>
            <a:endParaRPr lang="hu-HU" sz="4000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4000" dirty="0" err="1" smtClean="0">
                <a:solidFill>
                  <a:srgbClr val="FF0000"/>
                </a:solidFill>
              </a:rPr>
              <a:t>High</a:t>
            </a:r>
            <a:r>
              <a:rPr lang="hu-HU" sz="4000" dirty="0" smtClean="0">
                <a:solidFill>
                  <a:srgbClr val="FF0000"/>
                </a:solidFill>
              </a:rPr>
              <a:t> </a:t>
            </a:r>
            <a:r>
              <a:rPr lang="hu-HU" sz="4000" dirty="0" err="1" smtClean="0">
                <a:solidFill>
                  <a:srgbClr val="FF0000"/>
                </a:solidFill>
              </a:rPr>
              <a:t>pressure</a:t>
            </a:r>
            <a:r>
              <a:rPr lang="hu-HU" sz="4000" dirty="0" smtClean="0">
                <a:solidFill>
                  <a:srgbClr val="FF0000"/>
                </a:solidFill>
              </a:rPr>
              <a:t> </a:t>
            </a:r>
            <a:r>
              <a:rPr lang="hu-HU" sz="4000" dirty="0" err="1" smtClean="0">
                <a:solidFill>
                  <a:srgbClr val="FF0000"/>
                </a:solidFill>
              </a:rPr>
              <a:t>polymerization</a:t>
            </a:r>
            <a:endParaRPr lang="hu-HU" sz="4000" dirty="0">
              <a:solidFill>
                <a:srgbClr val="FF0000"/>
              </a:solidFill>
            </a:endParaRPr>
          </a:p>
        </p:txBody>
      </p:sp>
      <p:sp>
        <p:nvSpPr>
          <p:cNvPr id="4" name="Téglalap 3"/>
          <p:cNvSpPr/>
          <p:nvPr/>
        </p:nvSpPr>
        <p:spPr bwMode="auto">
          <a:xfrm>
            <a:off x="1043608" y="-387424"/>
            <a:ext cx="5184576" cy="1052736"/>
          </a:xfrm>
          <a:prstGeom prst="rect">
            <a:avLst/>
          </a:prstGeom>
          <a:solidFill>
            <a:srgbClr val="D7D4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259632" y="303039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[2+2] </a:t>
            </a:r>
            <a:r>
              <a:rPr lang="hu-HU" sz="4000" dirty="0" err="1" smtClean="0"/>
              <a:t>cycloaddition</a:t>
            </a:r>
            <a:endParaRPr lang="hu-HU" sz="4000" dirty="0"/>
          </a:p>
        </p:txBody>
      </p:sp>
      <p:sp>
        <p:nvSpPr>
          <p:cNvPr id="6" name="Téglalap 5"/>
          <p:cNvSpPr/>
          <p:nvPr/>
        </p:nvSpPr>
        <p:spPr bwMode="auto">
          <a:xfrm>
            <a:off x="6562725" y="1700808"/>
            <a:ext cx="2473771" cy="1512168"/>
          </a:xfrm>
          <a:prstGeom prst="rect">
            <a:avLst/>
          </a:prstGeom>
          <a:solidFill>
            <a:srgbClr val="D8D4C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Rögzített hang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6687" y="3721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1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0"/>
            <a:ext cx="8704262" cy="675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zövegdoboz 3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  <p:sp>
        <p:nvSpPr>
          <p:cNvPr id="3" name="Téglalap 2"/>
          <p:cNvSpPr/>
          <p:nvPr/>
        </p:nvSpPr>
        <p:spPr bwMode="auto">
          <a:xfrm>
            <a:off x="683568" y="5949280"/>
            <a:ext cx="7704856" cy="66265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53988" y="6093296"/>
            <a:ext cx="870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err="1" smtClean="0"/>
              <a:t>Symmetry</a:t>
            </a:r>
            <a:r>
              <a:rPr lang="hu-HU" sz="1800" dirty="0" smtClean="0"/>
              <a:t> of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molecular</a:t>
            </a:r>
            <a:r>
              <a:rPr lang="hu-HU" sz="1800" dirty="0" smtClean="0"/>
              <a:t> </a:t>
            </a:r>
            <a:r>
              <a:rPr lang="hu-HU" sz="1800" dirty="0" err="1" smtClean="0"/>
              <a:t>orbitals</a:t>
            </a:r>
            <a:r>
              <a:rPr lang="hu-HU" sz="1800" dirty="0" smtClean="0"/>
              <a:t> in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transient</a:t>
            </a:r>
            <a:r>
              <a:rPr lang="hu-HU" sz="1800" dirty="0" smtClean="0"/>
              <a:t> </a:t>
            </a:r>
            <a:r>
              <a:rPr lang="hu-HU" sz="1800" dirty="0" err="1" smtClean="0"/>
              <a:t>state</a:t>
            </a:r>
            <a:r>
              <a:rPr lang="hu-HU" sz="1800" dirty="0" smtClean="0"/>
              <a:t> during </a:t>
            </a:r>
            <a:r>
              <a:rPr lang="hu-HU" sz="1800" dirty="0" err="1" smtClean="0"/>
              <a:t>dimer</a:t>
            </a:r>
            <a:r>
              <a:rPr lang="hu-HU" sz="1800" dirty="0" smtClean="0"/>
              <a:t> </a:t>
            </a:r>
            <a:r>
              <a:rPr lang="hu-HU" sz="1800" dirty="0" err="1" smtClean="0"/>
              <a:t>formation</a:t>
            </a:r>
            <a:r>
              <a:rPr lang="hu-HU" sz="1800" dirty="0" smtClean="0"/>
              <a:t>. </a:t>
            </a:r>
          </a:p>
          <a:p>
            <a:pPr algn="ctr"/>
            <a:r>
              <a:rPr lang="hu-HU" sz="1800" dirty="0" err="1" smtClean="0"/>
              <a:t>Upper</a:t>
            </a:r>
            <a:r>
              <a:rPr lang="hu-HU" sz="1800" dirty="0" smtClean="0"/>
              <a:t> part: LUMO, </a:t>
            </a:r>
            <a:r>
              <a:rPr lang="hu-HU" sz="1800" dirty="0" err="1" smtClean="0"/>
              <a:t>lower</a:t>
            </a:r>
            <a:r>
              <a:rPr lang="hu-HU" sz="1800" dirty="0" smtClean="0"/>
              <a:t> part: HOMO</a:t>
            </a:r>
            <a:endParaRPr lang="hu-HU" sz="1800" dirty="0"/>
          </a:p>
        </p:txBody>
      </p:sp>
      <p:pic>
        <p:nvPicPr>
          <p:cNvPr id="4" name="Rögzített hang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2314" y="29026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A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" y="0"/>
            <a:ext cx="8659813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20716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Oszlányi Gábor MTA doktori, 2005</a:t>
            </a:r>
          </a:p>
        </p:txBody>
      </p:sp>
      <p:sp>
        <p:nvSpPr>
          <p:cNvPr id="2" name="Téglalap 1"/>
          <p:cNvSpPr/>
          <p:nvPr/>
        </p:nvSpPr>
        <p:spPr bwMode="auto">
          <a:xfrm>
            <a:off x="2555776" y="404664"/>
            <a:ext cx="4032448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051720" y="27284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[2+2] </a:t>
            </a:r>
            <a:r>
              <a:rPr lang="hu-HU" sz="4000" dirty="0" err="1" smtClean="0"/>
              <a:t>cycloaddition</a:t>
            </a:r>
            <a:endParaRPr lang="hu-HU" sz="4000" dirty="0"/>
          </a:p>
        </p:txBody>
      </p:sp>
      <p:sp>
        <p:nvSpPr>
          <p:cNvPr id="5" name="Téglalap 4"/>
          <p:cNvSpPr/>
          <p:nvPr/>
        </p:nvSpPr>
        <p:spPr bwMode="auto">
          <a:xfrm>
            <a:off x="5220072" y="5517232"/>
            <a:ext cx="2232248" cy="360040"/>
          </a:xfrm>
          <a:prstGeom prst="rect">
            <a:avLst/>
          </a:prstGeom>
          <a:solidFill>
            <a:srgbClr val="9CA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148064" y="551723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C</a:t>
            </a:r>
            <a:r>
              <a:rPr lang="hu-HU" sz="2000" b="1" baseline="-25000" dirty="0" smtClean="0"/>
              <a:t>60</a:t>
            </a:r>
            <a:r>
              <a:rPr lang="hu-HU" sz="2000" b="1" dirty="0" smtClean="0"/>
              <a:t> – C</a:t>
            </a:r>
            <a:r>
              <a:rPr lang="hu-HU" sz="2000" b="1" baseline="-25000" dirty="0" smtClean="0"/>
              <a:t>60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distance</a:t>
            </a:r>
            <a:r>
              <a:rPr lang="hu-HU" sz="2000" b="1" dirty="0" smtClean="0"/>
              <a:t> (Å)</a:t>
            </a:r>
            <a:endParaRPr lang="hu-HU" sz="2000" b="1" dirty="0"/>
          </a:p>
        </p:txBody>
      </p:sp>
      <p:sp>
        <p:nvSpPr>
          <p:cNvPr id="6" name="Téglalap 5"/>
          <p:cNvSpPr/>
          <p:nvPr/>
        </p:nvSpPr>
        <p:spPr bwMode="auto">
          <a:xfrm>
            <a:off x="4788024" y="1844824"/>
            <a:ext cx="2808312" cy="288032"/>
          </a:xfrm>
          <a:prstGeom prst="rect">
            <a:avLst/>
          </a:prstGeom>
          <a:solidFill>
            <a:srgbClr val="9CA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148064" y="179430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/>
              <a:t>h</a:t>
            </a:r>
            <a:r>
              <a:rPr lang="hu-HU" sz="1600" b="1" dirty="0" err="1" smtClean="0"/>
              <a:t>igh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pressure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mechanism</a:t>
            </a:r>
            <a:endParaRPr lang="hu-HU" sz="1600" b="1" dirty="0"/>
          </a:p>
        </p:txBody>
      </p:sp>
      <p:sp>
        <p:nvSpPr>
          <p:cNvPr id="7" name="Téglalap 6"/>
          <p:cNvSpPr/>
          <p:nvPr/>
        </p:nvSpPr>
        <p:spPr bwMode="auto">
          <a:xfrm>
            <a:off x="5940152" y="2520000"/>
            <a:ext cx="1080120" cy="360040"/>
          </a:xfrm>
          <a:prstGeom prst="rect">
            <a:avLst/>
          </a:prstGeom>
          <a:solidFill>
            <a:srgbClr val="9CA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876528" y="2564904"/>
            <a:ext cx="1287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/>
              <a:t>neutral</a:t>
            </a:r>
            <a:endParaRPr lang="hu-HU" sz="1600" b="1" dirty="0"/>
          </a:p>
        </p:txBody>
      </p:sp>
      <p:sp>
        <p:nvSpPr>
          <p:cNvPr id="9" name="Téglalap 8"/>
          <p:cNvSpPr/>
          <p:nvPr/>
        </p:nvSpPr>
        <p:spPr bwMode="auto">
          <a:xfrm>
            <a:off x="5940152" y="4149080"/>
            <a:ext cx="1944216" cy="720080"/>
          </a:xfrm>
          <a:prstGeom prst="rect">
            <a:avLst/>
          </a:prstGeom>
          <a:solidFill>
            <a:srgbClr val="9CA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364088" y="4077072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 smtClean="0"/>
              <a:t>ionic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mechanism</a:t>
            </a:r>
            <a:endParaRPr lang="hu-HU" sz="1600" b="1" dirty="0" smtClean="0"/>
          </a:p>
          <a:p>
            <a:pPr algn="ctr"/>
            <a:r>
              <a:rPr lang="hu-HU" sz="1600" b="1" dirty="0" err="1"/>
              <a:t>o</a:t>
            </a:r>
            <a:r>
              <a:rPr lang="hu-HU" sz="1600" b="1" dirty="0" err="1" smtClean="0"/>
              <a:t>r</a:t>
            </a:r>
            <a:endParaRPr lang="hu-HU" sz="1600" b="1" dirty="0" smtClean="0"/>
          </a:p>
          <a:p>
            <a:pPr algn="ctr"/>
            <a:r>
              <a:rPr lang="hu-HU" sz="1600" b="1" dirty="0" err="1" smtClean="0"/>
              <a:t>photoreaction</a:t>
            </a:r>
            <a:endParaRPr lang="hu-HU" sz="1600" b="1" dirty="0"/>
          </a:p>
        </p:txBody>
      </p:sp>
      <p:pic>
        <p:nvPicPr>
          <p:cNvPr id="11" name="Rögzített hang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3831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5545</TotalTime>
  <Words>495</Words>
  <Application>Microsoft Office PowerPoint</Application>
  <PresentationFormat>Diavetítés a képernyőre (4:3 oldalarány)</PresentationFormat>
  <Paragraphs>118</Paragraphs>
  <Slides>41</Slides>
  <Notes>36</Notes>
  <HiddenSlides>0</HiddenSlides>
  <MMClips>38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4</vt:i4>
      </vt:variant>
      <vt:variant>
        <vt:lpstr>Diacímek</vt:lpstr>
      </vt:variant>
      <vt:variant>
        <vt:i4>41</vt:i4>
      </vt:variant>
    </vt:vector>
  </HeadingPairs>
  <TitlesOfParts>
    <vt:vector size="46" baseType="lpstr">
      <vt:lpstr>Times New Roman</vt:lpstr>
      <vt:lpstr>Alapértelmezett terv</vt:lpstr>
      <vt:lpstr>4_Alapértelmezett terv</vt:lpstr>
      <vt:lpstr>9_Alapértelmezett terv</vt:lpstr>
      <vt:lpstr>3_Alapértelmezett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306</cp:revision>
  <dcterms:created xsi:type="dcterms:W3CDTF">2002-03-15T16:04:38Z</dcterms:created>
  <dcterms:modified xsi:type="dcterms:W3CDTF">2020-05-13T15:57:08Z</dcterms:modified>
</cp:coreProperties>
</file>