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88" r:id="rId2"/>
    <p:sldMasterId id="2147484242" r:id="rId3"/>
  </p:sldMasterIdLst>
  <p:notesMasterIdLst>
    <p:notesMasterId r:id="rId29"/>
  </p:notesMasterIdLst>
  <p:sldIdLst>
    <p:sldId id="317" r:id="rId4"/>
    <p:sldId id="257" r:id="rId5"/>
    <p:sldId id="315" r:id="rId6"/>
    <p:sldId id="259" r:id="rId7"/>
    <p:sldId id="31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01" r:id="rId16"/>
    <p:sldId id="302" r:id="rId17"/>
    <p:sldId id="268" r:id="rId18"/>
    <p:sldId id="267" r:id="rId19"/>
    <p:sldId id="277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78" r:id="rId2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60"/>
  </p:normalViewPr>
  <p:slideViewPr>
    <p:cSldViewPr>
      <p:cViewPr varScale="1">
        <p:scale>
          <a:sx n="86" d="100"/>
          <a:sy n="86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009AAE-2494-439A-BA4B-0D8561799D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CA754-AC98-4C5E-8719-C10B7FC6579F}" type="slidenum">
              <a:rPr lang="hu-HU" smtClean="0">
                <a:solidFill>
                  <a:srgbClr val="000000"/>
                </a:solidFill>
              </a:rPr>
              <a:pPr/>
              <a:t>1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8A7AE-4439-4DB0-8E71-A33691D8105F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6451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08EAC5F-F9A7-49CE-BE95-DE8277D16843}" type="slidenum">
              <a:rPr lang="en-US" sz="1200">
                <a:latin typeface="Times New Roman" pitchFamily="18" charset="0"/>
              </a:rPr>
              <a:pPr algn="r" eaLnBrk="0" hangingPunct="0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1A6CB-F05B-4DD4-A6BD-E59CE46ADD58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65539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AD85CF8-B2B5-43C9-A51F-64F9D6A0FDAD}" type="slidenum">
              <a:rPr lang="en-US" sz="1200">
                <a:latin typeface="Times New Roman" pitchFamily="18" charset="0"/>
              </a:rPr>
              <a:pPr algn="r" eaLnBrk="0" hangingPunct="0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mtClean="0"/>
              <a:t>TEM image of a MWCNT sample produced of octane </a:t>
            </a:r>
          </a:p>
          <a:p>
            <a:pPr eaLnBrk="1" hangingPunct="1"/>
            <a:r>
              <a:rPr lang="hu-HU" smtClean="0"/>
              <a:t>From: http://www.mfa.kfki.hu/nanodp/nanostr/detailed/results/2005/spray/index.html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E664E-F85D-4450-900D-A5935B482339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66563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B38467E-B002-4CB0-B547-67B65C10A084}" type="slidenum">
              <a:rPr lang="en-US" sz="1200">
                <a:latin typeface="Times New Roman" pitchFamily="18" charset="0"/>
              </a:rPr>
              <a:pPr algn="r" eaLnBrk="0" hangingPunct="0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E5B7E-AAE2-437B-B403-E0F88FE6ED71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67587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57450FF-F867-4A78-BF28-A3FC4CAA77CC}" type="slidenum">
              <a:rPr lang="en-US" sz="1200">
                <a:latin typeface="Times New Roman" pitchFamily="18" charset="0"/>
              </a:rPr>
              <a:pPr algn="r" eaLnBrk="0" hangingPunct="0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2D91A-5424-4A2D-AE8B-4F4F9DBED996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6861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4357BF4-D88E-4259-A83E-277E922A9470}" type="slidenum">
              <a:rPr lang="en-US" sz="1200">
                <a:latin typeface="Times New Roman" pitchFamily="18" charset="0"/>
              </a:rPr>
              <a:pPr algn="r" eaLnBrk="0" hangingPunct="0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79F18-FAA2-448A-A07B-34AEA631A501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6963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EF82998-D1BE-4B42-937F-2A3508EB5C53}" type="slidenum">
              <a:rPr lang="en-US" sz="1200">
                <a:latin typeface="Times New Roman" pitchFamily="18" charset="0"/>
              </a:rPr>
              <a:pPr algn="r" eaLnBrk="0" hangingPunct="0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2E9FB-3997-49D6-9549-B0CFF062A1D0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70659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B2123D7-1647-4F79-82E0-69000775CD63}" type="slidenum">
              <a:rPr lang="en-US" sz="1200">
                <a:latin typeface="Times New Roman" pitchFamily="18" charset="0"/>
              </a:rPr>
              <a:pPr algn="r" eaLnBrk="0" hangingPunct="0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6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8FAB5-F329-4394-911C-B53D18A8803E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71683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D83DFD6-3B67-40CA-95A8-64F04B46C623}" type="slidenum">
              <a:rPr lang="en-US" sz="1200">
                <a:latin typeface="Times New Roman" pitchFamily="18" charset="0"/>
              </a:rPr>
              <a:pPr algn="r" eaLnBrk="0" hangingPunct="0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SEM image of 250 square, 130 micron tall blocks of aligned multi-wall nanotubes. 5 nm of Iron was evaporated with a shadow mask on porous silicon and grown at 700º C in Ethylene.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A0A0B-F9B6-4D2F-B5B0-C2F69DD8C1DD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72707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3C89B6C-E38B-4014-8205-CF7BFBFEF78C}" type="slidenum">
              <a:rPr lang="en-US" sz="1200">
                <a:latin typeface="Times New Roman" pitchFamily="18" charset="0"/>
              </a:rPr>
              <a:pPr algn="r" eaLnBrk="0" hangingPunct="0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b="1" smtClean="0"/>
              <a:t>(összehasonlításképpen: egy emberi hajszál átmérője körülbelül 60 mikrométer)</a:t>
            </a:r>
            <a:r>
              <a:rPr lang="hu-HU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A85BB-124A-4933-993A-C79C022F059B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7373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FFD3EDE-46D7-47BA-8937-5007DCB69BCE}" type="slidenum">
              <a:rPr lang="en-US" sz="1200">
                <a:latin typeface="Times New Roman" pitchFamily="18" charset="0"/>
              </a:rPr>
              <a:pPr algn="r" eaLnBrk="0" hangingPunct="0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Cambridge University Engineering Department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75C10-DBE7-45AC-B739-46C094C791C3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56323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2CDB6AC-D35D-4845-B61C-C1B13D187F5F}" type="slidenum">
              <a:rPr lang="en-US" sz="1200">
                <a:latin typeface="Times New Roman" pitchFamily="18" charset="0"/>
              </a:rPr>
              <a:pPr algn="r" eaLnBrk="0" hangingPunct="0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27F32-1DD1-48E8-96AD-99239BB97A89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7475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1D928D6-57BC-4C37-A530-14CC3C4EC25B}" type="slidenum">
              <a:rPr lang="en-US" sz="1200">
                <a:latin typeface="Times New Roman" pitchFamily="18" charset="0"/>
              </a:rPr>
              <a:pPr algn="r" eaLnBrk="0" hangingPunct="0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mtClean="0"/>
              <a:t>mat – szőnyeg, pillar - oszlop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B5D61-E068-4A4A-A7CF-7E2CDBCA1096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u-HU" smtClean="0"/>
              <a:t>Hajszál vastagsága kb 50 mikron.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F347A-6FCB-4BE2-BB77-5FC7CFCE8161}" type="slidenum">
              <a:rPr lang="hu-HU" smtClean="0"/>
              <a:pPr/>
              <a:t>4</a:t>
            </a:fld>
            <a:endParaRPr lang="hu-HU" smtClean="0"/>
          </a:p>
        </p:txBody>
      </p:sp>
      <p:sp>
        <p:nvSpPr>
          <p:cNvPr id="5837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6BB49C5-E814-46AE-8148-41E34CE1CB6F}" type="slidenum">
              <a:rPr lang="en-US" sz="1200">
                <a:latin typeface="Times New Roman" pitchFamily="18" charset="0"/>
              </a:rPr>
              <a:pPr algn="r" eaLnBrk="0" hangingPunct="0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mtClean="0"/>
              <a:t>Példák. Hajszál: d kb 50 mikron, l kb 50 m ; kőolaj vezeték: d kb 1 m, l kb ezer km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C788E-9A72-4C84-8FE4-B619ED5C8126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59395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0288344-ED26-4D83-A6C2-51611C6A6DE8}" type="slidenum">
              <a:rPr lang="en-US" sz="1200">
                <a:latin typeface="Times New Roman" pitchFamily="18" charset="0"/>
              </a:rPr>
              <a:pPr algn="r" eaLnBrk="0" hangingPunct="0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A31D-E3F7-46A9-B7F5-4629096A257F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60419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FEB817F-EC2A-4FFB-BDD7-B0197C37C606}" type="slidenum">
              <a:rPr lang="en-US" sz="1200">
                <a:latin typeface="Times New Roman" pitchFamily="18" charset="0"/>
              </a:rPr>
              <a:pPr algn="r" eaLnBrk="0" hangingPunct="0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042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E4387-4C51-4CA4-BA7A-80EFC8423427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61443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A40610A-9EBA-4135-9B20-ED2414CCC07E}" type="slidenum">
              <a:rPr lang="en-US" sz="1200">
                <a:latin typeface="Times New Roman" pitchFamily="18" charset="0"/>
              </a:rPr>
              <a:pPr algn="r" eaLnBrk="0" hangingPunct="0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BA2D9-00D3-4267-93A6-09DA16DF365D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62467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A6AF31F-39DB-4032-93D7-33FEBC2C721F}" type="slidenum">
              <a:rPr lang="en-US" sz="1200">
                <a:latin typeface="Times New Roman" pitchFamily="18" charset="0"/>
              </a:rPr>
              <a:pPr algn="r" eaLnBrk="0" hangingPunct="0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SEM image of CNT synthesis using EasyTube System. </a:t>
            </a:r>
            <a:r>
              <a:rPr lang="hu-HU" i="1" smtClean="0"/>
              <a:t>Courtesy of Dr. Jud Ready, Georgia Tech Research Institute.</a:t>
            </a:r>
          </a:p>
          <a:p>
            <a:pPr eaLnBrk="1" hangingPunct="1"/>
            <a:r>
              <a:rPr lang="hu-HU" smtClean="0"/>
              <a:t>MWNT 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584B7-B5AF-46FA-AD9E-1798841372F1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6349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4C620C5-2DF3-4436-94E5-9A5D3A20382C}" type="slidenum">
              <a:rPr lang="en-US" sz="1200">
                <a:latin typeface="Times New Roman" pitchFamily="18" charset="0"/>
              </a:rPr>
              <a:pPr algn="r" eaLnBrk="0" hangingPunct="0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mtClean="0"/>
              <a:t>Well oriented carbon nanotubes (MWCNTs)</a:t>
            </a:r>
          </a:p>
          <a:p>
            <a:pPr eaLnBrk="1" hangingPunct="1"/>
            <a:r>
              <a:rPr lang="hu-HU" smtClean="0"/>
              <a:t>From: http://www.mfa.kfki.hu/nanodp/nanostr/detailed/results/2005/spray/index.html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D199-2F78-4CB5-A681-AA19F4BDF2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4124-EFA7-43F9-8DF3-157DFBD971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B970-2560-45F4-85C4-9080165E4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388582F-B104-48C0-8A9F-5AF37940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4486197-7ECA-4360-ADD7-B63725A8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15E8D56-BFDB-4901-8224-240B9BE83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E490AD1-D065-44A9-98E0-BDB60B636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9B387E7-64A1-4950-851C-5EB63110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929B407-C6E7-4A6B-A1D1-79F99B500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CBFC3A37-00DE-42CC-9F79-2FA2FDC49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C44312C-5487-45DF-923E-FECA85D9B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820C-48B5-40C2-BC8D-A683ED2319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62100C8-67B8-47B0-91D3-34F0675AD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F93F501-ACCC-41B5-B2F2-F91F968C1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90D2657-0642-4260-8609-AC286F952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D07BA1C-C98B-495B-AAD2-13F46858C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F4971E8-E145-4463-A3E1-0BC7276E17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4513A8B7-AF09-48BB-8692-476093B0FD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075B482-4860-48A4-9840-0F65F8AECF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02DAE02B-2AE4-44C5-90F6-E7067339AD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F8E7CBA-17C0-4DB2-B9CB-AEE9015CA2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5CA10BC-6E02-4007-B40B-62653225AA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D976-DB3A-45AC-8DEB-708544F939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18D9E39-B948-419F-8B9E-FF3AB6A8B1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F7CE9A87-EA81-4FFA-A56A-7CF6E22658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1B9E336-13B8-4073-8B67-E43404F04E9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6B8E13F-B6F2-4611-A8D0-C155768275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B51AE594-5836-4C8D-9DA7-9CA188CFEB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9E42-9C6A-4561-A360-42947B6E48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DE023-DBA0-4FD8-80D0-7C6C754D06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AC02-7E71-4374-9071-E5342C2917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0E8D-4574-44EB-B0EA-14540E5F34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A95F-169E-485F-B229-0591EC969D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AAC5-E8DE-4895-9C2B-C2AFFF5E1F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C73010-DAB4-4F6A-B704-A27051AC67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90A307C-72E5-4AAE-BFE4-F5C636C89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088C2F0-028D-4E4D-86C2-CEE91A0A8B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sz="4800" b="1" smtClean="0">
                <a:solidFill>
                  <a:srgbClr val="A50021"/>
                </a:solidFill>
              </a:rPr>
              <a:t/>
            </a:r>
            <a:br>
              <a:rPr lang="hu-HU" sz="4800" b="1" smtClean="0">
                <a:solidFill>
                  <a:srgbClr val="A50021"/>
                </a:solidFill>
              </a:rPr>
            </a:br>
            <a:r>
              <a:rPr lang="hu-HU" sz="4800" b="1" smtClean="0">
                <a:solidFill>
                  <a:srgbClr val="A50021"/>
                </a:solidFill>
              </a:rPr>
              <a:t>SZÉN  NANOSZERKEZETEK</a:t>
            </a:r>
            <a:r>
              <a:rPr lang="hu-HU" sz="5400" b="1" smtClean="0">
                <a:solidFill>
                  <a:srgbClr val="A50021"/>
                </a:solidFill>
              </a:rPr>
              <a:t/>
            </a:r>
            <a:br>
              <a:rPr lang="hu-HU" sz="5400" b="1" smtClean="0">
                <a:solidFill>
                  <a:srgbClr val="A50021"/>
                </a:solidFill>
              </a:rPr>
            </a:br>
            <a:r>
              <a:rPr lang="hu-HU" sz="5400" b="1" smtClean="0">
                <a:solidFill>
                  <a:srgbClr val="A50021"/>
                </a:solidFill>
              </a:rPr>
              <a:t/>
            </a:r>
            <a:br>
              <a:rPr lang="hu-HU" sz="5400" b="1" smtClean="0">
                <a:solidFill>
                  <a:srgbClr val="A50021"/>
                </a:solidFill>
              </a:rPr>
            </a:br>
            <a:r>
              <a:rPr lang="hu-HU" sz="3200" b="1" smtClean="0">
                <a:solidFill>
                  <a:srgbClr val="A50021"/>
                </a:solidFill>
              </a:rPr>
              <a:t>SZÉN NANOCSÖVEK I.</a:t>
            </a:r>
            <a:endParaRPr lang="hu-HU" sz="3200" smtClean="0"/>
          </a:p>
        </p:txBody>
      </p:sp>
      <p:sp>
        <p:nvSpPr>
          <p:cNvPr id="28675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sz="2400" smtClean="0"/>
              <a:t>előadás fizikus és kémikus hallgatóknak</a:t>
            </a:r>
          </a:p>
          <a:p>
            <a:r>
              <a:rPr lang="hu-HU" sz="2400" smtClean="0"/>
              <a:t>(2017. tavaszi félév – május 4.)</a:t>
            </a:r>
          </a:p>
          <a:p>
            <a:endParaRPr lang="hu-HU" sz="2400" smtClean="0"/>
          </a:p>
          <a:p>
            <a:r>
              <a:rPr lang="hu-HU" sz="2400" b="1" smtClean="0"/>
              <a:t>Kürti Jenő</a:t>
            </a:r>
            <a:endParaRPr lang="hu-HU" sz="2400" smtClean="0"/>
          </a:p>
          <a:p>
            <a:r>
              <a:rPr lang="hu-HU" sz="2400" smtClean="0"/>
              <a:t>ELTE Biológiai Fizika Tanszék</a:t>
            </a:r>
          </a:p>
          <a:p>
            <a:endParaRPr lang="hu-HU" sz="2400" smtClean="0"/>
          </a:p>
          <a:p>
            <a:r>
              <a:rPr lang="hu-HU" sz="1600" smtClean="0"/>
              <a:t>e-mail: kurti@virag.elte.hu		www: virag.elte.hu/kurti</a:t>
            </a:r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04759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3563938" y="6351588"/>
            <a:ext cx="5545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hu-HU" sz="1200">
                <a:latin typeface="Times New Roman" pitchFamily="18" charset="0"/>
              </a:rPr>
              <a:t>From: http://www.mfa.kfki.hu/nanodp/nanostr/detailed/results/2005/spray/index.html</a:t>
            </a:r>
          </a:p>
          <a:p>
            <a:pPr eaLnBrk="0" hangingPunct="0"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1054893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563938" y="6351588"/>
            <a:ext cx="5545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hu-HU" sz="1200">
                <a:latin typeface="Times New Roman" pitchFamily="18" charset="0"/>
              </a:rPr>
              <a:t>From: http://www.mfa.kfki.hu/nanodp/nanostr/detailed/results/2005/spray/index.html</a:t>
            </a:r>
          </a:p>
          <a:p>
            <a:pPr eaLnBrk="0" hangingPunct="0"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-2835275"/>
            <a:ext cx="9124950" cy="96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3563938" y="6351588"/>
            <a:ext cx="5545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hu-HU" sz="1200">
                <a:latin typeface="Times New Roman" pitchFamily="18" charset="0"/>
              </a:rPr>
              <a:t>From: http://www.mfa.kfki.hu/nanodp/nanostr/detailed/results/2005/spray/index.html</a:t>
            </a:r>
          </a:p>
          <a:p>
            <a:pPr eaLnBrk="0" hangingPunct="0"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Történeti áttekintés I.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300" smtClean="0">
                <a:latin typeface="Arial" charset="0"/>
                <a:cs typeface="Arial" charset="0"/>
              </a:rPr>
              <a:t>Középkor: Damaszkuszi acél erősítése</a:t>
            </a:r>
          </a:p>
          <a:p>
            <a:pPr eaLnBrk="1" hangingPunct="1">
              <a:lnSpc>
                <a:spcPct val="90000"/>
              </a:lnSpc>
            </a:pPr>
            <a:r>
              <a:rPr lang="hu-HU" sz="2300" smtClean="0">
                <a:latin typeface="Arial" charset="0"/>
                <a:cs typeface="Arial" charset="0"/>
              </a:rPr>
              <a:t>1952: Radushkevich, Lukyanovich; </a:t>
            </a:r>
            <a:r>
              <a:rPr lang="hu-HU" sz="2300" i="1" smtClean="0">
                <a:latin typeface="Arial" charset="0"/>
                <a:cs typeface="Arial" charset="0"/>
              </a:rPr>
              <a:t>Journal of Physical Chemistry</a:t>
            </a:r>
            <a:r>
              <a:rPr lang="hu-HU" sz="2300" smtClean="0">
                <a:latin typeface="Arial" charset="0"/>
                <a:cs typeface="Arial" charset="0"/>
              </a:rPr>
              <a:t> (szovjet): 50 nm-es átmérőjű, üreges szénszálak bemutatása</a:t>
            </a:r>
          </a:p>
          <a:p>
            <a:pPr eaLnBrk="1" hangingPunct="1">
              <a:lnSpc>
                <a:spcPct val="90000"/>
              </a:lnSpc>
            </a:pPr>
            <a:r>
              <a:rPr lang="hu-HU" sz="2300" smtClean="0">
                <a:latin typeface="Arial" charset="0"/>
                <a:cs typeface="Arial" charset="0"/>
              </a:rPr>
              <a:t>1976: Oberlin, Endo, Koyama; nm-es szénszálak CVD-növesztése és vizsgálata elektronmikroszkóppal</a:t>
            </a:r>
          </a:p>
          <a:p>
            <a:pPr eaLnBrk="1" hangingPunct="1">
              <a:lnSpc>
                <a:spcPct val="90000"/>
              </a:lnSpc>
            </a:pPr>
            <a:r>
              <a:rPr lang="hu-HU" sz="2300" smtClean="0">
                <a:latin typeface="Arial" charset="0"/>
                <a:cs typeface="Arial" charset="0"/>
              </a:rPr>
              <a:t>1979: Arthur C. Clarke; </a:t>
            </a:r>
            <a:r>
              <a:rPr lang="hu-HU" sz="2300" i="1" smtClean="0">
                <a:latin typeface="Arial" charset="0"/>
                <a:cs typeface="Arial" charset="0"/>
              </a:rPr>
              <a:t>The Fountains of Paradise</a:t>
            </a:r>
            <a:r>
              <a:rPr lang="hu-HU" sz="2300" smtClean="0">
                <a:latin typeface="Arial" charset="0"/>
                <a:cs typeface="Arial" charset="0"/>
              </a:rPr>
              <a:t> (sci-fi), űrlift („folytonos, pszeudo 1 D-s gyémánt kristály”)</a:t>
            </a:r>
          </a:p>
          <a:p>
            <a:pPr eaLnBrk="1" hangingPunct="1">
              <a:lnSpc>
                <a:spcPct val="90000"/>
              </a:lnSpc>
            </a:pPr>
            <a:r>
              <a:rPr lang="hu-HU" sz="2300" smtClean="0">
                <a:latin typeface="Arial" charset="0"/>
                <a:cs typeface="Arial" charset="0"/>
              </a:rPr>
              <a:t>1985: Fullerén felfedezése (Kroto, Smalley, Curl)</a:t>
            </a:r>
          </a:p>
          <a:p>
            <a:pPr eaLnBrk="1" hangingPunct="1">
              <a:lnSpc>
                <a:spcPct val="90000"/>
              </a:lnSpc>
            </a:pPr>
            <a:r>
              <a:rPr lang="hu-HU" sz="2300" smtClean="0">
                <a:latin typeface="Arial" charset="0"/>
                <a:cs typeface="Arial" charset="0"/>
              </a:rPr>
              <a:t>1987: Tennent; szabadalom üreges grafitszálakra</a:t>
            </a:r>
          </a:p>
          <a:p>
            <a:pPr eaLnBrk="1" hangingPunct="1">
              <a:lnSpc>
                <a:spcPct val="90000"/>
              </a:lnSpc>
            </a:pPr>
            <a:r>
              <a:rPr lang="hu-HU" sz="2300" smtClean="0">
                <a:latin typeface="Arial" charset="0"/>
                <a:cs typeface="Arial" charset="0"/>
              </a:rPr>
              <a:t>1991: többfalú nanocsövek előállítása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651500" y="6242050"/>
            <a:ext cx="2774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i="1"/>
              <a:t>Kocsis Dorina</a:t>
            </a:r>
            <a:r>
              <a:rPr lang="hu-HU" sz="1200"/>
              <a:t> </a:t>
            </a:r>
            <a:r>
              <a:rPr lang="hu-HU" sz="1200" i="1"/>
              <a:t>kiselőadása alapján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Történeti áttekintés II.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1992: Első elméleti számítások az egyfalú nanocsövek elektromos tulajdonságaira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1993: egyfalú nanocsövek előállítása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1995, Svájc: téremissziós képesség bemutatása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1997: első nanocső-tranzisztor elkészítése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1998: első térvezérlésű nanocső-tranzisztor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2001: félvezető és vezető nanocsövek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2003: nanocső-tranzisztorok nagy méretű gyártása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2004: 4 cm-es (!) SWNT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2005: nanocsöves síkképernyők, Y-elágazás, elméleti határon működő diódák</a:t>
            </a:r>
          </a:p>
          <a:p>
            <a:pPr eaLnBrk="1" hangingPunct="1">
              <a:lnSpc>
                <a:spcPct val="80000"/>
              </a:lnSpc>
            </a:pPr>
            <a:r>
              <a:rPr lang="hu-HU" sz="2200" smtClean="0">
                <a:latin typeface="Arial" charset="0"/>
                <a:cs typeface="Arial" charset="0"/>
              </a:rPr>
              <a:t>2006: idegsejtek „javítása”, nanocsövek mozgatása, alkalmazás szénszálas kerékpárokban</a:t>
            </a:r>
          </a:p>
          <a:p>
            <a:pPr eaLnBrk="1" hangingPunct="1">
              <a:lnSpc>
                <a:spcPct val="80000"/>
              </a:lnSpc>
            </a:pPr>
            <a:endParaRPr lang="hu-H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f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23850" y="6308725"/>
            <a:ext cx="541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1400">
                <a:latin typeface="Times New Roman" pitchFamily="18" charset="0"/>
              </a:rPr>
              <a:t>Thess et al., Science 273, 483 (</a:t>
            </a:r>
            <a:r>
              <a:rPr lang="hu-HU" sz="1400">
                <a:solidFill>
                  <a:srgbClr val="FF0000"/>
                </a:solidFill>
                <a:latin typeface="Times New Roman" pitchFamily="18" charset="0"/>
              </a:rPr>
              <a:t>1996</a:t>
            </a:r>
            <a:r>
              <a:rPr lang="hu-HU" sz="1400">
                <a:latin typeface="Times New Roman" pitchFamily="18" charset="0"/>
              </a:rPr>
              <a:t>)</a:t>
            </a:r>
            <a:endParaRPr lang="hu-HU" sz="2400">
              <a:latin typeface="Times New Roman" pitchFamily="18" charset="0"/>
            </a:endParaRPr>
          </a:p>
        </p:txBody>
      </p:sp>
      <p:pic>
        <p:nvPicPr>
          <p:cNvPr id="43012" name="Picture 6" descr="1010tubemod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75" y="0"/>
            <a:ext cx="3032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844675"/>
            <a:ext cx="5400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895600" y="3886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+1% Ni , Co 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400" smtClean="0">
                <a:solidFill>
                  <a:schemeClr val="tx1"/>
                </a:solidFill>
              </a:rPr>
              <a:t>SWCNT egyfalú</a:t>
            </a:r>
            <a:br>
              <a:rPr lang="hu-HU" sz="3400" smtClean="0">
                <a:solidFill>
                  <a:schemeClr val="tx1"/>
                </a:solidFill>
              </a:rPr>
            </a:br>
            <a:r>
              <a:rPr lang="hu-HU" sz="3400" smtClean="0">
                <a:solidFill>
                  <a:schemeClr val="tx1"/>
                </a:solidFill>
              </a:rPr>
              <a:t>nanocsövek előállítása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opes_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925" y="-34925"/>
            <a:ext cx="487997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ropes_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-3048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ropes_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9513"/>
            <a:ext cx="51816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swt2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998913"/>
            <a:ext cx="39624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627313" y="4076700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276600" y="3933825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400" b="1">
                <a:latin typeface="Times New Roman" pitchFamily="18" charset="0"/>
              </a:rPr>
              <a:t>5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1mo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343400"/>
            <a:ext cx="4667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rope_amod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0"/>
            <a:ext cx="9753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8001000" y="10668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8001000" y="19050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391400" y="2286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1,4 nm</a:t>
            </a:r>
            <a:endParaRPr lang="hu-HU" sz="24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60575"/>
            <a:ext cx="4191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060575"/>
            <a:ext cx="30956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755650" y="522922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Elrendezés vázlata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5795963" y="472440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Átmérőeloszlás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700213"/>
            <a:ext cx="9144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 i="1">
                <a:latin typeface="Times New Roman" pitchFamily="18" charset="0"/>
              </a:rPr>
              <a:t>			d </a:t>
            </a:r>
            <a:r>
              <a:rPr lang="hu-HU" sz="2400">
                <a:latin typeface="Times New Roman" pitchFamily="18" charset="0"/>
              </a:rPr>
              <a:t>(nm) 		</a:t>
            </a:r>
            <a:r>
              <a:rPr lang="hu-HU" sz="2400" i="1">
                <a:latin typeface="Times New Roman" pitchFamily="18" charset="0"/>
              </a:rPr>
              <a:t>σ </a:t>
            </a:r>
            <a:r>
              <a:rPr lang="hu-HU" sz="2400">
                <a:latin typeface="Times New Roman" pitchFamily="18" charset="0"/>
              </a:rPr>
              <a:t>(nm) 		length</a:t>
            </a:r>
          </a:p>
          <a:p>
            <a:pPr eaLnBrk="0" hangingPunct="0"/>
            <a:endParaRPr lang="hu-HU" sz="2400"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FF0000"/>
                </a:solidFill>
                <a:latin typeface="Times New Roman" pitchFamily="18" charset="0"/>
              </a:rPr>
              <a:t>laser ablation</a:t>
            </a:r>
            <a:r>
              <a:rPr lang="hu-HU" sz="2400">
                <a:latin typeface="Times New Roman" pitchFamily="18" charset="0"/>
              </a:rPr>
              <a:t>		1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5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1 		medium</a:t>
            </a:r>
          </a:p>
          <a:p>
            <a:pPr eaLnBrk="0" hangingPunct="0"/>
            <a:r>
              <a:rPr lang="hu-HU" sz="2400">
                <a:solidFill>
                  <a:srgbClr val="FF0000"/>
                </a:solidFill>
                <a:latin typeface="Times New Roman" pitchFamily="18" charset="0"/>
              </a:rPr>
              <a:t>arc discharge</a:t>
            </a:r>
            <a:r>
              <a:rPr lang="hu-HU" sz="2400">
                <a:latin typeface="Times New Roman" pitchFamily="18" charset="0"/>
              </a:rPr>
              <a:t>		1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5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1 		medium</a:t>
            </a:r>
          </a:p>
          <a:p>
            <a:pPr eaLnBrk="0" hangingPunct="0"/>
            <a:endParaRPr lang="hu-HU" sz="2400">
              <a:latin typeface="Times New Roman" pitchFamily="18" charset="0"/>
            </a:endParaRPr>
          </a:p>
          <a:p>
            <a:pPr eaLnBrk="0" hangingPunct="0"/>
            <a:r>
              <a:rPr lang="hu-HU" sz="2400">
                <a:solidFill>
                  <a:srgbClr val="FF0000"/>
                </a:solidFill>
                <a:latin typeface="Times New Roman" pitchFamily="18" charset="0"/>
              </a:rPr>
              <a:t>CVD</a:t>
            </a:r>
            <a:r>
              <a:rPr lang="hu-HU" sz="2400">
                <a:latin typeface="Times New Roman" pitchFamily="18" charset="0"/>
              </a:rPr>
              <a:t> </a:t>
            </a:r>
            <a:r>
              <a:rPr lang="hu-HU" sz="2000">
                <a:latin typeface="Times New Roman" pitchFamily="18" charset="0"/>
              </a:rPr>
              <a:t>(strongly varying depending on catalyst and growth conditions)</a:t>
            </a:r>
          </a:p>
          <a:p>
            <a:pPr eaLnBrk="0" hangingPunct="0"/>
            <a:r>
              <a:rPr lang="hu-HU" sz="2400">
                <a:latin typeface="Times New Roman" pitchFamily="18" charset="0"/>
              </a:rPr>
              <a:t>HiPCo 			1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0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2 		medium</a:t>
            </a:r>
          </a:p>
          <a:p>
            <a:pPr eaLnBrk="0" hangingPunct="0"/>
            <a:r>
              <a:rPr lang="hu-HU" sz="2400">
                <a:latin typeface="Times New Roman" pitchFamily="18" charset="0"/>
              </a:rPr>
              <a:t>CoMoCat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7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1 		medium</a:t>
            </a:r>
          </a:p>
          <a:p>
            <a:pPr eaLnBrk="0" hangingPunct="0"/>
            <a:r>
              <a:rPr lang="hu-HU" sz="2400">
                <a:latin typeface="Times New Roman" pitchFamily="18" charset="0"/>
              </a:rPr>
              <a:t>alcohol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7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1 		medium</a:t>
            </a:r>
          </a:p>
          <a:p>
            <a:pPr eaLnBrk="0" hangingPunct="0"/>
            <a:r>
              <a:rPr lang="hu-HU" sz="2400">
                <a:latin typeface="Times New Roman" pitchFamily="18" charset="0"/>
              </a:rPr>
              <a:t>zeolites 		0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4 		</a:t>
            </a:r>
            <a:r>
              <a:rPr lang="hu-HU" sz="2400" i="1">
                <a:latin typeface="Times New Roman" pitchFamily="18" charset="0"/>
              </a:rPr>
              <a:t>− 		</a:t>
            </a:r>
            <a:r>
              <a:rPr lang="hu-HU" sz="2400">
                <a:latin typeface="Times New Roman" pitchFamily="18" charset="0"/>
              </a:rPr>
              <a:t>short</a:t>
            </a:r>
          </a:p>
          <a:p>
            <a:pPr eaLnBrk="0" hangingPunct="0"/>
            <a:r>
              <a:rPr lang="hu-HU" sz="2400">
                <a:latin typeface="Times New Roman" pitchFamily="18" charset="0"/>
              </a:rPr>
              <a:t>cm tubes 		1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4 		</a:t>
            </a:r>
            <a:r>
              <a:rPr lang="hu-HU" sz="2400" i="1">
                <a:latin typeface="Times New Roman" pitchFamily="18" charset="0"/>
              </a:rPr>
              <a:t>− 		</a:t>
            </a:r>
            <a:r>
              <a:rPr lang="hu-HU" sz="2400">
                <a:latin typeface="Times New Roman" pitchFamily="18" charset="0"/>
              </a:rPr>
              <a:t>ultralong</a:t>
            </a:r>
          </a:p>
          <a:p>
            <a:pPr eaLnBrk="0" hangingPunct="0"/>
            <a:r>
              <a:rPr lang="hu-HU" sz="2400">
                <a:latin typeface="Times New Roman" pitchFamily="18" charset="0"/>
              </a:rPr>
              <a:t>supergrowth 		2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0 		1</a:t>
            </a:r>
            <a:r>
              <a:rPr lang="hu-HU" sz="2400" i="1">
                <a:latin typeface="Times New Roman" pitchFamily="18" charset="0"/>
              </a:rPr>
              <a:t>.</a:t>
            </a:r>
            <a:r>
              <a:rPr lang="hu-HU" sz="2400">
                <a:latin typeface="Times New Roman" pitchFamily="18" charset="0"/>
              </a:rPr>
              <a:t>0 		long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000">
                <a:latin typeface="Times New Roman" pitchFamily="18" charset="0"/>
              </a:rPr>
              <a:t>Typical diameters for carbon nanotubes grown by different growth methods. </a:t>
            </a:r>
            <a:r>
              <a:rPr lang="hu-HU" sz="2000" i="1">
                <a:latin typeface="Times New Roman" pitchFamily="18" charset="0"/>
              </a:rPr>
              <a:t>σ </a:t>
            </a:r>
            <a:r>
              <a:rPr lang="hu-HU" sz="2000">
                <a:latin typeface="Times New Roman" pitchFamily="18" charset="0"/>
              </a:rPr>
              <a:t>is the standard deviation of a Gaussian diameter distribution. The length is categorized as short (below 100 nm), medium (100-1000 nm) and long (above 1</a:t>
            </a:r>
            <a:r>
              <a:rPr lang="hu-HU" sz="2000" i="1">
                <a:latin typeface="Times New Roman" pitchFamily="18" charset="0"/>
              </a:rPr>
              <a:t>μm</a:t>
            </a:r>
            <a:r>
              <a:rPr lang="hu-HU" sz="2000">
                <a:latin typeface="Times New Roman" pitchFamily="18" charset="0"/>
              </a:rPr>
              <a:t>). A special, ultralong case is the 4 cm nanotube. The “special” tubes types (HiPCo, CoMocat etc.) are all grown by CVD related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8446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8000" b="1">
                <a:solidFill>
                  <a:schemeClr val="accent2"/>
                </a:solidFill>
                <a:latin typeface="Times New Roman" pitchFamily="18" charset="0"/>
              </a:rPr>
              <a:t>Szén nanocsövek </a:t>
            </a:r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</a:br>
            <a:endParaRPr lang="en-US" sz="4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9699" name="Picture 5" descr="MO39CF76C62557867_longcapmo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9180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MO39CF7C7B25F7867_longtubemod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5875"/>
            <a:ext cx="867568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EM-CVDgrow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8228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FEM2-r00-05-22-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9963"/>
            <a:ext cx="43434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 b="1">
                <a:solidFill>
                  <a:srgbClr val="993300"/>
                </a:solidFill>
                <a:latin typeface="Times New Roman" pitchFamily="18" charset="0"/>
              </a:rPr>
              <a:t>10 nm</a:t>
            </a:r>
            <a:endParaRPr lang="hu-HU" sz="2400" b="1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449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CVD </a:t>
            </a:r>
            <a:r>
              <a:rPr lang="hu-HU">
                <a:latin typeface="Times New Roman" pitchFamily="18" charset="0"/>
              </a:rPr>
              <a:t>módszerrel történő előállítás</a:t>
            </a:r>
            <a:endParaRPr lang="hu-HU" sz="2400"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(chemical vapor deposition)</a:t>
            </a:r>
            <a:endParaRPr lang="hu-HU" sz="2400">
              <a:latin typeface="Times New Roman" pitchFamily="18" charset="0"/>
            </a:endParaRPr>
          </a:p>
        </p:txBody>
      </p:sp>
      <p:pic>
        <p:nvPicPr>
          <p:cNvPr id="48134" name="Picture 3" descr="FEM1-r00-05-22-2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6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292725" y="4149725"/>
            <a:ext cx="33845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SEM image of 250 square, 130 micron tall blocks of aligned multi-wall nanotubes. </a:t>
            </a:r>
          </a:p>
          <a:p>
            <a:pPr eaLnBrk="0" hangingPunct="0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5 nm of Iron was evaporated with a shadow mask on porous silicon and grown at 700º C in Ethylene.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80063" y="40481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/>
              <a:t>Iszik vagy vezet?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011863" y="27813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>
                <a:solidFill>
                  <a:schemeClr val="accent2"/>
                </a:solidFill>
              </a:rPr>
              <a:t>alkoholban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1963"/>
            <a:ext cx="9144000" cy="731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1670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3400" y="5943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n-GB" sz="1600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971550" y="1773238"/>
            <a:ext cx="6096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Patterned catalyst gives selective growth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GB" sz="2000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3581400" y="2452688"/>
            <a:ext cx="5486400" cy="3352800"/>
            <a:chOff x="2256" y="1537"/>
            <a:chExt cx="3840" cy="2447"/>
          </a:xfrm>
        </p:grpSpPr>
        <p:pic>
          <p:nvPicPr>
            <p:cNvPr id="51208" name="Picture 6" descr="p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537"/>
              <a:ext cx="3840" cy="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7" descr="dot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1" y="2580"/>
              <a:ext cx="3633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2895600" y="152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GB" sz="2800" b="1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120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Patterned Growth</a:t>
            </a:r>
            <a:endParaRPr lang="hu-H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375" y="-26988"/>
            <a:ext cx="4529138" cy="47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489585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400">
                <a:latin typeface="Times New Roman" pitchFamily="18" charset="0"/>
              </a:rPr>
              <a:t>(c) Water-assisted CVD growth carbon nanotubes of high purity and length. The nanotube mat is shown next to the head of a matchstick.</a:t>
            </a:r>
          </a:p>
          <a:p>
            <a:pPr eaLnBrk="0" hangingPunct="0"/>
            <a:r>
              <a:rPr lang="hu-HU" sz="2400">
                <a:latin typeface="Times New Roman" pitchFamily="18" charset="0"/>
              </a:rPr>
              <a:t>(d) A patterned substrate allows to grow carbon nanotubes in pre-defined places as shown with this SEM picture. The inset shows an expanded view of one of the pillars.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827088" y="32131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i="1">
                <a:solidFill>
                  <a:schemeClr val="accent2"/>
                </a:solidFill>
              </a:rPr>
              <a:t>vízben</a:t>
            </a:r>
          </a:p>
        </p:txBody>
      </p:sp>
      <p:sp>
        <p:nvSpPr>
          <p:cNvPr id="52229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7964487" cy="1216025"/>
          </a:xfrm>
        </p:spPr>
        <p:txBody>
          <a:bodyPr/>
          <a:lstStyle/>
          <a:p>
            <a:pPr eaLnBrk="1" hangingPunct="1"/>
            <a:r>
              <a:rPr lang="hu-HU" sz="3400" smtClean="0">
                <a:solidFill>
                  <a:schemeClr val="tx1"/>
                </a:solidFill>
              </a:rPr>
              <a:t>„SUPERGROWTH”</a:t>
            </a:r>
            <a:br>
              <a:rPr lang="hu-HU" sz="3400" smtClean="0">
                <a:solidFill>
                  <a:schemeClr val="tx1"/>
                </a:solidFill>
              </a:rPr>
            </a:br>
            <a:endParaRPr lang="hu-HU" sz="3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400" smtClean="0">
                <a:solidFill>
                  <a:schemeClr val="tx1"/>
                </a:solidFill>
              </a:rPr>
              <a:t>„SUPERGROWTH”</a:t>
            </a:r>
            <a:br>
              <a:rPr lang="hu-HU" sz="3400" smtClean="0">
                <a:solidFill>
                  <a:schemeClr val="tx1"/>
                </a:solidFill>
              </a:rPr>
            </a:br>
            <a:endParaRPr lang="hu-HU" sz="3400" smtClean="0">
              <a:solidFill>
                <a:schemeClr val="tx1"/>
              </a:solidFill>
            </a:endParaRPr>
          </a:p>
        </p:txBody>
      </p:sp>
      <p:pic>
        <p:nvPicPr>
          <p:cNvPr id="53251" name="Picture 4" descr="nn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3238"/>
            <a:ext cx="31797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 descr="nn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9275"/>
            <a:ext cx="43307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010tubemod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0"/>
            <a:ext cx="4330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00113" y="3068638"/>
            <a:ext cx="27844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HOSSZ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 1–10</a:t>
            </a:r>
            <a:r>
              <a:rPr lang="hu-HU" sz="24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 μm</a:t>
            </a:r>
            <a:endParaRPr lang="hu-HU" sz="2400">
              <a:solidFill>
                <a:srgbClr val="FFFFFF"/>
              </a:solidFill>
              <a:latin typeface="Times New Roman" pitchFamily="18" charset="0"/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hu-HU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de már állítottak elő 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több mm hosszúságút is !</a:t>
            </a: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ÁTMÉRŐ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 1–1</a:t>
            </a:r>
            <a:r>
              <a:rPr lang="hu-HU" sz="24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Symbol" pitchFamily="18" charset="2"/>
              </a:rPr>
              <a:t>5 nm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323850" y="836613"/>
            <a:ext cx="3671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rgbClr val="990099"/>
                </a:solidFill>
                <a:latin typeface="Times New Roman" pitchFamily="18" charset="0"/>
              </a:rPr>
              <a:t>SZÉNATOMOK HATSZÖGES RÁCSA EGY HENGERPALÁSTON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971550" y="4954588"/>
            <a:ext cx="3313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1200">
                <a:solidFill>
                  <a:srgbClr val="FFFFCC"/>
                </a:solidFill>
                <a:latin typeface="Times New Roman" pitchFamily="18" charset="0"/>
              </a:rPr>
              <a:t>Kb 50 ezerszer vékonyabb egy hajszálnál !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kern="0" dirty="0" err="1">
                <a:solidFill>
                  <a:srgbClr val="FFFFFF"/>
                </a:solidFill>
                <a:latin typeface="Times New Roman" pitchFamily="18" charset="0"/>
              </a:rPr>
              <a:t>S.Iijima</a:t>
            </a:r>
            <a:r>
              <a:rPr lang="hu-HU" kern="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  <a:r>
              <a:rPr lang="hu-HU" kern="0" dirty="0" err="1">
                <a:solidFill>
                  <a:srgbClr val="FFFFFF"/>
                </a:solidFill>
                <a:latin typeface="Times New Roman" pitchFamily="18" charset="0"/>
              </a:rPr>
              <a:t>Nature</a:t>
            </a:r>
            <a:r>
              <a:rPr lang="hu-HU" kern="0" dirty="0">
                <a:solidFill>
                  <a:srgbClr val="FFFFFF"/>
                </a:solidFill>
                <a:latin typeface="Times New Roman" pitchFamily="18" charset="0"/>
              </a:rPr>
              <a:t> 354, 56 (1991)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7561263" y="981075"/>
            <a:ext cx="1835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  <a:latin typeface="Times New Roman" pitchFamily="18" charset="0"/>
              </a:rPr>
              <a:t>KAVLI-DÍJ: </a:t>
            </a:r>
          </a:p>
          <a:p>
            <a:pPr eaLnBrk="0" hangingPunct="0">
              <a:spcBef>
                <a:spcPct val="50000"/>
              </a:spcBef>
            </a:pPr>
            <a:r>
              <a:rPr lang="hu-HU" sz="2400">
                <a:solidFill>
                  <a:srgbClr val="FF0000"/>
                </a:solidFill>
                <a:latin typeface="Times New Roman" pitchFamily="18" charset="0"/>
              </a:rPr>
              <a:t>2008-BAN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rtist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7225" cy="916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-180975" y="5949950"/>
            <a:ext cx="3276600" cy="172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hu-HU" sz="2400">
              <a:latin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7950" y="115888"/>
            <a:ext cx="4608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3200">
                <a:solidFill>
                  <a:srgbClr val="FF0000"/>
                </a:solidFill>
                <a:latin typeface="Times New Roman" pitchFamily="18" charset="0"/>
              </a:rPr>
              <a:t>SZÉN   NANOCSÖVEK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iijima_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804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68313" y="6381750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Iijima méreteket szemléltető ábrája, egy előadáson (Royal Institute).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319_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5425" y="-315913"/>
            <a:ext cx="9904413" cy="74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8388350" y="3573463"/>
            <a:ext cx="1223963" cy="7191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hu-HU" sz="2400">
              <a:latin typeface="Times New Roman" pitchFamily="18" charset="0"/>
            </a:endParaRPr>
          </a:p>
        </p:txBody>
      </p:sp>
      <p:pic>
        <p:nvPicPr>
          <p:cNvPr id="79875" name="Picture 3" descr="nanotube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75" y="-100013"/>
            <a:ext cx="6905625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 descr="C60_70_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0025" y="0"/>
            <a:ext cx="282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ijima19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8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19800" y="3933825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S.Iijima, Nature 354, 56 (</a:t>
            </a:r>
            <a:r>
              <a:rPr lang="hu-HU">
                <a:solidFill>
                  <a:srgbClr val="FF0000"/>
                </a:solidFill>
                <a:latin typeface="Times New Roman" pitchFamily="18" charset="0"/>
              </a:rPr>
              <a:t>1991</a:t>
            </a:r>
            <a:r>
              <a:rPr lang="hu-HU">
                <a:latin typeface="Times New Roman" pitchFamily="18" charset="0"/>
              </a:rPr>
              <a:t>)</a:t>
            </a:r>
            <a:endParaRPr lang="hu-HU" sz="2400">
              <a:latin typeface="Times New Roman" pitchFamily="18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0" y="1916113"/>
            <a:ext cx="2819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MWCNT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sokfalú (koncentrikus) szén nanocsövek felfedezése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(TEM)</a:t>
            </a:r>
            <a:endParaRPr lang="hu-HU" sz="2000">
              <a:latin typeface="Times New Roman" pitchFamily="18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403725"/>
            <a:ext cx="29876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476375" y="5516563"/>
            <a:ext cx="4537075" cy="134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u-HU" sz="1400"/>
              <a:t>Iijima előadása a Royal Institute-ban (London)</a:t>
            </a:r>
          </a:p>
          <a:p>
            <a:pPr eaLnBrk="0" hangingPunct="0"/>
            <a:endParaRPr lang="hu-HU" sz="1400"/>
          </a:p>
          <a:p>
            <a:pPr eaLnBrk="0" hangingPunct="0"/>
            <a:r>
              <a:rPr lang="hu-HU" sz="1400"/>
              <a:t>http://www.vega.org.uk/video/programme/71</a:t>
            </a:r>
          </a:p>
        </p:txBody>
      </p:sp>
      <p:pic>
        <p:nvPicPr>
          <p:cNvPr id="34823" name="Picture 7" descr="fullere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1476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539750" y="4365625"/>
            <a:ext cx="287338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0475" y="-26988"/>
            <a:ext cx="1570038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350" y="-785813"/>
            <a:ext cx="9410700" cy="842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retes">
  <a:themeElements>
    <a:clrScheme name="Keretes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Keret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retes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298</TotalTime>
  <Words>704</Words>
  <Application>Microsoft Office PowerPoint</Application>
  <PresentationFormat>Diavetítés a képernyőre (4:3 oldalarány)</PresentationFormat>
  <Paragraphs>134</Paragraphs>
  <Slides>25</Slides>
  <Notes>20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Verdana</vt:lpstr>
      <vt:lpstr>Arial</vt:lpstr>
      <vt:lpstr>Wingdings</vt:lpstr>
      <vt:lpstr>Times New Roman</vt:lpstr>
      <vt:lpstr>Symbol</vt:lpstr>
      <vt:lpstr>Keretes</vt:lpstr>
      <vt:lpstr>5_Alapértelmezett terv</vt:lpstr>
      <vt:lpstr>2_Alapértelmezett terv</vt:lpstr>
      <vt:lpstr> SZÉN  NANOSZERKEZETEK  SZÉN NANOCSÖVEK I.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Történeti áttekintés I.</vt:lpstr>
      <vt:lpstr>Történeti áttekintés II.</vt:lpstr>
      <vt:lpstr>SWCNT egyfalú nanocsövek előállítása</vt:lpstr>
      <vt:lpstr>16. dia</vt:lpstr>
      <vt:lpstr>17. dia</vt:lpstr>
      <vt:lpstr>18. dia</vt:lpstr>
      <vt:lpstr>19. dia</vt:lpstr>
      <vt:lpstr>20. dia</vt:lpstr>
      <vt:lpstr>21. dia</vt:lpstr>
      <vt:lpstr>22. dia</vt:lpstr>
      <vt:lpstr>Patterned Growth</vt:lpstr>
      <vt:lpstr>„SUPERGROWTH” </vt:lpstr>
      <vt:lpstr>„SUPERGROWTH” </vt:lpstr>
    </vt:vector>
  </TitlesOfParts>
  <Company>ELTE-TTK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Fullerének és szén nanocsövek</dc:title>
  <dc:creator>KJ</dc:creator>
  <cp:lastModifiedBy>kurti</cp:lastModifiedBy>
  <cp:revision>21</cp:revision>
  <dcterms:created xsi:type="dcterms:W3CDTF">2011-03-27T15:51:04Z</dcterms:created>
  <dcterms:modified xsi:type="dcterms:W3CDTF">2017-04-27T09:34:33Z</dcterms:modified>
</cp:coreProperties>
</file>