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slides/slide22.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08.xml" ContentType="application/vnd.openxmlformats-officedocument.presentationml.slid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notesSlides/notesSlide98.xml" ContentType="application/vnd.openxmlformats-officedocument.presentationml.notesSlide+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theme/theme14.xml" ContentType="application/vnd.openxmlformats-officedocument.theme+xml"/>
  <Override PartName="/ppt/notesSlides/notesSlide12.xml" ContentType="application/vnd.openxmlformats-officedocument.presentationml.notesSlide+xml"/>
  <Override PartName="/ppt/slides/slide118.xml" ContentType="application/vnd.openxmlformats-officedocument.presentationml.slide+xml"/>
  <Default Extension="doc" ContentType="application/msword"/>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notesSlides/notesSlide108.xml" ContentType="application/vnd.openxmlformats-officedocument.presentationml.notesSlid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20" r:id="rId2"/>
    <p:sldMasterId id="2147483754" r:id="rId3"/>
    <p:sldMasterId id="2147483766" r:id="rId4"/>
    <p:sldMasterId id="2147483780" r:id="rId5"/>
    <p:sldMasterId id="2147483794" r:id="rId6"/>
    <p:sldMasterId id="2147483806" r:id="rId7"/>
    <p:sldMasterId id="2147483818" r:id="rId8"/>
    <p:sldMasterId id="2147483830" r:id="rId9"/>
    <p:sldMasterId id="2147483842" r:id="rId10"/>
    <p:sldMasterId id="2147483856" r:id="rId11"/>
    <p:sldMasterId id="2147483868" r:id="rId12"/>
    <p:sldMasterId id="2147483881" r:id="rId13"/>
    <p:sldMasterId id="2147483893" r:id="rId14"/>
    <p:sldMasterId id="2147483906" r:id="rId15"/>
    <p:sldMasterId id="2147485322" r:id="rId16"/>
    <p:sldMasterId id="2147485334" r:id="rId17"/>
  </p:sldMasterIdLst>
  <p:notesMasterIdLst>
    <p:notesMasterId r:id="rId150"/>
  </p:notesMasterIdLst>
  <p:sldIdLst>
    <p:sldId id="394" r:id="rId18"/>
    <p:sldId id="395" r:id="rId19"/>
    <p:sldId id="396" r:id="rId20"/>
    <p:sldId id="397" r:id="rId21"/>
    <p:sldId id="398" r:id="rId22"/>
    <p:sldId id="399" r:id="rId23"/>
    <p:sldId id="400" r:id="rId24"/>
    <p:sldId id="401" r:id="rId25"/>
    <p:sldId id="402" r:id="rId26"/>
    <p:sldId id="403" r:id="rId27"/>
    <p:sldId id="404" r:id="rId28"/>
    <p:sldId id="405" r:id="rId29"/>
    <p:sldId id="406" r:id="rId30"/>
    <p:sldId id="407" r:id="rId31"/>
    <p:sldId id="408" r:id="rId32"/>
    <p:sldId id="409" r:id="rId33"/>
    <p:sldId id="410" r:id="rId34"/>
    <p:sldId id="411" r:id="rId35"/>
    <p:sldId id="412" r:id="rId36"/>
    <p:sldId id="413" r:id="rId37"/>
    <p:sldId id="414" r:id="rId38"/>
    <p:sldId id="415" r:id="rId39"/>
    <p:sldId id="416" r:id="rId40"/>
    <p:sldId id="417" r:id="rId41"/>
    <p:sldId id="418" r:id="rId42"/>
    <p:sldId id="258" r:id="rId43"/>
    <p:sldId id="259" r:id="rId44"/>
    <p:sldId id="260" r:id="rId45"/>
    <p:sldId id="261" r:id="rId46"/>
    <p:sldId id="262" r:id="rId47"/>
    <p:sldId id="263" r:id="rId48"/>
    <p:sldId id="362" r:id="rId49"/>
    <p:sldId id="340" r:id="rId50"/>
    <p:sldId id="341" r:id="rId51"/>
    <p:sldId id="342" r:id="rId52"/>
    <p:sldId id="344" r:id="rId53"/>
    <p:sldId id="266" r:id="rId54"/>
    <p:sldId id="267" r:id="rId55"/>
    <p:sldId id="345" r:id="rId56"/>
    <p:sldId id="268" r:id="rId57"/>
    <p:sldId id="269" r:id="rId58"/>
    <p:sldId id="270" r:id="rId59"/>
    <p:sldId id="271" r:id="rId60"/>
    <p:sldId id="272" r:id="rId61"/>
    <p:sldId id="274" r:id="rId62"/>
    <p:sldId id="275" r:id="rId63"/>
    <p:sldId id="276" r:id="rId64"/>
    <p:sldId id="277" r:id="rId65"/>
    <p:sldId id="279" r:id="rId66"/>
    <p:sldId id="278" r:id="rId67"/>
    <p:sldId id="273" r:id="rId68"/>
    <p:sldId id="280" r:id="rId69"/>
    <p:sldId id="281" r:id="rId70"/>
    <p:sldId id="283" r:id="rId71"/>
    <p:sldId id="367" r:id="rId72"/>
    <p:sldId id="368" r:id="rId73"/>
    <p:sldId id="369" r:id="rId74"/>
    <p:sldId id="370" r:id="rId75"/>
    <p:sldId id="284" r:id="rId76"/>
    <p:sldId id="285" r:id="rId77"/>
    <p:sldId id="286" r:id="rId78"/>
    <p:sldId id="287" r:id="rId79"/>
    <p:sldId id="373" r:id="rId80"/>
    <p:sldId id="288" r:id="rId81"/>
    <p:sldId id="372" r:id="rId82"/>
    <p:sldId id="289" r:id="rId83"/>
    <p:sldId id="290" r:id="rId84"/>
    <p:sldId id="291" r:id="rId85"/>
    <p:sldId id="292" r:id="rId86"/>
    <p:sldId id="293" r:id="rId87"/>
    <p:sldId id="294" r:id="rId88"/>
    <p:sldId id="295" r:id="rId89"/>
    <p:sldId id="296" r:id="rId90"/>
    <p:sldId id="297" r:id="rId91"/>
    <p:sldId id="298" r:id="rId92"/>
    <p:sldId id="299" r:id="rId93"/>
    <p:sldId id="300" r:id="rId94"/>
    <p:sldId id="301" r:id="rId95"/>
    <p:sldId id="302" r:id="rId96"/>
    <p:sldId id="303" r:id="rId97"/>
    <p:sldId id="304" r:id="rId98"/>
    <p:sldId id="305" r:id="rId99"/>
    <p:sldId id="306" r:id="rId100"/>
    <p:sldId id="307" r:id="rId101"/>
    <p:sldId id="308" r:id="rId102"/>
    <p:sldId id="309" r:id="rId103"/>
    <p:sldId id="321" r:id="rId104"/>
    <p:sldId id="312" r:id="rId105"/>
    <p:sldId id="313" r:id="rId106"/>
    <p:sldId id="314" r:id="rId107"/>
    <p:sldId id="315" r:id="rId108"/>
    <p:sldId id="316" r:id="rId109"/>
    <p:sldId id="317" r:id="rId110"/>
    <p:sldId id="323" r:id="rId111"/>
    <p:sldId id="322" r:id="rId112"/>
    <p:sldId id="318" r:id="rId113"/>
    <p:sldId id="319" r:id="rId114"/>
    <p:sldId id="320" r:id="rId115"/>
    <p:sldId id="387" r:id="rId116"/>
    <p:sldId id="388" r:id="rId117"/>
    <p:sldId id="389" r:id="rId118"/>
    <p:sldId id="390" r:id="rId119"/>
    <p:sldId id="391" r:id="rId120"/>
    <p:sldId id="392" r:id="rId121"/>
    <p:sldId id="393" r:id="rId122"/>
    <p:sldId id="377" r:id="rId123"/>
    <p:sldId id="379" r:id="rId124"/>
    <p:sldId id="380" r:id="rId125"/>
    <p:sldId id="375" r:id="rId126"/>
    <p:sldId id="376" r:id="rId127"/>
    <p:sldId id="374" r:id="rId128"/>
    <p:sldId id="327" r:id="rId129"/>
    <p:sldId id="350" r:id="rId130"/>
    <p:sldId id="337" r:id="rId131"/>
    <p:sldId id="338" r:id="rId132"/>
    <p:sldId id="382" r:id="rId133"/>
    <p:sldId id="383" r:id="rId134"/>
    <p:sldId id="334" r:id="rId135"/>
    <p:sldId id="335" r:id="rId136"/>
    <p:sldId id="336" r:id="rId137"/>
    <p:sldId id="352" r:id="rId138"/>
    <p:sldId id="328" r:id="rId139"/>
    <p:sldId id="329" r:id="rId140"/>
    <p:sldId id="356" r:id="rId141"/>
    <p:sldId id="331" r:id="rId142"/>
    <p:sldId id="332" r:id="rId143"/>
    <p:sldId id="384" r:id="rId144"/>
    <p:sldId id="385" r:id="rId145"/>
    <p:sldId id="386" r:id="rId146"/>
    <p:sldId id="346" r:id="rId147"/>
    <p:sldId id="363" r:id="rId148"/>
    <p:sldId id="371" r:id="rId149"/>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CBCB"/>
    <a:srgbClr val="C7C7C7"/>
    <a:srgbClr val="D5D5D5"/>
    <a:srgbClr val="C0C0C0"/>
    <a:srgbClr val="DDDDD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179" autoAdjust="0"/>
    <p:restoredTop sz="94660"/>
  </p:normalViewPr>
  <p:slideViewPr>
    <p:cSldViewPr>
      <p:cViewPr varScale="1">
        <p:scale>
          <a:sx n="86" d="100"/>
          <a:sy n="86" d="100"/>
        </p:scale>
        <p:origin x="-132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38" Type="http://schemas.openxmlformats.org/officeDocument/2006/relationships/slide" Target="slides/slide121.xml"/><Relationship Id="rId154"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144" Type="http://schemas.openxmlformats.org/officeDocument/2006/relationships/slide" Target="slides/slide127.xml"/><Relationship Id="rId149" Type="http://schemas.openxmlformats.org/officeDocument/2006/relationships/slide" Target="slides/slide132.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50"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slide" Target="slides/slide86.xml"/><Relationship Id="rId108" Type="http://schemas.openxmlformats.org/officeDocument/2006/relationships/slide" Target="slides/slide91.xml"/><Relationship Id="rId116" Type="http://schemas.openxmlformats.org/officeDocument/2006/relationships/slide" Target="slides/slide99.xml"/><Relationship Id="rId124" Type="http://schemas.openxmlformats.org/officeDocument/2006/relationships/slide" Target="slides/slide107.xml"/><Relationship Id="rId129" Type="http://schemas.openxmlformats.org/officeDocument/2006/relationships/slide" Target="slides/slide112.xml"/><Relationship Id="rId137" Type="http://schemas.openxmlformats.org/officeDocument/2006/relationships/slide" Target="slides/slide12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slide" Target="slides/slide94.xml"/><Relationship Id="rId132" Type="http://schemas.openxmlformats.org/officeDocument/2006/relationships/slide" Target="slides/slide115.xml"/><Relationship Id="rId140" Type="http://schemas.openxmlformats.org/officeDocument/2006/relationships/slide" Target="slides/slide123.xml"/><Relationship Id="rId145" Type="http://schemas.openxmlformats.org/officeDocument/2006/relationships/slide" Target="slides/slide128.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slide" Target="slides/slide97.xml"/><Relationship Id="rId119" Type="http://schemas.openxmlformats.org/officeDocument/2006/relationships/slide" Target="slides/slide102.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30" Type="http://schemas.openxmlformats.org/officeDocument/2006/relationships/slide" Target="slides/slide113.xml"/><Relationship Id="rId135" Type="http://schemas.openxmlformats.org/officeDocument/2006/relationships/slide" Target="slides/slide118.xml"/><Relationship Id="rId143" Type="http://schemas.openxmlformats.org/officeDocument/2006/relationships/slide" Target="slides/slide126.xml"/><Relationship Id="rId148" Type="http://schemas.openxmlformats.org/officeDocument/2006/relationships/slide" Target="slides/slide131.xml"/><Relationship Id="rId15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viewProps" Target="viewProps.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hu-HU"/>
          </a:p>
        </p:txBody>
      </p:sp>
      <p:sp>
        <p:nvSpPr>
          <p:cNvPr id="665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hu-HU"/>
          </a:p>
        </p:txBody>
      </p:sp>
      <p:sp>
        <p:nvSpPr>
          <p:cNvPr id="32666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65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665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hu-HU"/>
          </a:p>
        </p:txBody>
      </p:sp>
      <p:sp>
        <p:nvSpPr>
          <p:cNvPr id="665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83558E80-E04A-4E08-9DDD-88FA7A99DDE1}"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DBF4C0E-8E4F-40DC-9E9A-CFC2B9AF16CA}" type="slidenum">
              <a:rPr lang="hu-HU" smtClean="0">
                <a:solidFill>
                  <a:srgbClr val="000000"/>
                </a:solidFill>
              </a:rPr>
              <a:pPr/>
              <a:t>1</a:t>
            </a:fld>
            <a:endParaRPr lang="hu-HU" smtClean="0">
              <a:solidFill>
                <a:srgbClr val="000000"/>
              </a:solidFill>
            </a:endParaRPr>
          </a:p>
        </p:txBody>
      </p:sp>
      <p:sp>
        <p:nvSpPr>
          <p:cNvPr id="327683" name="Rectangle 2"/>
          <p:cNvSpPr>
            <a:spLocks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9364E07F-F729-4E5D-A04E-2624E915C2BB}" type="slidenum">
              <a:rPr lang="hu-HU" smtClean="0">
                <a:solidFill>
                  <a:srgbClr val="000000"/>
                </a:solidFill>
              </a:rPr>
              <a:pPr/>
              <a:t>10</a:t>
            </a:fld>
            <a:endParaRPr lang="hu-HU" smtClean="0">
              <a:solidFill>
                <a:srgbClr val="000000"/>
              </a:solidFill>
            </a:endParaRPr>
          </a:p>
        </p:txBody>
      </p:sp>
      <p:sp>
        <p:nvSpPr>
          <p:cNvPr id="33689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95772490-6D95-4B8A-987C-21AA45B70725}" type="slidenum">
              <a:rPr lang="en-US" sz="1200">
                <a:solidFill>
                  <a:srgbClr val="000000"/>
                </a:solidFill>
                <a:latin typeface="Times New Roman" pitchFamily="18" charset="0"/>
              </a:rPr>
              <a:pPr algn="r" eaLnBrk="0" hangingPunct="0"/>
              <a:t>10</a:t>
            </a:fld>
            <a:endParaRPr lang="en-US" sz="1200">
              <a:solidFill>
                <a:srgbClr val="000000"/>
              </a:solidFill>
              <a:latin typeface="Times New Roman" pitchFamily="18" charset="0"/>
            </a:endParaRPr>
          </a:p>
        </p:txBody>
      </p:sp>
      <p:sp>
        <p:nvSpPr>
          <p:cNvPr id="336900" name="Rectangle 2"/>
          <p:cNvSpPr>
            <a:spLocks noChangeArrowheads="1" noTextEdit="1"/>
          </p:cNvSpPr>
          <p:nvPr>
            <p:ph type="sldImg"/>
          </p:nvPr>
        </p:nvSpPr>
        <p:spPr>
          <a:xfrm>
            <a:off x="1144588" y="685800"/>
            <a:ext cx="4572000" cy="3429000"/>
          </a:xfrm>
          <a:ln/>
        </p:spPr>
      </p:sp>
      <p:sp>
        <p:nvSpPr>
          <p:cNvPr id="336901" name="Rectangle 3"/>
          <p:cNvSpPr>
            <a:spLocks noGrp="1" noChangeArrowheads="1"/>
          </p:cNvSpPr>
          <p:nvPr>
            <p:ph type="body" idx="1"/>
          </p:nvPr>
        </p:nvSpPr>
        <p:spPr>
          <a:xfrm>
            <a:off x="915988" y="4343400"/>
            <a:ext cx="5026025" cy="4114800"/>
          </a:xfrm>
          <a:noFill/>
          <a:ln/>
        </p:spPr>
        <p:txBody>
          <a:bodyPr/>
          <a:lstStyle/>
          <a:p>
            <a:pPr eaLnBrk="1" hangingPunct="1"/>
            <a:endParaRPr lang="hu-HU"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1031"/>
          <p:cNvSpPr>
            <a:spLocks noGrp="1" noChangeArrowheads="1"/>
          </p:cNvSpPr>
          <p:nvPr>
            <p:ph type="sldNum" sz="quarter" idx="5"/>
          </p:nvPr>
        </p:nvSpPr>
        <p:spPr>
          <a:noFill/>
        </p:spPr>
        <p:txBody>
          <a:bodyPr/>
          <a:lstStyle/>
          <a:p>
            <a:fld id="{0D9ACBD8-F24D-44C2-9942-9F17C32D4D4B}" type="slidenum">
              <a:rPr lang="en-US" smtClean="0">
                <a:solidFill>
                  <a:srgbClr val="000000"/>
                </a:solidFill>
              </a:rPr>
              <a:pPr/>
              <a:t>114</a:t>
            </a:fld>
            <a:endParaRPr lang="en-US" smtClean="0">
              <a:solidFill>
                <a:srgbClr val="000000"/>
              </a:solidFill>
            </a:endParaRPr>
          </a:p>
        </p:txBody>
      </p:sp>
      <p:sp>
        <p:nvSpPr>
          <p:cNvPr id="429059" name="Rectangle 2"/>
          <p:cNvSpPr>
            <a:spLocks noChangeArrowheads="1" noTextEdit="1"/>
          </p:cNvSpPr>
          <p:nvPr>
            <p:ph type="sldImg"/>
          </p:nvPr>
        </p:nvSpPr>
        <p:spPr>
          <a:ln/>
        </p:spPr>
      </p:sp>
      <p:sp>
        <p:nvSpPr>
          <p:cNvPr id="429060" name="Rectangle 3"/>
          <p:cNvSpPr>
            <a:spLocks noGrp="1" noChangeArrowheads="1"/>
          </p:cNvSpPr>
          <p:nvPr>
            <p:ph type="body" idx="1"/>
          </p:nvPr>
        </p:nvSpPr>
        <p:spPr>
          <a:noFill/>
          <a:ln/>
        </p:spPr>
        <p:txBody>
          <a:bodyPr/>
          <a:lstStyle/>
          <a:p>
            <a:pPr eaLnBrk="1" hangingPunct="1">
              <a:spcBef>
                <a:spcPct val="0"/>
              </a:spcBef>
            </a:pPr>
            <a:r>
              <a:rPr lang="hu-HU" smtClean="0"/>
              <a:t> </a:t>
            </a:r>
          </a:p>
          <a:p>
            <a:pPr eaLnBrk="1" hangingPunct="1"/>
            <a:endParaRPr lang="hu-HU"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1031"/>
          <p:cNvSpPr>
            <a:spLocks noGrp="1" noChangeArrowheads="1"/>
          </p:cNvSpPr>
          <p:nvPr>
            <p:ph type="sldNum" sz="quarter" idx="5"/>
          </p:nvPr>
        </p:nvSpPr>
        <p:spPr>
          <a:noFill/>
        </p:spPr>
        <p:txBody>
          <a:bodyPr/>
          <a:lstStyle/>
          <a:p>
            <a:fld id="{8CCCCDB5-D41A-4F52-8CAD-6ECCAE47988A}" type="slidenum">
              <a:rPr lang="en-US" smtClean="0">
                <a:solidFill>
                  <a:srgbClr val="000000"/>
                </a:solidFill>
              </a:rPr>
              <a:pPr/>
              <a:t>115</a:t>
            </a:fld>
            <a:endParaRPr lang="en-US" smtClean="0">
              <a:solidFill>
                <a:srgbClr val="000000"/>
              </a:solidFill>
            </a:endParaRPr>
          </a:p>
        </p:txBody>
      </p:sp>
      <p:sp>
        <p:nvSpPr>
          <p:cNvPr id="430083" name="Rectangle 2"/>
          <p:cNvSpPr>
            <a:spLocks noChangeArrowheads="1" noTextEdit="1"/>
          </p:cNvSpPr>
          <p:nvPr>
            <p:ph type="sldImg"/>
          </p:nvPr>
        </p:nvSpPr>
        <p:spPr>
          <a:ln/>
        </p:spPr>
      </p:sp>
      <p:sp>
        <p:nvSpPr>
          <p:cNvPr id="43008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1031"/>
          <p:cNvSpPr>
            <a:spLocks noGrp="1" noChangeArrowheads="1"/>
          </p:cNvSpPr>
          <p:nvPr>
            <p:ph type="sldNum" sz="quarter" idx="5"/>
          </p:nvPr>
        </p:nvSpPr>
        <p:spPr>
          <a:noFill/>
        </p:spPr>
        <p:txBody>
          <a:bodyPr/>
          <a:lstStyle/>
          <a:p>
            <a:fld id="{DB0324C9-2C4D-461C-B37D-B54DB1EC61EA}" type="slidenum">
              <a:rPr lang="en-US" smtClean="0">
                <a:solidFill>
                  <a:srgbClr val="000000"/>
                </a:solidFill>
              </a:rPr>
              <a:pPr/>
              <a:t>116</a:t>
            </a:fld>
            <a:endParaRPr lang="en-US" smtClean="0">
              <a:solidFill>
                <a:srgbClr val="000000"/>
              </a:solidFill>
            </a:endParaRPr>
          </a:p>
        </p:txBody>
      </p:sp>
      <p:sp>
        <p:nvSpPr>
          <p:cNvPr id="431107" name="Rectangle 2"/>
          <p:cNvSpPr>
            <a:spLocks noChangeArrowheads="1" noTextEdit="1"/>
          </p:cNvSpPr>
          <p:nvPr>
            <p:ph type="sldImg"/>
          </p:nvPr>
        </p:nvSpPr>
        <p:spPr>
          <a:ln/>
        </p:spPr>
      </p:sp>
      <p:sp>
        <p:nvSpPr>
          <p:cNvPr id="43110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1031"/>
          <p:cNvSpPr>
            <a:spLocks noGrp="1" noChangeArrowheads="1"/>
          </p:cNvSpPr>
          <p:nvPr>
            <p:ph type="sldNum" sz="quarter" idx="5"/>
          </p:nvPr>
        </p:nvSpPr>
        <p:spPr>
          <a:noFill/>
        </p:spPr>
        <p:txBody>
          <a:bodyPr/>
          <a:lstStyle/>
          <a:p>
            <a:fld id="{69560FC5-9C2F-4CF8-B96C-9395B0231598}" type="slidenum">
              <a:rPr lang="en-US" smtClean="0">
                <a:solidFill>
                  <a:srgbClr val="000000"/>
                </a:solidFill>
              </a:rPr>
              <a:pPr/>
              <a:t>117</a:t>
            </a:fld>
            <a:endParaRPr lang="en-US" smtClean="0">
              <a:solidFill>
                <a:srgbClr val="000000"/>
              </a:solidFill>
            </a:endParaRPr>
          </a:p>
        </p:txBody>
      </p:sp>
      <p:sp>
        <p:nvSpPr>
          <p:cNvPr id="432131" name="Rectangle 2"/>
          <p:cNvSpPr>
            <a:spLocks noChangeArrowheads="1" noTextEdit="1"/>
          </p:cNvSpPr>
          <p:nvPr>
            <p:ph type="sldImg"/>
          </p:nvPr>
        </p:nvSpPr>
        <p:spPr>
          <a:ln/>
        </p:spPr>
      </p:sp>
      <p:sp>
        <p:nvSpPr>
          <p:cNvPr id="43213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p>
            <a:fld id="{471292C3-822D-4611-9970-A662AFEB2189}" type="slidenum">
              <a:rPr lang="hu-HU" smtClean="0"/>
              <a:pPr/>
              <a:t>118</a:t>
            </a:fld>
            <a:endParaRPr lang="hu-HU" smtClean="0"/>
          </a:p>
        </p:txBody>
      </p:sp>
      <p:sp>
        <p:nvSpPr>
          <p:cNvPr id="43315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9F4A7FA2-2B44-406D-86F1-046771D1B967}" type="slidenum">
              <a:rPr lang="en-US" sz="1200">
                <a:solidFill>
                  <a:srgbClr val="000000"/>
                </a:solidFill>
                <a:latin typeface="Times New Roman" pitchFamily="18" charset="0"/>
              </a:rPr>
              <a:pPr algn="r" eaLnBrk="0" hangingPunct="0"/>
              <a:t>118</a:t>
            </a:fld>
            <a:endParaRPr lang="en-US" sz="1200">
              <a:solidFill>
                <a:srgbClr val="000000"/>
              </a:solidFill>
              <a:latin typeface="Times New Roman" pitchFamily="18" charset="0"/>
            </a:endParaRPr>
          </a:p>
        </p:txBody>
      </p:sp>
      <p:sp>
        <p:nvSpPr>
          <p:cNvPr id="433156" name="Rectangle 2"/>
          <p:cNvSpPr>
            <a:spLocks noChangeArrowheads="1" noTextEdit="1"/>
          </p:cNvSpPr>
          <p:nvPr>
            <p:ph type="sldImg"/>
          </p:nvPr>
        </p:nvSpPr>
        <p:spPr>
          <a:ln/>
        </p:spPr>
      </p:sp>
      <p:sp>
        <p:nvSpPr>
          <p:cNvPr id="433157"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2A208F91-2A27-4ACB-ACD6-D6C81BAF8662}" type="slidenum">
              <a:rPr lang="hu-HU" smtClean="0"/>
              <a:pPr/>
              <a:t>120</a:t>
            </a:fld>
            <a:endParaRPr lang="hu-HU" smtClean="0"/>
          </a:p>
        </p:txBody>
      </p:sp>
      <p:sp>
        <p:nvSpPr>
          <p:cNvPr id="43417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04D34041-5B31-4FD2-BCEA-A4C9439EAA5B}" type="slidenum">
              <a:rPr lang="en-US" sz="1200">
                <a:solidFill>
                  <a:srgbClr val="000000"/>
                </a:solidFill>
                <a:latin typeface="Times New Roman" pitchFamily="18" charset="0"/>
              </a:rPr>
              <a:pPr algn="r" eaLnBrk="0" hangingPunct="0"/>
              <a:t>120</a:t>
            </a:fld>
            <a:endParaRPr lang="en-US" sz="1200">
              <a:solidFill>
                <a:srgbClr val="000000"/>
              </a:solidFill>
              <a:latin typeface="Times New Roman" pitchFamily="18" charset="0"/>
            </a:endParaRPr>
          </a:p>
        </p:txBody>
      </p:sp>
      <p:sp>
        <p:nvSpPr>
          <p:cNvPr id="434180" name="Rectangle 2"/>
          <p:cNvSpPr>
            <a:spLocks noChangeArrowheads="1" noTextEdit="1"/>
          </p:cNvSpPr>
          <p:nvPr>
            <p:ph type="sldImg"/>
          </p:nvPr>
        </p:nvSpPr>
        <p:spPr>
          <a:ln/>
        </p:spPr>
      </p:sp>
      <p:sp>
        <p:nvSpPr>
          <p:cNvPr id="434181"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1031"/>
          <p:cNvSpPr>
            <a:spLocks noGrp="1" noChangeArrowheads="1"/>
          </p:cNvSpPr>
          <p:nvPr>
            <p:ph type="sldNum" sz="quarter" idx="5"/>
          </p:nvPr>
        </p:nvSpPr>
        <p:spPr>
          <a:noFill/>
        </p:spPr>
        <p:txBody>
          <a:bodyPr/>
          <a:lstStyle/>
          <a:p>
            <a:fld id="{11467664-4304-48A1-A195-23066993BEEB}" type="slidenum">
              <a:rPr lang="en-US" smtClean="0">
                <a:solidFill>
                  <a:srgbClr val="000000"/>
                </a:solidFill>
              </a:rPr>
              <a:pPr/>
              <a:t>121</a:t>
            </a:fld>
            <a:endParaRPr lang="en-US" smtClean="0">
              <a:solidFill>
                <a:srgbClr val="000000"/>
              </a:solidFill>
            </a:endParaRPr>
          </a:p>
        </p:txBody>
      </p:sp>
      <p:sp>
        <p:nvSpPr>
          <p:cNvPr id="435203" name="Rectangle 2"/>
          <p:cNvSpPr>
            <a:spLocks noChangeArrowheads="1" noTextEdit="1"/>
          </p:cNvSpPr>
          <p:nvPr>
            <p:ph type="sldImg"/>
          </p:nvPr>
        </p:nvSpPr>
        <p:spPr>
          <a:ln/>
        </p:spPr>
      </p:sp>
      <p:sp>
        <p:nvSpPr>
          <p:cNvPr id="43520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1ACB21DF-E56E-49E8-A86C-02A93B8A0D1B}" type="slidenum">
              <a:rPr lang="hu-HU" smtClean="0"/>
              <a:pPr/>
              <a:t>123</a:t>
            </a:fld>
            <a:endParaRPr lang="hu-HU" smtClean="0"/>
          </a:p>
        </p:txBody>
      </p:sp>
      <p:sp>
        <p:nvSpPr>
          <p:cNvPr id="436227"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D2027E47-6BB9-4F88-9329-0D9B62EF3E7F}" type="slidenum">
              <a:rPr lang="en-US" sz="1200">
                <a:solidFill>
                  <a:srgbClr val="000000"/>
                </a:solidFill>
                <a:latin typeface="Times New Roman" pitchFamily="18" charset="0"/>
              </a:rPr>
              <a:pPr algn="r" eaLnBrk="0" hangingPunct="0"/>
              <a:t>123</a:t>
            </a:fld>
            <a:endParaRPr lang="en-US" sz="1200">
              <a:solidFill>
                <a:srgbClr val="000000"/>
              </a:solidFill>
              <a:latin typeface="Times New Roman" pitchFamily="18" charset="0"/>
            </a:endParaRPr>
          </a:p>
        </p:txBody>
      </p:sp>
      <p:sp>
        <p:nvSpPr>
          <p:cNvPr id="436228" name="Rectangle 2"/>
          <p:cNvSpPr>
            <a:spLocks noChangeArrowheads="1" noTextEdit="1"/>
          </p:cNvSpPr>
          <p:nvPr>
            <p:ph type="sldImg"/>
          </p:nvPr>
        </p:nvSpPr>
        <p:spPr>
          <a:ln/>
        </p:spPr>
      </p:sp>
      <p:sp>
        <p:nvSpPr>
          <p:cNvPr id="436229"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1031"/>
          <p:cNvSpPr>
            <a:spLocks noGrp="1" noChangeArrowheads="1"/>
          </p:cNvSpPr>
          <p:nvPr>
            <p:ph type="sldNum" sz="quarter" idx="5"/>
          </p:nvPr>
        </p:nvSpPr>
        <p:spPr>
          <a:noFill/>
        </p:spPr>
        <p:txBody>
          <a:bodyPr/>
          <a:lstStyle/>
          <a:p>
            <a:fld id="{651E3B2C-B7AD-4CFD-AB75-926DE6494E42}" type="slidenum">
              <a:rPr lang="en-US" smtClean="0">
                <a:solidFill>
                  <a:srgbClr val="000000"/>
                </a:solidFill>
              </a:rPr>
              <a:pPr/>
              <a:t>124</a:t>
            </a:fld>
            <a:endParaRPr lang="en-US" smtClean="0">
              <a:solidFill>
                <a:srgbClr val="000000"/>
              </a:solidFill>
            </a:endParaRPr>
          </a:p>
        </p:txBody>
      </p:sp>
      <p:sp>
        <p:nvSpPr>
          <p:cNvPr id="437251" name="Rectangle 2"/>
          <p:cNvSpPr>
            <a:spLocks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p>
            <a:fld id="{40D4DC57-929D-4874-A7E0-DE2700E82807}" type="slidenum">
              <a:rPr lang="hu-HU" smtClean="0"/>
              <a:pPr/>
              <a:t>125</a:t>
            </a:fld>
            <a:endParaRPr lang="hu-HU" smtClean="0"/>
          </a:p>
        </p:txBody>
      </p:sp>
      <p:sp>
        <p:nvSpPr>
          <p:cNvPr id="43827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AB509B8A-B332-41BA-A8FD-F0902CF890A8}" type="slidenum">
              <a:rPr lang="en-US" sz="1200">
                <a:solidFill>
                  <a:srgbClr val="000000"/>
                </a:solidFill>
                <a:latin typeface="Times New Roman" pitchFamily="18" charset="0"/>
              </a:rPr>
              <a:pPr algn="r" eaLnBrk="0" hangingPunct="0"/>
              <a:t>125</a:t>
            </a:fld>
            <a:endParaRPr lang="en-US" sz="1200">
              <a:solidFill>
                <a:srgbClr val="000000"/>
              </a:solidFill>
              <a:latin typeface="Times New Roman" pitchFamily="18" charset="0"/>
            </a:endParaRPr>
          </a:p>
        </p:txBody>
      </p:sp>
      <p:sp>
        <p:nvSpPr>
          <p:cNvPr id="438276" name="Rectangle 2"/>
          <p:cNvSpPr>
            <a:spLocks noChangeArrowheads="1" noTextEdit="1"/>
          </p:cNvSpPr>
          <p:nvPr>
            <p:ph type="sldImg"/>
          </p:nvPr>
        </p:nvSpPr>
        <p:spPr>
          <a:ln/>
        </p:spPr>
      </p:sp>
      <p:sp>
        <p:nvSpPr>
          <p:cNvPr id="438277" name="Rectangle 3"/>
          <p:cNvSpPr>
            <a:spLocks noGrp="1" noChangeArrowheads="1"/>
          </p:cNvSpPr>
          <p:nvPr>
            <p:ph type="body" idx="1"/>
          </p:nvPr>
        </p:nvSpPr>
        <p:spPr>
          <a:xfrm>
            <a:off x="914400" y="4343400"/>
            <a:ext cx="5029200" cy="4114800"/>
          </a:xfrm>
          <a:noFill/>
          <a:ln/>
        </p:spPr>
        <p:txBody>
          <a:bodyPr/>
          <a:lstStyle/>
          <a:p>
            <a:pPr eaLnBrk="1" hangingPunct="1"/>
            <a:r>
              <a:rPr lang="en-GB" b="1" smtClean="0">
                <a:solidFill>
                  <a:schemeClr val="accent2"/>
                </a:solidFill>
              </a:rPr>
              <a:t>Fibres spun from Mats</a:t>
            </a:r>
            <a:endParaRPr lang="hu-HU" b="1" smtClean="0">
              <a:solidFill>
                <a:schemeClr val="accent2"/>
              </a:solidFill>
            </a:endParaRPr>
          </a:p>
          <a:p>
            <a:pPr eaLnBrk="1" hangingPunct="1">
              <a:spcBef>
                <a:spcPct val="0"/>
              </a:spcBef>
            </a:pPr>
            <a:r>
              <a:rPr lang="en-GB" smtClean="0">
                <a:solidFill>
                  <a:schemeClr val="accent2"/>
                </a:solidFill>
              </a:rPr>
              <a:t>Spin fiber from side of CNT mat</a:t>
            </a:r>
          </a:p>
          <a:p>
            <a:pPr eaLnBrk="1" hangingPunct="1"/>
            <a:endParaRPr lang="hu-HU" b="1" smtClean="0">
              <a:solidFill>
                <a:schemeClr val="accent2"/>
              </a:solidFill>
            </a:endParaRPr>
          </a:p>
          <a:p>
            <a:pPr eaLnBrk="1" hangingPunct="1"/>
            <a:endParaRPr lang="hu-HU" b="1" smtClean="0">
              <a:solidFill>
                <a:schemeClr val="accent2"/>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8A85F8CF-150F-446C-BFF9-5884446E207F}" type="slidenum">
              <a:rPr lang="hu-HU" smtClean="0">
                <a:solidFill>
                  <a:srgbClr val="000000"/>
                </a:solidFill>
              </a:rPr>
              <a:pPr/>
              <a:t>11</a:t>
            </a:fld>
            <a:endParaRPr lang="hu-HU" smtClean="0">
              <a:solidFill>
                <a:srgbClr val="000000"/>
              </a:solidFill>
            </a:endParaRPr>
          </a:p>
        </p:txBody>
      </p:sp>
      <p:sp>
        <p:nvSpPr>
          <p:cNvPr id="337923"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596B2648-ABDF-4334-BB8D-418EEB8D61F3}" type="slidenum">
              <a:rPr lang="en-US" sz="1200">
                <a:solidFill>
                  <a:srgbClr val="000000"/>
                </a:solidFill>
                <a:latin typeface="Times New Roman" pitchFamily="18" charset="0"/>
              </a:rPr>
              <a:pPr algn="r" eaLnBrk="0" hangingPunct="0"/>
              <a:t>11</a:t>
            </a:fld>
            <a:endParaRPr lang="en-US" sz="1200">
              <a:solidFill>
                <a:srgbClr val="000000"/>
              </a:solidFill>
              <a:latin typeface="Times New Roman" pitchFamily="18" charset="0"/>
            </a:endParaRPr>
          </a:p>
        </p:txBody>
      </p:sp>
      <p:sp>
        <p:nvSpPr>
          <p:cNvPr id="337924" name="Rectangle 2"/>
          <p:cNvSpPr>
            <a:spLocks noChangeArrowheads="1" noTextEdit="1"/>
          </p:cNvSpPr>
          <p:nvPr>
            <p:ph type="sldImg"/>
          </p:nvPr>
        </p:nvSpPr>
        <p:spPr>
          <a:xfrm>
            <a:off x="1144588" y="685800"/>
            <a:ext cx="4572000" cy="3429000"/>
          </a:xfrm>
          <a:ln/>
        </p:spPr>
      </p:sp>
      <p:sp>
        <p:nvSpPr>
          <p:cNvPr id="337925" name="Rectangle 3"/>
          <p:cNvSpPr>
            <a:spLocks noGrp="1" noChangeArrowheads="1"/>
          </p:cNvSpPr>
          <p:nvPr>
            <p:ph type="body" idx="1"/>
          </p:nvPr>
        </p:nvSpPr>
        <p:spPr>
          <a:xfrm>
            <a:off x="915988" y="4343400"/>
            <a:ext cx="5026025" cy="4114800"/>
          </a:xfrm>
          <a:noFill/>
          <a:ln/>
        </p:spPr>
        <p:txBody>
          <a:bodyPr/>
          <a:lstStyle/>
          <a:p>
            <a:pPr eaLnBrk="1" hangingPunct="1"/>
            <a:endParaRPr lang="hu-HU"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943CC42E-95A4-460A-8C73-BE3AC97E7C5A}" type="slidenum">
              <a:rPr lang="hu-HU" smtClean="0"/>
              <a:pPr/>
              <a:t>126</a:t>
            </a:fld>
            <a:endParaRPr lang="hu-HU" smtClean="0"/>
          </a:p>
        </p:txBody>
      </p:sp>
      <p:sp>
        <p:nvSpPr>
          <p:cNvPr id="43929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12EE328B-8D59-4BAC-8E0A-1582280AE9D8}" type="slidenum">
              <a:rPr lang="en-US" sz="1200">
                <a:solidFill>
                  <a:srgbClr val="000000"/>
                </a:solidFill>
                <a:latin typeface="Times New Roman" pitchFamily="18" charset="0"/>
              </a:rPr>
              <a:pPr algn="r" eaLnBrk="0" hangingPunct="0"/>
              <a:t>126</a:t>
            </a:fld>
            <a:endParaRPr lang="en-US" sz="1200">
              <a:solidFill>
                <a:srgbClr val="000000"/>
              </a:solidFill>
              <a:latin typeface="Times New Roman" pitchFamily="18" charset="0"/>
            </a:endParaRPr>
          </a:p>
        </p:txBody>
      </p:sp>
      <p:sp>
        <p:nvSpPr>
          <p:cNvPr id="439300" name="Rectangle 2"/>
          <p:cNvSpPr>
            <a:spLocks noChangeArrowheads="1" noTextEdit="1"/>
          </p:cNvSpPr>
          <p:nvPr>
            <p:ph type="sldImg"/>
          </p:nvPr>
        </p:nvSpPr>
        <p:spPr>
          <a:ln/>
        </p:spPr>
      </p:sp>
      <p:sp>
        <p:nvSpPr>
          <p:cNvPr id="439301"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1031"/>
          <p:cNvSpPr>
            <a:spLocks noGrp="1" noChangeArrowheads="1"/>
          </p:cNvSpPr>
          <p:nvPr>
            <p:ph type="sldNum" sz="quarter" idx="5"/>
          </p:nvPr>
        </p:nvSpPr>
        <p:spPr>
          <a:noFill/>
        </p:spPr>
        <p:txBody>
          <a:bodyPr/>
          <a:lstStyle/>
          <a:p>
            <a:fld id="{2DE05FDD-D90E-4F17-8B31-402203E1CA65}" type="slidenum">
              <a:rPr lang="en-US" smtClean="0">
                <a:solidFill>
                  <a:srgbClr val="000000"/>
                </a:solidFill>
              </a:rPr>
              <a:pPr/>
              <a:t>127</a:t>
            </a:fld>
            <a:endParaRPr lang="en-US" smtClean="0">
              <a:solidFill>
                <a:srgbClr val="000000"/>
              </a:solidFill>
            </a:endParaRPr>
          </a:p>
        </p:txBody>
      </p:sp>
      <p:sp>
        <p:nvSpPr>
          <p:cNvPr id="440323" name="Rectangle 2"/>
          <p:cNvSpPr>
            <a:spLocks noChangeArrowheads="1" noTextEdit="1"/>
          </p:cNvSpPr>
          <p:nvPr>
            <p:ph type="sldImg"/>
          </p:nvPr>
        </p:nvSpPr>
        <p:spPr>
          <a:ln/>
        </p:spPr>
      </p:sp>
      <p:sp>
        <p:nvSpPr>
          <p:cNvPr id="44032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1031"/>
          <p:cNvSpPr>
            <a:spLocks noGrp="1" noChangeArrowheads="1"/>
          </p:cNvSpPr>
          <p:nvPr>
            <p:ph type="sldNum" sz="quarter" idx="5"/>
          </p:nvPr>
        </p:nvSpPr>
        <p:spPr>
          <a:noFill/>
        </p:spPr>
        <p:txBody>
          <a:bodyPr/>
          <a:lstStyle/>
          <a:p>
            <a:fld id="{F332302E-7359-4F99-A0C8-BA51065FDA82}" type="slidenum">
              <a:rPr lang="en-US" smtClean="0">
                <a:solidFill>
                  <a:srgbClr val="000000"/>
                </a:solidFill>
              </a:rPr>
              <a:pPr/>
              <a:t>128</a:t>
            </a:fld>
            <a:endParaRPr lang="en-US" smtClean="0">
              <a:solidFill>
                <a:srgbClr val="000000"/>
              </a:solidFill>
            </a:endParaRPr>
          </a:p>
        </p:txBody>
      </p:sp>
      <p:sp>
        <p:nvSpPr>
          <p:cNvPr id="441347" name="Rectangle 2"/>
          <p:cNvSpPr>
            <a:spLocks noChangeArrowheads="1" noTextEdit="1"/>
          </p:cNvSpPr>
          <p:nvPr>
            <p:ph type="sldImg"/>
          </p:nvPr>
        </p:nvSpPr>
        <p:spPr>
          <a:ln/>
        </p:spPr>
      </p:sp>
      <p:sp>
        <p:nvSpPr>
          <p:cNvPr id="44134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1031"/>
          <p:cNvSpPr>
            <a:spLocks noGrp="1" noChangeArrowheads="1"/>
          </p:cNvSpPr>
          <p:nvPr>
            <p:ph type="sldNum" sz="quarter" idx="5"/>
          </p:nvPr>
        </p:nvSpPr>
        <p:spPr>
          <a:noFill/>
        </p:spPr>
        <p:txBody>
          <a:bodyPr/>
          <a:lstStyle/>
          <a:p>
            <a:fld id="{D4C005B0-7305-4B24-8C62-9FA15990D541}" type="slidenum">
              <a:rPr lang="en-US" smtClean="0">
                <a:solidFill>
                  <a:srgbClr val="000000"/>
                </a:solidFill>
              </a:rPr>
              <a:pPr/>
              <a:t>129</a:t>
            </a:fld>
            <a:endParaRPr lang="en-US" smtClean="0">
              <a:solidFill>
                <a:srgbClr val="000000"/>
              </a:solidFill>
            </a:endParaRPr>
          </a:p>
        </p:txBody>
      </p:sp>
      <p:sp>
        <p:nvSpPr>
          <p:cNvPr id="442371" name="Rectangle 2"/>
          <p:cNvSpPr>
            <a:spLocks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1031"/>
          <p:cNvSpPr>
            <a:spLocks noGrp="1" noChangeArrowheads="1"/>
          </p:cNvSpPr>
          <p:nvPr>
            <p:ph type="sldNum" sz="quarter" idx="5"/>
          </p:nvPr>
        </p:nvSpPr>
        <p:spPr>
          <a:noFill/>
        </p:spPr>
        <p:txBody>
          <a:bodyPr/>
          <a:lstStyle/>
          <a:p>
            <a:fld id="{12300896-737F-49D9-B157-D7CAA5FE5BB0}" type="slidenum">
              <a:rPr lang="en-US" smtClean="0">
                <a:solidFill>
                  <a:srgbClr val="000000"/>
                </a:solidFill>
              </a:rPr>
              <a:pPr/>
              <a:t>130</a:t>
            </a:fld>
            <a:endParaRPr lang="en-US" smtClean="0">
              <a:solidFill>
                <a:srgbClr val="000000"/>
              </a:solidFill>
            </a:endParaRPr>
          </a:p>
        </p:txBody>
      </p:sp>
      <p:sp>
        <p:nvSpPr>
          <p:cNvPr id="443395" name="Rectangle 2"/>
          <p:cNvSpPr>
            <a:spLocks noChangeArrowheads="1" noTextEdit="1"/>
          </p:cNvSpPr>
          <p:nvPr>
            <p:ph type="sldImg"/>
          </p:nvPr>
        </p:nvSpPr>
        <p:spPr>
          <a:ln/>
        </p:spPr>
      </p:sp>
      <p:sp>
        <p:nvSpPr>
          <p:cNvPr id="44339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1031"/>
          <p:cNvSpPr>
            <a:spLocks noGrp="1" noChangeArrowheads="1"/>
          </p:cNvSpPr>
          <p:nvPr>
            <p:ph type="sldNum" sz="quarter" idx="5"/>
          </p:nvPr>
        </p:nvSpPr>
        <p:spPr>
          <a:noFill/>
        </p:spPr>
        <p:txBody>
          <a:bodyPr/>
          <a:lstStyle/>
          <a:p>
            <a:fld id="{28C01AC7-EBD8-4050-BE6C-7BFDEF3C120F}" type="slidenum">
              <a:rPr lang="en-US" smtClean="0">
                <a:solidFill>
                  <a:srgbClr val="000000"/>
                </a:solidFill>
              </a:rPr>
              <a:pPr/>
              <a:t>131</a:t>
            </a:fld>
            <a:endParaRPr lang="en-US" smtClean="0">
              <a:solidFill>
                <a:srgbClr val="000000"/>
              </a:solidFill>
            </a:endParaRPr>
          </a:p>
        </p:txBody>
      </p:sp>
      <p:sp>
        <p:nvSpPr>
          <p:cNvPr id="444419" name="Rectangle 2"/>
          <p:cNvSpPr>
            <a:spLocks noChangeArrowheads="1" noTextEdit="1"/>
          </p:cNvSpPr>
          <p:nvPr>
            <p:ph type="sldImg"/>
          </p:nvPr>
        </p:nvSpPr>
        <p:spPr>
          <a:ln/>
        </p:spPr>
      </p:sp>
      <p:sp>
        <p:nvSpPr>
          <p:cNvPr id="44442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B35F8CEA-586F-4901-B9B9-D97F07F47398}" type="slidenum">
              <a:rPr lang="hu-HU" smtClean="0">
                <a:solidFill>
                  <a:srgbClr val="000000"/>
                </a:solidFill>
              </a:rPr>
              <a:pPr/>
              <a:t>12</a:t>
            </a:fld>
            <a:endParaRPr lang="hu-HU" smtClean="0">
              <a:solidFill>
                <a:srgbClr val="000000"/>
              </a:solidFill>
            </a:endParaRPr>
          </a:p>
        </p:txBody>
      </p:sp>
      <p:sp>
        <p:nvSpPr>
          <p:cNvPr id="338947"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C45FF38D-30BA-4497-9556-857FA60D3B2E}" type="slidenum">
              <a:rPr lang="en-US" sz="1200">
                <a:solidFill>
                  <a:srgbClr val="000000"/>
                </a:solidFill>
                <a:latin typeface="Times New Roman" pitchFamily="18" charset="0"/>
              </a:rPr>
              <a:pPr algn="r" eaLnBrk="0" hangingPunct="0"/>
              <a:t>12</a:t>
            </a:fld>
            <a:endParaRPr lang="en-US" sz="1200">
              <a:solidFill>
                <a:srgbClr val="000000"/>
              </a:solidFill>
              <a:latin typeface="Times New Roman" pitchFamily="18" charset="0"/>
            </a:endParaRPr>
          </a:p>
        </p:txBody>
      </p:sp>
      <p:sp>
        <p:nvSpPr>
          <p:cNvPr id="338948" name="Rectangle 2"/>
          <p:cNvSpPr>
            <a:spLocks noChangeArrowheads="1" noTextEdit="1"/>
          </p:cNvSpPr>
          <p:nvPr>
            <p:ph type="sldImg"/>
          </p:nvPr>
        </p:nvSpPr>
        <p:spPr>
          <a:xfrm>
            <a:off x="1144588" y="685800"/>
            <a:ext cx="4572000" cy="3429000"/>
          </a:xfrm>
          <a:ln/>
        </p:spPr>
      </p:sp>
      <p:sp>
        <p:nvSpPr>
          <p:cNvPr id="338949" name="Rectangle 3"/>
          <p:cNvSpPr>
            <a:spLocks noGrp="1" noChangeArrowheads="1"/>
          </p:cNvSpPr>
          <p:nvPr>
            <p:ph type="body" idx="1"/>
          </p:nvPr>
        </p:nvSpPr>
        <p:spPr>
          <a:xfrm>
            <a:off x="915988" y="4343400"/>
            <a:ext cx="5026025" cy="4114800"/>
          </a:xfrm>
          <a:noFill/>
          <a:ln/>
        </p:spPr>
        <p:txBody>
          <a:bodyPr/>
          <a:lstStyle/>
          <a:p>
            <a:pPr eaLnBrk="1" hangingPunct="1"/>
            <a:endParaRPr lang="hu-H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D46C5837-500E-40A4-930C-43C99F78C404}" type="slidenum">
              <a:rPr lang="hu-HU" smtClean="0">
                <a:solidFill>
                  <a:srgbClr val="000000"/>
                </a:solidFill>
              </a:rPr>
              <a:pPr/>
              <a:t>13</a:t>
            </a:fld>
            <a:endParaRPr lang="hu-HU" smtClean="0">
              <a:solidFill>
                <a:srgbClr val="000000"/>
              </a:solidFill>
            </a:endParaRPr>
          </a:p>
        </p:txBody>
      </p:sp>
      <p:sp>
        <p:nvSpPr>
          <p:cNvPr id="339971"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D2400CC5-141E-458D-9763-9CC2F35A58F4}" type="slidenum">
              <a:rPr lang="en-US" sz="1200">
                <a:solidFill>
                  <a:srgbClr val="000000"/>
                </a:solidFill>
                <a:latin typeface="Times New Roman" pitchFamily="18" charset="0"/>
              </a:rPr>
              <a:pPr algn="r" eaLnBrk="0" hangingPunct="0"/>
              <a:t>13</a:t>
            </a:fld>
            <a:endParaRPr lang="en-US" sz="1200">
              <a:solidFill>
                <a:srgbClr val="000000"/>
              </a:solidFill>
              <a:latin typeface="Times New Roman" pitchFamily="18" charset="0"/>
            </a:endParaRPr>
          </a:p>
        </p:txBody>
      </p:sp>
      <p:sp>
        <p:nvSpPr>
          <p:cNvPr id="339972" name="Rectangle 2"/>
          <p:cNvSpPr>
            <a:spLocks noChangeArrowheads="1" noTextEdit="1"/>
          </p:cNvSpPr>
          <p:nvPr>
            <p:ph type="sldImg"/>
          </p:nvPr>
        </p:nvSpPr>
        <p:spPr>
          <a:xfrm>
            <a:off x="1144588" y="685800"/>
            <a:ext cx="4572000" cy="3429000"/>
          </a:xfrm>
          <a:ln/>
        </p:spPr>
      </p:sp>
      <p:sp>
        <p:nvSpPr>
          <p:cNvPr id="339973" name="Rectangle 3"/>
          <p:cNvSpPr>
            <a:spLocks noGrp="1" noChangeArrowheads="1"/>
          </p:cNvSpPr>
          <p:nvPr>
            <p:ph type="body" idx="1"/>
          </p:nvPr>
        </p:nvSpPr>
        <p:spPr>
          <a:xfrm>
            <a:off x="915988" y="4343400"/>
            <a:ext cx="5026025" cy="4114800"/>
          </a:xfrm>
          <a:noFill/>
          <a:ln/>
        </p:spPr>
        <p:txBody>
          <a:bodyPr/>
          <a:lstStyle/>
          <a:p>
            <a:pPr eaLnBrk="1" hangingPunct="1"/>
            <a:endParaRPr lang="hu-H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0923554B-C8C1-40B6-BF6A-07F7881B6188}" type="slidenum">
              <a:rPr lang="hu-HU" smtClean="0">
                <a:solidFill>
                  <a:srgbClr val="000000"/>
                </a:solidFill>
              </a:rPr>
              <a:pPr/>
              <a:t>14</a:t>
            </a:fld>
            <a:endParaRPr lang="hu-HU" smtClean="0">
              <a:solidFill>
                <a:srgbClr val="000000"/>
              </a:solidFill>
            </a:endParaRPr>
          </a:p>
        </p:txBody>
      </p:sp>
      <p:sp>
        <p:nvSpPr>
          <p:cNvPr id="34099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023284A0-755C-40B7-AFC0-0601623D7D50}" type="slidenum">
              <a:rPr lang="en-US" sz="1200">
                <a:solidFill>
                  <a:srgbClr val="000000"/>
                </a:solidFill>
                <a:latin typeface="Times New Roman" pitchFamily="18" charset="0"/>
              </a:rPr>
              <a:pPr algn="r" eaLnBrk="0" hangingPunct="0"/>
              <a:t>14</a:t>
            </a:fld>
            <a:endParaRPr lang="en-US" sz="1200">
              <a:solidFill>
                <a:srgbClr val="000000"/>
              </a:solidFill>
              <a:latin typeface="Times New Roman" pitchFamily="18" charset="0"/>
            </a:endParaRPr>
          </a:p>
        </p:txBody>
      </p:sp>
      <p:sp>
        <p:nvSpPr>
          <p:cNvPr id="340996" name="Rectangle 2"/>
          <p:cNvSpPr>
            <a:spLocks noChangeArrowheads="1" noTextEdit="1"/>
          </p:cNvSpPr>
          <p:nvPr>
            <p:ph type="sldImg"/>
          </p:nvPr>
        </p:nvSpPr>
        <p:spPr>
          <a:xfrm>
            <a:off x="1144588" y="685800"/>
            <a:ext cx="4572000" cy="3429000"/>
          </a:xfrm>
          <a:ln/>
        </p:spPr>
      </p:sp>
      <p:sp>
        <p:nvSpPr>
          <p:cNvPr id="340997" name="Rectangle 3"/>
          <p:cNvSpPr>
            <a:spLocks noGrp="1" noChangeArrowheads="1"/>
          </p:cNvSpPr>
          <p:nvPr>
            <p:ph type="body" idx="1"/>
          </p:nvPr>
        </p:nvSpPr>
        <p:spPr>
          <a:xfrm>
            <a:off x="915988" y="4343400"/>
            <a:ext cx="5026025" cy="4114800"/>
          </a:xfrm>
          <a:noFill/>
          <a:ln/>
        </p:spPr>
        <p:txBody>
          <a:bodyPr/>
          <a:lstStyle/>
          <a:p>
            <a:pPr eaLnBrk="1" hangingPunct="1"/>
            <a:endParaRPr lang="hu-H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69E3540A-1AE3-4383-84EA-62BD00F3C689}" type="slidenum">
              <a:rPr lang="hu-HU" smtClean="0">
                <a:solidFill>
                  <a:srgbClr val="000000"/>
                </a:solidFill>
              </a:rPr>
              <a:pPr/>
              <a:t>15</a:t>
            </a:fld>
            <a:endParaRPr lang="hu-HU" smtClean="0">
              <a:solidFill>
                <a:srgbClr val="000000"/>
              </a:solidFill>
            </a:endParaRPr>
          </a:p>
        </p:txBody>
      </p:sp>
      <p:sp>
        <p:nvSpPr>
          <p:cNvPr id="34201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164E09F9-5DEF-40E4-B2D8-8FF165139630}" type="slidenum">
              <a:rPr lang="en-US" sz="1200">
                <a:solidFill>
                  <a:srgbClr val="000000"/>
                </a:solidFill>
                <a:latin typeface="Times New Roman" pitchFamily="18" charset="0"/>
              </a:rPr>
              <a:pPr algn="r" eaLnBrk="0" hangingPunct="0"/>
              <a:t>15</a:t>
            </a:fld>
            <a:endParaRPr lang="en-US" sz="1200">
              <a:solidFill>
                <a:srgbClr val="000000"/>
              </a:solidFill>
              <a:latin typeface="Times New Roman" pitchFamily="18" charset="0"/>
            </a:endParaRPr>
          </a:p>
        </p:txBody>
      </p:sp>
      <p:sp>
        <p:nvSpPr>
          <p:cNvPr id="342020" name="Rectangle 2"/>
          <p:cNvSpPr>
            <a:spLocks noChangeArrowheads="1" noTextEdit="1"/>
          </p:cNvSpPr>
          <p:nvPr>
            <p:ph type="sldImg"/>
          </p:nvPr>
        </p:nvSpPr>
        <p:spPr>
          <a:xfrm>
            <a:off x="1144588" y="685800"/>
            <a:ext cx="4572000" cy="3429000"/>
          </a:xfrm>
          <a:ln/>
        </p:spPr>
      </p:sp>
      <p:sp>
        <p:nvSpPr>
          <p:cNvPr id="342021" name="Rectangle 3"/>
          <p:cNvSpPr>
            <a:spLocks noGrp="1" noChangeArrowheads="1"/>
          </p:cNvSpPr>
          <p:nvPr>
            <p:ph type="body" idx="1"/>
          </p:nvPr>
        </p:nvSpPr>
        <p:spPr>
          <a:xfrm>
            <a:off x="915988" y="4343400"/>
            <a:ext cx="5026025" cy="4114800"/>
          </a:xfrm>
          <a:noFill/>
          <a:ln/>
        </p:spPr>
        <p:txBody>
          <a:bodyPr/>
          <a:lstStyle/>
          <a:p>
            <a:pPr eaLnBrk="1" hangingPunct="1"/>
            <a:endParaRPr lang="hu-H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D712383A-69CC-428E-AA20-098B077ED6F2}" type="slidenum">
              <a:rPr lang="hu-HU" smtClean="0">
                <a:solidFill>
                  <a:srgbClr val="000000"/>
                </a:solidFill>
              </a:rPr>
              <a:pPr/>
              <a:t>16</a:t>
            </a:fld>
            <a:endParaRPr lang="hu-HU" smtClean="0">
              <a:solidFill>
                <a:srgbClr val="000000"/>
              </a:solidFill>
            </a:endParaRPr>
          </a:p>
        </p:txBody>
      </p:sp>
      <p:sp>
        <p:nvSpPr>
          <p:cNvPr id="343043"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F21587F1-3C64-4619-B3DF-55B8F28AC28D}" type="slidenum">
              <a:rPr lang="en-US" sz="1200">
                <a:solidFill>
                  <a:srgbClr val="000000"/>
                </a:solidFill>
                <a:latin typeface="Times New Roman" pitchFamily="18" charset="0"/>
              </a:rPr>
              <a:pPr algn="r" eaLnBrk="0" hangingPunct="0"/>
              <a:t>16</a:t>
            </a:fld>
            <a:endParaRPr lang="en-US" sz="1200">
              <a:solidFill>
                <a:srgbClr val="000000"/>
              </a:solidFill>
              <a:latin typeface="Times New Roman" pitchFamily="18" charset="0"/>
            </a:endParaRPr>
          </a:p>
        </p:txBody>
      </p:sp>
      <p:sp>
        <p:nvSpPr>
          <p:cNvPr id="343044" name="Rectangle 2"/>
          <p:cNvSpPr>
            <a:spLocks noChangeArrowheads="1" noTextEdit="1"/>
          </p:cNvSpPr>
          <p:nvPr>
            <p:ph type="sldImg"/>
          </p:nvPr>
        </p:nvSpPr>
        <p:spPr>
          <a:ln/>
        </p:spPr>
      </p:sp>
      <p:sp>
        <p:nvSpPr>
          <p:cNvPr id="343045"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2CCA4280-E413-44ED-84CB-0E1A5B21F560}" type="slidenum">
              <a:rPr lang="hu-HU" smtClean="0">
                <a:solidFill>
                  <a:srgbClr val="000000"/>
                </a:solidFill>
              </a:rPr>
              <a:pPr/>
              <a:t>17</a:t>
            </a:fld>
            <a:endParaRPr lang="hu-HU" smtClean="0">
              <a:solidFill>
                <a:srgbClr val="000000"/>
              </a:solidFill>
            </a:endParaRPr>
          </a:p>
        </p:txBody>
      </p:sp>
      <p:sp>
        <p:nvSpPr>
          <p:cNvPr id="344067"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2D3CAB7D-C625-4F09-A543-8DF03CB5B1CB}" type="slidenum">
              <a:rPr lang="en-US" sz="1200">
                <a:solidFill>
                  <a:srgbClr val="000000"/>
                </a:solidFill>
                <a:latin typeface="Times New Roman" pitchFamily="18" charset="0"/>
              </a:rPr>
              <a:pPr algn="r" eaLnBrk="0" hangingPunct="0"/>
              <a:t>17</a:t>
            </a:fld>
            <a:endParaRPr lang="en-US" sz="1200">
              <a:solidFill>
                <a:srgbClr val="000000"/>
              </a:solidFill>
              <a:latin typeface="Times New Roman" pitchFamily="18" charset="0"/>
            </a:endParaRPr>
          </a:p>
        </p:txBody>
      </p:sp>
      <p:sp>
        <p:nvSpPr>
          <p:cNvPr id="344068" name="Rectangle 2"/>
          <p:cNvSpPr>
            <a:spLocks noChangeArrowheads="1" noTextEdit="1"/>
          </p:cNvSpPr>
          <p:nvPr>
            <p:ph type="sldImg"/>
          </p:nvPr>
        </p:nvSpPr>
        <p:spPr>
          <a:ln/>
        </p:spPr>
      </p:sp>
      <p:sp>
        <p:nvSpPr>
          <p:cNvPr id="344069"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D8923612-050B-4A31-BDF7-82D31CF279AF}" type="slidenum">
              <a:rPr lang="hu-HU" smtClean="0">
                <a:solidFill>
                  <a:srgbClr val="000000"/>
                </a:solidFill>
              </a:rPr>
              <a:pPr/>
              <a:t>18</a:t>
            </a:fld>
            <a:endParaRPr lang="hu-HU" smtClean="0">
              <a:solidFill>
                <a:srgbClr val="000000"/>
              </a:solidFill>
            </a:endParaRPr>
          </a:p>
        </p:txBody>
      </p:sp>
      <p:sp>
        <p:nvSpPr>
          <p:cNvPr id="345091"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F2BBE1C4-B8C6-4A34-A87D-AD3351C0186A}" type="slidenum">
              <a:rPr lang="en-US" sz="1200">
                <a:solidFill>
                  <a:srgbClr val="000000"/>
                </a:solidFill>
                <a:latin typeface="Times New Roman" pitchFamily="18" charset="0"/>
              </a:rPr>
              <a:pPr algn="r" eaLnBrk="0" hangingPunct="0"/>
              <a:t>18</a:t>
            </a:fld>
            <a:endParaRPr lang="en-US" sz="1200">
              <a:solidFill>
                <a:srgbClr val="000000"/>
              </a:solidFill>
              <a:latin typeface="Times New Roman" pitchFamily="18" charset="0"/>
            </a:endParaRPr>
          </a:p>
        </p:txBody>
      </p:sp>
      <p:sp>
        <p:nvSpPr>
          <p:cNvPr id="345092" name="Rectangle 2"/>
          <p:cNvSpPr>
            <a:spLocks noChangeArrowheads="1" noTextEdit="1"/>
          </p:cNvSpPr>
          <p:nvPr>
            <p:ph type="sldImg"/>
          </p:nvPr>
        </p:nvSpPr>
        <p:spPr>
          <a:ln/>
        </p:spPr>
      </p:sp>
      <p:sp>
        <p:nvSpPr>
          <p:cNvPr id="345093" name="Rectangle 3"/>
          <p:cNvSpPr>
            <a:spLocks noGrp="1" noChangeArrowheads="1"/>
          </p:cNvSpPr>
          <p:nvPr>
            <p:ph type="body" idx="1"/>
          </p:nvPr>
        </p:nvSpPr>
        <p:spPr>
          <a:noFill/>
          <a:ln/>
        </p:spPr>
        <p:txBody>
          <a:bodyPr/>
          <a:lstStyle/>
          <a:p>
            <a:pPr eaLnBrk="1" hangingPunct="1"/>
            <a:r>
              <a:rPr lang="hu-HU" smtClean="0"/>
              <a:t>A schematic 3D description of an atomic force microscope (AFM).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97417315-2636-4337-AFC3-D8CEF7631476}" type="slidenum">
              <a:rPr lang="hu-HU" smtClean="0">
                <a:solidFill>
                  <a:srgbClr val="000000"/>
                </a:solidFill>
              </a:rPr>
              <a:pPr/>
              <a:t>19</a:t>
            </a:fld>
            <a:endParaRPr lang="hu-HU" smtClean="0">
              <a:solidFill>
                <a:srgbClr val="000000"/>
              </a:solidFill>
            </a:endParaRPr>
          </a:p>
        </p:txBody>
      </p:sp>
      <p:sp>
        <p:nvSpPr>
          <p:cNvPr id="34611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2CE09DBD-C3DC-400C-B9A1-36BA0AAA7274}" type="slidenum">
              <a:rPr lang="en-US" sz="1200">
                <a:solidFill>
                  <a:srgbClr val="000000"/>
                </a:solidFill>
                <a:latin typeface="Times New Roman" pitchFamily="18" charset="0"/>
              </a:rPr>
              <a:pPr algn="r" eaLnBrk="0" hangingPunct="0"/>
              <a:t>19</a:t>
            </a:fld>
            <a:endParaRPr lang="en-US" sz="1200">
              <a:solidFill>
                <a:srgbClr val="000000"/>
              </a:solidFill>
              <a:latin typeface="Times New Roman" pitchFamily="18" charset="0"/>
            </a:endParaRPr>
          </a:p>
        </p:txBody>
      </p:sp>
      <p:sp>
        <p:nvSpPr>
          <p:cNvPr id="346116" name="Rectangle 2"/>
          <p:cNvSpPr>
            <a:spLocks noChangeArrowheads="1" noTextEdit="1"/>
          </p:cNvSpPr>
          <p:nvPr>
            <p:ph type="sldImg"/>
          </p:nvPr>
        </p:nvSpPr>
        <p:spPr>
          <a:ln/>
        </p:spPr>
      </p:sp>
      <p:sp>
        <p:nvSpPr>
          <p:cNvPr id="346117"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D4DB51AB-F55A-4619-B913-B1FAC00A7668}" type="slidenum">
              <a:rPr lang="hu-HU" smtClean="0">
                <a:solidFill>
                  <a:srgbClr val="000000"/>
                </a:solidFill>
              </a:rPr>
              <a:pPr/>
              <a:t>2</a:t>
            </a:fld>
            <a:endParaRPr lang="hu-HU" smtClean="0">
              <a:solidFill>
                <a:srgbClr val="000000"/>
              </a:solidFill>
            </a:endParaRPr>
          </a:p>
        </p:txBody>
      </p:sp>
      <p:sp>
        <p:nvSpPr>
          <p:cNvPr id="328707"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794C8E5D-7741-462D-8D60-6728520FA32E}" type="slidenum">
              <a:rPr lang="en-US" sz="1200">
                <a:solidFill>
                  <a:srgbClr val="000000"/>
                </a:solidFill>
                <a:latin typeface="Times New Roman" pitchFamily="18" charset="0"/>
              </a:rPr>
              <a:pPr algn="r" eaLnBrk="0" hangingPunct="0"/>
              <a:t>2</a:t>
            </a:fld>
            <a:endParaRPr lang="en-US" sz="1200">
              <a:solidFill>
                <a:srgbClr val="000000"/>
              </a:solidFill>
              <a:latin typeface="Times New Roman" pitchFamily="18" charset="0"/>
            </a:endParaRPr>
          </a:p>
        </p:txBody>
      </p:sp>
      <p:sp>
        <p:nvSpPr>
          <p:cNvPr id="328708" name="Rectangle 2"/>
          <p:cNvSpPr>
            <a:spLocks noChangeArrowheads="1" noTextEdit="1"/>
          </p:cNvSpPr>
          <p:nvPr>
            <p:ph type="sldImg"/>
          </p:nvPr>
        </p:nvSpPr>
        <p:spPr>
          <a:ln/>
        </p:spPr>
      </p:sp>
      <p:sp>
        <p:nvSpPr>
          <p:cNvPr id="328709"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6B9ED60C-95DC-4E7D-8CBA-21B9A742FC02}" type="slidenum">
              <a:rPr lang="hu-HU" smtClean="0">
                <a:solidFill>
                  <a:srgbClr val="000000"/>
                </a:solidFill>
              </a:rPr>
              <a:pPr/>
              <a:t>20</a:t>
            </a:fld>
            <a:endParaRPr lang="hu-HU" smtClean="0">
              <a:solidFill>
                <a:srgbClr val="000000"/>
              </a:solidFill>
            </a:endParaRPr>
          </a:p>
        </p:txBody>
      </p:sp>
      <p:sp>
        <p:nvSpPr>
          <p:cNvPr id="34713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0D26A549-3930-4885-BC05-7917DEDFDE17}" type="slidenum">
              <a:rPr lang="en-US" sz="1200">
                <a:solidFill>
                  <a:srgbClr val="000000"/>
                </a:solidFill>
                <a:latin typeface="Times New Roman" pitchFamily="18" charset="0"/>
              </a:rPr>
              <a:pPr algn="r" eaLnBrk="0" hangingPunct="0"/>
              <a:t>20</a:t>
            </a:fld>
            <a:endParaRPr lang="en-US" sz="1200">
              <a:solidFill>
                <a:srgbClr val="000000"/>
              </a:solidFill>
              <a:latin typeface="Times New Roman" pitchFamily="18" charset="0"/>
            </a:endParaRPr>
          </a:p>
        </p:txBody>
      </p:sp>
      <p:sp>
        <p:nvSpPr>
          <p:cNvPr id="347140" name="Rectangle 2"/>
          <p:cNvSpPr>
            <a:spLocks noChangeArrowheads="1" noTextEdit="1"/>
          </p:cNvSpPr>
          <p:nvPr>
            <p:ph type="sldImg"/>
          </p:nvPr>
        </p:nvSpPr>
        <p:spPr>
          <a:ln/>
        </p:spPr>
      </p:sp>
      <p:sp>
        <p:nvSpPr>
          <p:cNvPr id="347141"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EF229E2F-C0ED-4236-9DDD-094FBEA98ABB}" type="slidenum">
              <a:rPr lang="hu-HU" smtClean="0">
                <a:solidFill>
                  <a:srgbClr val="000000"/>
                </a:solidFill>
              </a:rPr>
              <a:pPr/>
              <a:t>21</a:t>
            </a:fld>
            <a:endParaRPr lang="hu-HU" smtClean="0">
              <a:solidFill>
                <a:srgbClr val="000000"/>
              </a:solidFill>
            </a:endParaRPr>
          </a:p>
        </p:txBody>
      </p:sp>
      <p:sp>
        <p:nvSpPr>
          <p:cNvPr id="348163"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1ED81C40-DCB4-486A-97B6-368CAE546EE7}" type="slidenum">
              <a:rPr lang="en-US" sz="1200">
                <a:solidFill>
                  <a:srgbClr val="000000"/>
                </a:solidFill>
                <a:latin typeface="Times New Roman" pitchFamily="18" charset="0"/>
              </a:rPr>
              <a:pPr algn="r" eaLnBrk="0" hangingPunct="0"/>
              <a:t>21</a:t>
            </a:fld>
            <a:endParaRPr lang="en-US" sz="1200">
              <a:solidFill>
                <a:srgbClr val="000000"/>
              </a:solidFill>
              <a:latin typeface="Times New Roman" pitchFamily="18" charset="0"/>
            </a:endParaRPr>
          </a:p>
        </p:txBody>
      </p:sp>
      <p:sp>
        <p:nvSpPr>
          <p:cNvPr id="348164" name="Rectangle 2"/>
          <p:cNvSpPr>
            <a:spLocks noChangeArrowheads="1" noTextEdit="1"/>
          </p:cNvSpPr>
          <p:nvPr>
            <p:ph type="sldImg"/>
          </p:nvPr>
        </p:nvSpPr>
        <p:spPr>
          <a:ln/>
        </p:spPr>
      </p:sp>
      <p:sp>
        <p:nvSpPr>
          <p:cNvPr id="348165" name="Rectangle 3"/>
          <p:cNvSpPr>
            <a:spLocks noGrp="1" noChangeArrowheads="1"/>
          </p:cNvSpPr>
          <p:nvPr>
            <p:ph type="body" idx="1"/>
          </p:nvPr>
        </p:nvSpPr>
        <p:spPr>
          <a:xfrm>
            <a:off x="914400" y="4343400"/>
            <a:ext cx="5029200" cy="4114800"/>
          </a:xfrm>
          <a:noFill/>
          <a:ln/>
        </p:spPr>
        <p:txBody>
          <a:bodyPr/>
          <a:lstStyle/>
          <a:p>
            <a:pPr eaLnBrk="1" hangingPunct="1"/>
            <a:r>
              <a:rPr lang="hu-HU" smtClean="0"/>
              <a:t>STM: fekete pötty = hatszög közepe</a:t>
            </a:r>
          </a:p>
          <a:p>
            <a:pPr eaLnBrk="1" hangingPunct="1"/>
            <a:r>
              <a:rPr lang="hu-HU" smtClean="0"/>
              <a:t>UHV 300 STM single Wall Nanotube showing the chirality of the atomic lattice. Diameter of nanotube shown is 1.2nm.</a:t>
            </a:r>
          </a:p>
          <a:p>
            <a:pPr eaLnBrk="1" hangingPunct="1"/>
            <a:r>
              <a:rPr lang="hu-HU" smtClean="0"/>
              <a:t>Courtesy of D. Carroll, Clemson U</a:t>
            </a:r>
          </a:p>
          <a:p>
            <a:pPr eaLnBrk="1" hangingPunct="1"/>
            <a:endParaRPr lang="hu-H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6E8C4645-FB77-4021-B3E5-F5BC345B0AE7}" type="slidenum">
              <a:rPr lang="hu-HU" smtClean="0">
                <a:solidFill>
                  <a:srgbClr val="000000"/>
                </a:solidFill>
              </a:rPr>
              <a:pPr/>
              <a:t>22</a:t>
            </a:fld>
            <a:endParaRPr lang="hu-HU" smtClean="0">
              <a:solidFill>
                <a:srgbClr val="000000"/>
              </a:solidFill>
            </a:endParaRPr>
          </a:p>
        </p:txBody>
      </p:sp>
      <p:sp>
        <p:nvSpPr>
          <p:cNvPr id="349187"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06D7E80D-54D5-4482-AF84-151A9CB68D78}" type="slidenum">
              <a:rPr lang="en-US" sz="1200">
                <a:solidFill>
                  <a:srgbClr val="000000"/>
                </a:solidFill>
                <a:latin typeface="Times New Roman" pitchFamily="18" charset="0"/>
              </a:rPr>
              <a:pPr algn="r" eaLnBrk="0" hangingPunct="0"/>
              <a:t>22</a:t>
            </a:fld>
            <a:endParaRPr lang="en-US" sz="1200">
              <a:solidFill>
                <a:srgbClr val="000000"/>
              </a:solidFill>
              <a:latin typeface="Times New Roman" pitchFamily="18" charset="0"/>
            </a:endParaRPr>
          </a:p>
        </p:txBody>
      </p:sp>
      <p:sp>
        <p:nvSpPr>
          <p:cNvPr id="349188" name="Rectangle 2"/>
          <p:cNvSpPr>
            <a:spLocks noChangeArrowheads="1" noTextEdit="1"/>
          </p:cNvSpPr>
          <p:nvPr>
            <p:ph type="sldImg"/>
          </p:nvPr>
        </p:nvSpPr>
        <p:spPr>
          <a:ln/>
        </p:spPr>
      </p:sp>
      <p:sp>
        <p:nvSpPr>
          <p:cNvPr id="349189"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9FFFBD04-8A05-4429-A464-BE83094EEDC9}" type="slidenum">
              <a:rPr lang="hu-HU" smtClean="0">
                <a:solidFill>
                  <a:srgbClr val="000000"/>
                </a:solidFill>
              </a:rPr>
              <a:pPr/>
              <a:t>25</a:t>
            </a:fld>
            <a:endParaRPr lang="hu-HU" smtClean="0">
              <a:solidFill>
                <a:srgbClr val="000000"/>
              </a:solidFill>
            </a:endParaRPr>
          </a:p>
        </p:txBody>
      </p:sp>
      <p:sp>
        <p:nvSpPr>
          <p:cNvPr id="350211"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F2A52FC9-D0E4-4EAC-9B11-D0175412DED3}" type="slidenum">
              <a:rPr lang="en-US" sz="1200">
                <a:solidFill>
                  <a:srgbClr val="000000"/>
                </a:solidFill>
                <a:latin typeface="Times New Roman" pitchFamily="18" charset="0"/>
              </a:rPr>
              <a:pPr algn="r" eaLnBrk="0" hangingPunct="0"/>
              <a:t>25</a:t>
            </a:fld>
            <a:endParaRPr lang="en-US" sz="1200">
              <a:solidFill>
                <a:srgbClr val="000000"/>
              </a:solidFill>
              <a:latin typeface="Times New Roman" pitchFamily="18" charset="0"/>
            </a:endParaRPr>
          </a:p>
        </p:txBody>
      </p:sp>
      <p:sp>
        <p:nvSpPr>
          <p:cNvPr id="350212" name="Rectangle 2"/>
          <p:cNvSpPr>
            <a:spLocks noChangeArrowheads="1" noTextEdit="1"/>
          </p:cNvSpPr>
          <p:nvPr>
            <p:ph type="sldImg"/>
          </p:nvPr>
        </p:nvSpPr>
        <p:spPr>
          <a:ln/>
        </p:spPr>
      </p:sp>
      <p:sp>
        <p:nvSpPr>
          <p:cNvPr id="350213"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D1721F6F-79B9-4C1A-BD8E-18E602A40F9C}" type="slidenum">
              <a:rPr lang="hu-HU" smtClean="0"/>
              <a:pPr/>
              <a:t>26</a:t>
            </a:fld>
            <a:endParaRPr lang="hu-HU" smtClean="0"/>
          </a:p>
        </p:txBody>
      </p:sp>
      <p:sp>
        <p:nvSpPr>
          <p:cNvPr id="35123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F381036-0E86-4E63-A9B0-17852B972D6B}" type="slidenum">
              <a:rPr lang="en-US" sz="1200">
                <a:latin typeface="Times New Roman" pitchFamily="18" charset="0"/>
              </a:rPr>
              <a:pPr algn="r" eaLnBrk="0" hangingPunct="0"/>
              <a:t>26</a:t>
            </a:fld>
            <a:endParaRPr lang="en-US" sz="1200">
              <a:latin typeface="Times New Roman" pitchFamily="18" charset="0"/>
            </a:endParaRPr>
          </a:p>
        </p:txBody>
      </p:sp>
      <p:sp>
        <p:nvSpPr>
          <p:cNvPr id="351236" name="Rectangle 2"/>
          <p:cNvSpPr>
            <a:spLocks noChangeArrowheads="1" noTextEdit="1"/>
          </p:cNvSpPr>
          <p:nvPr>
            <p:ph type="sldImg"/>
          </p:nvPr>
        </p:nvSpPr>
        <p:spPr>
          <a:ln/>
        </p:spPr>
      </p:sp>
      <p:sp>
        <p:nvSpPr>
          <p:cNvPr id="351237"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F5808DB3-4B4E-4CFF-AB41-76B5AB25C239}" type="slidenum">
              <a:rPr lang="hu-HU" smtClean="0"/>
              <a:pPr/>
              <a:t>27</a:t>
            </a:fld>
            <a:endParaRPr lang="hu-HU" smtClean="0"/>
          </a:p>
        </p:txBody>
      </p:sp>
      <p:sp>
        <p:nvSpPr>
          <p:cNvPr id="35225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495F9F42-38EA-48A3-B0E7-58D592302FB9}" type="slidenum">
              <a:rPr lang="en-US" sz="1200">
                <a:latin typeface="Times New Roman" pitchFamily="18" charset="0"/>
              </a:rPr>
              <a:pPr algn="r" eaLnBrk="0" hangingPunct="0"/>
              <a:t>27</a:t>
            </a:fld>
            <a:endParaRPr lang="en-US" sz="1200">
              <a:latin typeface="Times New Roman" pitchFamily="18" charset="0"/>
            </a:endParaRPr>
          </a:p>
        </p:txBody>
      </p:sp>
      <p:sp>
        <p:nvSpPr>
          <p:cNvPr id="352260" name="Rectangle 2"/>
          <p:cNvSpPr>
            <a:spLocks noChangeArrowheads="1" noTextEdit="1"/>
          </p:cNvSpPr>
          <p:nvPr>
            <p:ph type="sldImg"/>
          </p:nvPr>
        </p:nvSpPr>
        <p:spPr>
          <a:ln/>
        </p:spPr>
      </p:sp>
      <p:sp>
        <p:nvSpPr>
          <p:cNvPr id="352261"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32825E08-E065-4B38-A483-2FA4930F1805}" type="slidenum">
              <a:rPr lang="hu-HU" smtClean="0"/>
              <a:pPr/>
              <a:t>28</a:t>
            </a:fld>
            <a:endParaRPr lang="hu-HU" smtClean="0"/>
          </a:p>
        </p:txBody>
      </p:sp>
      <p:sp>
        <p:nvSpPr>
          <p:cNvPr id="353283"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1F964122-19E7-48BA-BF54-C80CFAF34F39}" type="slidenum">
              <a:rPr lang="en-US" sz="1200">
                <a:latin typeface="Times New Roman" pitchFamily="18" charset="0"/>
              </a:rPr>
              <a:pPr algn="r" eaLnBrk="0" hangingPunct="0"/>
              <a:t>28</a:t>
            </a:fld>
            <a:endParaRPr lang="en-US" sz="1200">
              <a:latin typeface="Times New Roman" pitchFamily="18" charset="0"/>
            </a:endParaRPr>
          </a:p>
        </p:txBody>
      </p:sp>
      <p:sp>
        <p:nvSpPr>
          <p:cNvPr id="353284" name="Rectangle 2"/>
          <p:cNvSpPr>
            <a:spLocks noChangeArrowheads="1" noTextEdit="1"/>
          </p:cNvSpPr>
          <p:nvPr>
            <p:ph type="sldImg"/>
          </p:nvPr>
        </p:nvSpPr>
        <p:spPr>
          <a:ln/>
        </p:spPr>
      </p:sp>
      <p:sp>
        <p:nvSpPr>
          <p:cNvPr id="353285"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4E5D0907-2675-4844-9C28-9F549386121E}" type="slidenum">
              <a:rPr lang="hu-HU" smtClean="0"/>
              <a:pPr/>
              <a:t>29</a:t>
            </a:fld>
            <a:endParaRPr lang="hu-HU" smtClean="0"/>
          </a:p>
        </p:txBody>
      </p:sp>
      <p:sp>
        <p:nvSpPr>
          <p:cNvPr id="354307"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32E5C5B4-59FB-43D7-80F0-FA9897C97229}" type="slidenum">
              <a:rPr lang="en-US" sz="1200">
                <a:latin typeface="Times New Roman" pitchFamily="18" charset="0"/>
              </a:rPr>
              <a:pPr algn="r" eaLnBrk="0" hangingPunct="0"/>
              <a:t>29</a:t>
            </a:fld>
            <a:endParaRPr lang="en-US" sz="1200">
              <a:latin typeface="Times New Roman" pitchFamily="18" charset="0"/>
            </a:endParaRPr>
          </a:p>
        </p:txBody>
      </p:sp>
      <p:sp>
        <p:nvSpPr>
          <p:cNvPr id="354308" name="Rectangle 2"/>
          <p:cNvSpPr>
            <a:spLocks noChangeArrowheads="1" noTextEdit="1"/>
          </p:cNvSpPr>
          <p:nvPr>
            <p:ph type="sldImg"/>
          </p:nvPr>
        </p:nvSpPr>
        <p:spPr>
          <a:ln/>
        </p:spPr>
      </p:sp>
      <p:sp>
        <p:nvSpPr>
          <p:cNvPr id="354309"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E8FF84FA-1D3B-4FDB-9423-35BFE781D68D}" type="slidenum">
              <a:rPr lang="hu-HU" smtClean="0"/>
              <a:pPr/>
              <a:t>31</a:t>
            </a:fld>
            <a:endParaRPr lang="hu-HU" smtClean="0"/>
          </a:p>
        </p:txBody>
      </p:sp>
      <p:sp>
        <p:nvSpPr>
          <p:cNvPr id="355331"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AF7A94B2-0430-46CD-9A36-7D0D6E1717BF}" type="slidenum">
              <a:rPr lang="en-US" sz="1200">
                <a:latin typeface="Times New Roman" pitchFamily="18" charset="0"/>
              </a:rPr>
              <a:pPr algn="r" eaLnBrk="0" hangingPunct="0"/>
              <a:t>31</a:t>
            </a:fld>
            <a:endParaRPr lang="en-US" sz="1200">
              <a:latin typeface="Times New Roman" pitchFamily="18" charset="0"/>
            </a:endParaRPr>
          </a:p>
        </p:txBody>
      </p:sp>
      <p:sp>
        <p:nvSpPr>
          <p:cNvPr id="355332" name="Rectangle 2"/>
          <p:cNvSpPr>
            <a:spLocks noChangeArrowheads="1" noTextEdit="1"/>
          </p:cNvSpPr>
          <p:nvPr>
            <p:ph type="sldImg"/>
          </p:nvPr>
        </p:nvSpPr>
        <p:spPr>
          <a:ln/>
        </p:spPr>
      </p:sp>
      <p:sp>
        <p:nvSpPr>
          <p:cNvPr id="355333"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1031"/>
          <p:cNvSpPr>
            <a:spLocks noGrp="1" noChangeArrowheads="1"/>
          </p:cNvSpPr>
          <p:nvPr>
            <p:ph type="sldNum" sz="quarter" idx="5"/>
          </p:nvPr>
        </p:nvSpPr>
        <p:spPr>
          <a:noFill/>
        </p:spPr>
        <p:txBody>
          <a:bodyPr/>
          <a:lstStyle/>
          <a:p>
            <a:fld id="{E5954555-FBF0-41CA-8F44-7CCA5DD1E940}" type="slidenum">
              <a:rPr lang="en-US" smtClean="0">
                <a:solidFill>
                  <a:srgbClr val="000000"/>
                </a:solidFill>
              </a:rPr>
              <a:pPr/>
              <a:t>32</a:t>
            </a:fld>
            <a:endParaRPr lang="en-US" smtClean="0">
              <a:solidFill>
                <a:srgbClr val="000000"/>
              </a:solidFill>
            </a:endParaRPr>
          </a:p>
        </p:txBody>
      </p:sp>
      <p:sp>
        <p:nvSpPr>
          <p:cNvPr id="356355" name="Rectangle 2"/>
          <p:cNvSpPr>
            <a:spLocks noChangeArrowheads="1" noTextEdit="1"/>
          </p:cNvSpPr>
          <p:nvPr>
            <p:ph type="sldImg"/>
          </p:nvPr>
        </p:nvSpPr>
        <p:spPr>
          <a:ln/>
        </p:spPr>
      </p:sp>
      <p:sp>
        <p:nvSpPr>
          <p:cNvPr id="35635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8434373C-E0CD-44D0-B707-6A0139DC0CDD}" type="slidenum">
              <a:rPr lang="hu-HU" smtClean="0">
                <a:solidFill>
                  <a:srgbClr val="000000"/>
                </a:solidFill>
              </a:rPr>
              <a:pPr/>
              <a:t>3</a:t>
            </a:fld>
            <a:endParaRPr lang="hu-HU" smtClean="0">
              <a:solidFill>
                <a:srgbClr val="000000"/>
              </a:solidFill>
            </a:endParaRPr>
          </a:p>
        </p:txBody>
      </p:sp>
      <p:sp>
        <p:nvSpPr>
          <p:cNvPr id="329731"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ADA88DA8-991F-4B63-94DE-BD32DCC4C0BB}" type="slidenum">
              <a:rPr lang="en-US" sz="1200">
                <a:solidFill>
                  <a:srgbClr val="000000"/>
                </a:solidFill>
                <a:latin typeface="Times New Roman" pitchFamily="18" charset="0"/>
              </a:rPr>
              <a:pPr algn="r" eaLnBrk="0" hangingPunct="0"/>
              <a:t>3</a:t>
            </a:fld>
            <a:endParaRPr lang="en-US" sz="1200">
              <a:solidFill>
                <a:srgbClr val="000000"/>
              </a:solidFill>
              <a:latin typeface="Times New Roman" pitchFamily="18" charset="0"/>
            </a:endParaRPr>
          </a:p>
        </p:txBody>
      </p:sp>
      <p:sp>
        <p:nvSpPr>
          <p:cNvPr id="329732" name="Rectangle 2"/>
          <p:cNvSpPr>
            <a:spLocks noChangeArrowheads="1" noTextEdit="1"/>
          </p:cNvSpPr>
          <p:nvPr>
            <p:ph type="sldImg"/>
          </p:nvPr>
        </p:nvSpPr>
        <p:spPr>
          <a:ln/>
        </p:spPr>
      </p:sp>
      <p:sp>
        <p:nvSpPr>
          <p:cNvPr id="329733"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B29251C7-7C09-45FA-A430-4BC5CC2B36DC}" type="slidenum">
              <a:rPr lang="hu-HU" smtClean="0">
                <a:solidFill>
                  <a:srgbClr val="000000"/>
                </a:solidFill>
              </a:rPr>
              <a:pPr/>
              <a:t>33</a:t>
            </a:fld>
            <a:endParaRPr lang="hu-HU" smtClean="0">
              <a:solidFill>
                <a:srgbClr val="000000"/>
              </a:solidFill>
            </a:endParaRPr>
          </a:p>
        </p:txBody>
      </p:sp>
      <p:sp>
        <p:nvSpPr>
          <p:cNvPr id="357379" name="Rectangle 2"/>
          <p:cNvSpPr>
            <a:spLocks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1031"/>
          <p:cNvSpPr>
            <a:spLocks noGrp="1" noChangeArrowheads="1"/>
          </p:cNvSpPr>
          <p:nvPr>
            <p:ph type="sldNum" sz="quarter" idx="5"/>
          </p:nvPr>
        </p:nvSpPr>
        <p:spPr>
          <a:noFill/>
        </p:spPr>
        <p:txBody>
          <a:bodyPr/>
          <a:lstStyle/>
          <a:p>
            <a:fld id="{6E71B553-F07A-498E-ABF4-DB1E3CCD4A54}" type="slidenum">
              <a:rPr lang="en-US" smtClean="0">
                <a:solidFill>
                  <a:srgbClr val="000000"/>
                </a:solidFill>
              </a:rPr>
              <a:pPr/>
              <a:t>34</a:t>
            </a:fld>
            <a:endParaRPr lang="en-US" smtClean="0">
              <a:solidFill>
                <a:srgbClr val="000000"/>
              </a:solidFill>
            </a:endParaRPr>
          </a:p>
        </p:txBody>
      </p:sp>
      <p:sp>
        <p:nvSpPr>
          <p:cNvPr id="358403" name="Rectangle 2"/>
          <p:cNvSpPr>
            <a:spLocks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1031"/>
          <p:cNvSpPr>
            <a:spLocks noGrp="1" noChangeArrowheads="1"/>
          </p:cNvSpPr>
          <p:nvPr>
            <p:ph type="sldNum" sz="quarter" idx="5"/>
          </p:nvPr>
        </p:nvSpPr>
        <p:spPr>
          <a:noFill/>
        </p:spPr>
        <p:txBody>
          <a:bodyPr/>
          <a:lstStyle/>
          <a:p>
            <a:fld id="{506DB626-9466-4222-9D15-97C900DAE355}" type="slidenum">
              <a:rPr lang="en-US" smtClean="0">
                <a:solidFill>
                  <a:srgbClr val="000000"/>
                </a:solidFill>
              </a:rPr>
              <a:pPr/>
              <a:t>35</a:t>
            </a:fld>
            <a:endParaRPr lang="en-US" smtClean="0">
              <a:solidFill>
                <a:srgbClr val="000000"/>
              </a:solidFill>
            </a:endParaRPr>
          </a:p>
        </p:txBody>
      </p:sp>
      <p:sp>
        <p:nvSpPr>
          <p:cNvPr id="359427" name="Rectangle 2"/>
          <p:cNvSpPr>
            <a:spLocks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1031"/>
          <p:cNvSpPr>
            <a:spLocks noGrp="1" noChangeArrowheads="1"/>
          </p:cNvSpPr>
          <p:nvPr>
            <p:ph type="sldNum" sz="quarter" idx="5"/>
          </p:nvPr>
        </p:nvSpPr>
        <p:spPr>
          <a:noFill/>
        </p:spPr>
        <p:txBody>
          <a:bodyPr/>
          <a:lstStyle/>
          <a:p>
            <a:fld id="{D60D875D-7FE6-4205-A7F0-4C9DCA34FB70}" type="slidenum">
              <a:rPr lang="en-US" smtClean="0">
                <a:solidFill>
                  <a:srgbClr val="000000"/>
                </a:solidFill>
              </a:rPr>
              <a:pPr/>
              <a:t>36</a:t>
            </a:fld>
            <a:endParaRPr lang="en-US" smtClean="0">
              <a:solidFill>
                <a:srgbClr val="000000"/>
              </a:solidFill>
            </a:endParaRPr>
          </a:p>
        </p:txBody>
      </p:sp>
      <p:sp>
        <p:nvSpPr>
          <p:cNvPr id="360451" name="Rectangle 2"/>
          <p:cNvSpPr>
            <a:spLocks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23BCBF6E-F0AB-40EB-A605-D69B964CB747}" type="slidenum">
              <a:rPr lang="hu-HU" smtClean="0"/>
              <a:pPr/>
              <a:t>37</a:t>
            </a:fld>
            <a:endParaRPr lang="hu-HU" smtClean="0"/>
          </a:p>
        </p:txBody>
      </p:sp>
      <p:sp>
        <p:nvSpPr>
          <p:cNvPr id="36147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37C94DA9-12EA-4F1F-841B-BF8CF076181D}" type="slidenum">
              <a:rPr lang="en-US" sz="1200">
                <a:latin typeface="Times New Roman" pitchFamily="18" charset="0"/>
              </a:rPr>
              <a:pPr algn="r" eaLnBrk="0" hangingPunct="0"/>
              <a:t>37</a:t>
            </a:fld>
            <a:endParaRPr lang="en-US" sz="1200">
              <a:latin typeface="Times New Roman" pitchFamily="18" charset="0"/>
            </a:endParaRPr>
          </a:p>
        </p:txBody>
      </p:sp>
      <p:sp>
        <p:nvSpPr>
          <p:cNvPr id="361476" name="Rectangle 2"/>
          <p:cNvSpPr>
            <a:spLocks noChangeArrowheads="1" noTextEdit="1"/>
          </p:cNvSpPr>
          <p:nvPr>
            <p:ph type="sldImg"/>
          </p:nvPr>
        </p:nvSpPr>
        <p:spPr>
          <a:ln/>
        </p:spPr>
      </p:sp>
      <p:sp>
        <p:nvSpPr>
          <p:cNvPr id="361477"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8D2D24AE-93B1-438F-8406-9C9507D85FC8}" type="slidenum">
              <a:rPr lang="hu-HU" smtClean="0"/>
              <a:pPr/>
              <a:t>38</a:t>
            </a:fld>
            <a:endParaRPr lang="hu-HU" smtClean="0"/>
          </a:p>
        </p:txBody>
      </p:sp>
      <p:sp>
        <p:nvSpPr>
          <p:cNvPr id="36249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10C6C238-1894-400A-95F0-45162EEB765D}" type="slidenum">
              <a:rPr lang="en-US" sz="1200">
                <a:latin typeface="Times New Roman" pitchFamily="18" charset="0"/>
              </a:rPr>
              <a:pPr algn="r" eaLnBrk="0" hangingPunct="0"/>
              <a:t>38</a:t>
            </a:fld>
            <a:endParaRPr lang="en-US" sz="1200">
              <a:latin typeface="Times New Roman" pitchFamily="18" charset="0"/>
            </a:endParaRPr>
          </a:p>
        </p:txBody>
      </p:sp>
      <p:sp>
        <p:nvSpPr>
          <p:cNvPr id="362500" name="Rectangle 2"/>
          <p:cNvSpPr>
            <a:spLocks noChangeArrowheads="1" noTextEdit="1"/>
          </p:cNvSpPr>
          <p:nvPr>
            <p:ph type="sldImg"/>
          </p:nvPr>
        </p:nvSpPr>
        <p:spPr>
          <a:ln/>
        </p:spPr>
      </p:sp>
      <p:sp>
        <p:nvSpPr>
          <p:cNvPr id="362501"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1031"/>
          <p:cNvSpPr>
            <a:spLocks noGrp="1" noChangeArrowheads="1"/>
          </p:cNvSpPr>
          <p:nvPr>
            <p:ph type="sldNum" sz="quarter" idx="5"/>
          </p:nvPr>
        </p:nvSpPr>
        <p:spPr>
          <a:noFill/>
        </p:spPr>
        <p:txBody>
          <a:bodyPr/>
          <a:lstStyle/>
          <a:p>
            <a:fld id="{06E18C95-9631-42BC-910B-08E21BFC42EE}" type="slidenum">
              <a:rPr lang="en-US" smtClean="0">
                <a:solidFill>
                  <a:srgbClr val="000000"/>
                </a:solidFill>
              </a:rPr>
              <a:pPr/>
              <a:t>39</a:t>
            </a:fld>
            <a:endParaRPr lang="en-US" smtClean="0">
              <a:solidFill>
                <a:srgbClr val="000000"/>
              </a:solidFill>
            </a:endParaRPr>
          </a:p>
        </p:txBody>
      </p:sp>
      <p:sp>
        <p:nvSpPr>
          <p:cNvPr id="363523" name="Rectangle 2"/>
          <p:cNvSpPr>
            <a:spLocks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p>
            <a:fld id="{E174650A-BC76-45B7-859B-032597C3E2D3}" type="slidenum">
              <a:rPr lang="hu-HU" smtClean="0"/>
              <a:pPr/>
              <a:t>40</a:t>
            </a:fld>
            <a:endParaRPr lang="hu-HU" smtClean="0"/>
          </a:p>
        </p:txBody>
      </p:sp>
      <p:sp>
        <p:nvSpPr>
          <p:cNvPr id="364547"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7F674C6E-5B66-483E-91F3-7CDB545AFE5C}" type="slidenum">
              <a:rPr lang="en-US" sz="1200">
                <a:latin typeface="Times New Roman" pitchFamily="18" charset="0"/>
              </a:rPr>
              <a:pPr algn="r" eaLnBrk="0" hangingPunct="0"/>
              <a:t>40</a:t>
            </a:fld>
            <a:endParaRPr lang="en-US" sz="1200">
              <a:latin typeface="Times New Roman" pitchFamily="18" charset="0"/>
            </a:endParaRPr>
          </a:p>
        </p:txBody>
      </p:sp>
      <p:sp>
        <p:nvSpPr>
          <p:cNvPr id="364548" name="Rectangle 2"/>
          <p:cNvSpPr>
            <a:spLocks noChangeArrowheads="1" noTextEdit="1"/>
          </p:cNvSpPr>
          <p:nvPr>
            <p:ph type="sldImg"/>
          </p:nvPr>
        </p:nvSpPr>
        <p:spPr>
          <a:ln/>
        </p:spPr>
      </p:sp>
      <p:sp>
        <p:nvSpPr>
          <p:cNvPr id="364549"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BAC7F6A4-13FD-4B22-B02E-EB806B4745DC}" type="slidenum">
              <a:rPr lang="hu-HU" smtClean="0"/>
              <a:pPr/>
              <a:t>41</a:t>
            </a:fld>
            <a:endParaRPr lang="hu-HU" smtClean="0"/>
          </a:p>
        </p:txBody>
      </p:sp>
      <p:sp>
        <p:nvSpPr>
          <p:cNvPr id="365571"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C02FC193-55EA-41A1-93B3-A832DE97D060}" type="slidenum">
              <a:rPr lang="en-US" sz="1200">
                <a:solidFill>
                  <a:srgbClr val="000000"/>
                </a:solidFill>
                <a:latin typeface="Times New Roman" pitchFamily="18" charset="0"/>
              </a:rPr>
              <a:pPr algn="r" eaLnBrk="0" hangingPunct="0"/>
              <a:t>41</a:t>
            </a:fld>
            <a:endParaRPr lang="en-US" sz="1200">
              <a:solidFill>
                <a:srgbClr val="000000"/>
              </a:solidFill>
              <a:latin typeface="Times New Roman" pitchFamily="18" charset="0"/>
            </a:endParaRPr>
          </a:p>
        </p:txBody>
      </p:sp>
      <p:sp>
        <p:nvSpPr>
          <p:cNvPr id="365572" name="Rectangle 2"/>
          <p:cNvSpPr>
            <a:spLocks noChangeArrowheads="1" noTextEdit="1"/>
          </p:cNvSpPr>
          <p:nvPr>
            <p:ph type="sldImg"/>
          </p:nvPr>
        </p:nvSpPr>
        <p:spPr>
          <a:ln/>
        </p:spPr>
      </p:sp>
      <p:sp>
        <p:nvSpPr>
          <p:cNvPr id="365573"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98A058A1-C645-471D-B5BC-AB130A8911F2}" type="slidenum">
              <a:rPr lang="hu-HU" smtClean="0"/>
              <a:pPr/>
              <a:t>42</a:t>
            </a:fld>
            <a:endParaRPr lang="hu-HU" smtClean="0"/>
          </a:p>
        </p:txBody>
      </p:sp>
      <p:sp>
        <p:nvSpPr>
          <p:cNvPr id="36659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3B02BE2F-D1A2-4A70-A679-F97FCFEE3351}" type="slidenum">
              <a:rPr lang="en-US" sz="1200">
                <a:solidFill>
                  <a:srgbClr val="000000"/>
                </a:solidFill>
                <a:latin typeface="Times New Roman" pitchFamily="18" charset="0"/>
              </a:rPr>
              <a:pPr algn="r" eaLnBrk="0" hangingPunct="0"/>
              <a:t>42</a:t>
            </a:fld>
            <a:endParaRPr lang="en-US" sz="1200">
              <a:solidFill>
                <a:srgbClr val="000000"/>
              </a:solidFill>
              <a:latin typeface="Times New Roman" pitchFamily="18" charset="0"/>
            </a:endParaRPr>
          </a:p>
        </p:txBody>
      </p:sp>
      <p:sp>
        <p:nvSpPr>
          <p:cNvPr id="366596" name="Rectangle 2"/>
          <p:cNvSpPr>
            <a:spLocks noChangeArrowheads="1" noTextEdit="1"/>
          </p:cNvSpPr>
          <p:nvPr>
            <p:ph type="sldImg"/>
          </p:nvPr>
        </p:nvSpPr>
        <p:spPr>
          <a:ln/>
        </p:spPr>
      </p:sp>
      <p:sp>
        <p:nvSpPr>
          <p:cNvPr id="366597"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1646CFA2-D370-479C-844F-A186BA9B1C30}" type="slidenum">
              <a:rPr lang="hu-HU" smtClean="0">
                <a:solidFill>
                  <a:srgbClr val="000000"/>
                </a:solidFill>
              </a:rPr>
              <a:pPr/>
              <a:t>4</a:t>
            </a:fld>
            <a:endParaRPr lang="hu-HU" smtClean="0">
              <a:solidFill>
                <a:srgbClr val="000000"/>
              </a:solidFill>
            </a:endParaRPr>
          </a:p>
        </p:txBody>
      </p:sp>
      <p:sp>
        <p:nvSpPr>
          <p:cNvPr id="33075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57B06CD4-C70F-4494-97A6-3F4C341D22F5}" type="slidenum">
              <a:rPr lang="en-US" sz="1200">
                <a:solidFill>
                  <a:srgbClr val="000000"/>
                </a:solidFill>
                <a:latin typeface="Times New Roman" pitchFamily="18" charset="0"/>
              </a:rPr>
              <a:pPr algn="r" eaLnBrk="0" hangingPunct="0"/>
              <a:t>4</a:t>
            </a:fld>
            <a:endParaRPr lang="en-US" sz="1200">
              <a:solidFill>
                <a:srgbClr val="000000"/>
              </a:solidFill>
              <a:latin typeface="Times New Roman" pitchFamily="18" charset="0"/>
            </a:endParaRPr>
          </a:p>
        </p:txBody>
      </p:sp>
      <p:sp>
        <p:nvSpPr>
          <p:cNvPr id="330756" name="Rectangle 2"/>
          <p:cNvSpPr>
            <a:spLocks noChangeArrowheads="1" noTextEdit="1"/>
          </p:cNvSpPr>
          <p:nvPr>
            <p:ph type="sldImg"/>
          </p:nvPr>
        </p:nvSpPr>
        <p:spPr>
          <a:ln/>
        </p:spPr>
      </p:sp>
      <p:sp>
        <p:nvSpPr>
          <p:cNvPr id="330757" name="Rectangle 3"/>
          <p:cNvSpPr>
            <a:spLocks noGrp="1" noChangeArrowheads="1"/>
          </p:cNvSpPr>
          <p:nvPr>
            <p:ph type="body" idx="1"/>
          </p:nvPr>
        </p:nvSpPr>
        <p:spPr>
          <a:noFill/>
          <a:ln/>
        </p:spPr>
        <p:txBody>
          <a:bodyPr/>
          <a:lstStyle/>
          <a:p>
            <a:pPr eaLnBrk="1" hangingPunct="1"/>
            <a:r>
              <a:rPr lang="hu-HU" smtClean="0"/>
              <a:t>Atomic structure of graphene, a planar structure in graphite.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9227D546-D48B-49B2-A56B-CE8D47B57FA2}" type="slidenum">
              <a:rPr lang="hu-HU" smtClean="0"/>
              <a:pPr/>
              <a:t>44</a:t>
            </a:fld>
            <a:endParaRPr lang="hu-HU" smtClean="0"/>
          </a:p>
        </p:txBody>
      </p:sp>
      <p:sp>
        <p:nvSpPr>
          <p:cNvPr id="36761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9E515BBC-AC61-4B86-84CF-6AB25CBC7581}" type="slidenum">
              <a:rPr lang="en-US" sz="1200">
                <a:latin typeface="Times New Roman" pitchFamily="18" charset="0"/>
              </a:rPr>
              <a:pPr algn="r" eaLnBrk="0" hangingPunct="0"/>
              <a:t>44</a:t>
            </a:fld>
            <a:endParaRPr lang="en-US" sz="1200">
              <a:latin typeface="Times New Roman" pitchFamily="18" charset="0"/>
            </a:endParaRPr>
          </a:p>
        </p:txBody>
      </p:sp>
      <p:sp>
        <p:nvSpPr>
          <p:cNvPr id="367620" name="Rectangle 2"/>
          <p:cNvSpPr>
            <a:spLocks noChangeArrowheads="1" noTextEdit="1"/>
          </p:cNvSpPr>
          <p:nvPr>
            <p:ph type="sldImg"/>
          </p:nvPr>
        </p:nvSpPr>
        <p:spPr>
          <a:ln/>
        </p:spPr>
      </p:sp>
      <p:sp>
        <p:nvSpPr>
          <p:cNvPr id="367621" name="Rectangle 3"/>
          <p:cNvSpPr>
            <a:spLocks noGrp="1" noChangeArrowheads="1"/>
          </p:cNvSpPr>
          <p:nvPr>
            <p:ph type="body" idx="1"/>
          </p:nvPr>
        </p:nvSpPr>
        <p:spPr>
          <a:xfrm>
            <a:off x="914400" y="4343400"/>
            <a:ext cx="5029200" cy="4114800"/>
          </a:xfrm>
          <a:noFill/>
          <a:ln/>
        </p:spPr>
        <p:txBody>
          <a:bodyPr/>
          <a:lstStyle/>
          <a:p>
            <a:pPr eaLnBrk="1" hangingPunct="1">
              <a:spcBef>
                <a:spcPct val="50000"/>
              </a:spcBef>
            </a:pPr>
            <a:r>
              <a:rPr lang="hu-HU" smtClean="0"/>
              <a:t>Band structure and density of states of a zigzag nanotube. The band-to-band transition picture to describe the optical properties finds that transitions between symmetrically lying pairs of valence and conduction bands contribute most to the absorption. The transition energies are labeled </a:t>
            </a:r>
            <a:r>
              <a:rPr lang="hu-HU" i="1" smtClean="0"/>
              <a:t>Eii </a:t>
            </a:r>
            <a:r>
              <a:rPr lang="hu-HU" smtClean="0"/>
              <a:t>were </a:t>
            </a:r>
            <a:r>
              <a:rPr lang="hu-HU" i="1" smtClean="0"/>
              <a:t>i </a:t>
            </a:r>
            <a:r>
              <a:rPr lang="hu-HU" smtClean="0"/>
              <a:t>indexes the bands by their separation from the Fermi level (set to zero).</a:t>
            </a:r>
          </a:p>
          <a:p>
            <a:pPr eaLnBrk="1" hangingPunct="1"/>
            <a:endParaRPr lang="hu-HU"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4EE781AB-8E0D-4D08-BC1D-C00A9A6DB761}" type="slidenum">
              <a:rPr lang="hu-HU" smtClean="0"/>
              <a:pPr/>
              <a:t>50</a:t>
            </a:fld>
            <a:endParaRPr lang="hu-HU" smtClean="0"/>
          </a:p>
        </p:txBody>
      </p:sp>
      <p:sp>
        <p:nvSpPr>
          <p:cNvPr id="368643"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B444674-CA98-4372-AC1F-BF1AD7B00490}" type="slidenum">
              <a:rPr lang="en-US" sz="1200">
                <a:latin typeface="Times New Roman" pitchFamily="18" charset="0"/>
              </a:rPr>
              <a:pPr algn="r" eaLnBrk="0" hangingPunct="0"/>
              <a:t>50</a:t>
            </a:fld>
            <a:endParaRPr lang="en-US" sz="1200">
              <a:latin typeface="Times New Roman" pitchFamily="18" charset="0"/>
            </a:endParaRPr>
          </a:p>
        </p:txBody>
      </p:sp>
      <p:sp>
        <p:nvSpPr>
          <p:cNvPr id="368644" name="Rectangle 2"/>
          <p:cNvSpPr>
            <a:spLocks noChangeArrowheads="1" noTextEdit="1"/>
          </p:cNvSpPr>
          <p:nvPr>
            <p:ph type="sldImg"/>
          </p:nvPr>
        </p:nvSpPr>
        <p:spPr>
          <a:ln/>
        </p:spPr>
      </p:sp>
      <p:sp>
        <p:nvSpPr>
          <p:cNvPr id="368645"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4C42418D-12A8-47F3-B201-A8F68C05BDBD}" type="slidenum">
              <a:rPr lang="hu-HU" smtClean="0"/>
              <a:pPr/>
              <a:t>51</a:t>
            </a:fld>
            <a:endParaRPr lang="hu-HU" smtClean="0"/>
          </a:p>
        </p:txBody>
      </p:sp>
      <p:sp>
        <p:nvSpPr>
          <p:cNvPr id="369667"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C6C179EF-188C-46B6-9F1C-247FDEB8B72C}" type="slidenum">
              <a:rPr lang="en-US" sz="1200">
                <a:latin typeface="Times New Roman" pitchFamily="18" charset="0"/>
              </a:rPr>
              <a:pPr algn="r" eaLnBrk="0" hangingPunct="0"/>
              <a:t>51</a:t>
            </a:fld>
            <a:endParaRPr lang="en-US" sz="1200">
              <a:latin typeface="Times New Roman" pitchFamily="18" charset="0"/>
            </a:endParaRPr>
          </a:p>
        </p:txBody>
      </p:sp>
      <p:sp>
        <p:nvSpPr>
          <p:cNvPr id="369668" name="Rectangle 2"/>
          <p:cNvSpPr>
            <a:spLocks noChangeArrowheads="1" noTextEdit="1"/>
          </p:cNvSpPr>
          <p:nvPr>
            <p:ph type="sldImg"/>
          </p:nvPr>
        </p:nvSpPr>
        <p:spPr>
          <a:ln/>
        </p:spPr>
      </p:sp>
      <p:sp>
        <p:nvSpPr>
          <p:cNvPr id="369669"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4C9DBC7E-F761-45A4-8B8D-4B8540488E24}" type="slidenum">
              <a:rPr lang="hu-HU" smtClean="0"/>
              <a:pPr/>
              <a:t>52</a:t>
            </a:fld>
            <a:endParaRPr lang="hu-HU" smtClean="0"/>
          </a:p>
        </p:txBody>
      </p:sp>
      <p:sp>
        <p:nvSpPr>
          <p:cNvPr id="370691"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2FCBDA2E-D32B-404A-8F0F-834E58463B18}" type="slidenum">
              <a:rPr lang="en-US" sz="1200">
                <a:latin typeface="Times New Roman" pitchFamily="18" charset="0"/>
              </a:rPr>
              <a:pPr algn="r" eaLnBrk="0" hangingPunct="0"/>
              <a:t>52</a:t>
            </a:fld>
            <a:endParaRPr lang="en-US" sz="1200">
              <a:latin typeface="Times New Roman" pitchFamily="18" charset="0"/>
            </a:endParaRPr>
          </a:p>
        </p:txBody>
      </p:sp>
      <p:sp>
        <p:nvSpPr>
          <p:cNvPr id="370692" name="Rectangle 2"/>
          <p:cNvSpPr>
            <a:spLocks noChangeArrowheads="1" noTextEdit="1"/>
          </p:cNvSpPr>
          <p:nvPr>
            <p:ph type="sldImg"/>
          </p:nvPr>
        </p:nvSpPr>
        <p:spPr>
          <a:ln/>
        </p:spPr>
      </p:sp>
      <p:sp>
        <p:nvSpPr>
          <p:cNvPr id="370693"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CFCF7AF4-C51D-4041-B981-E4354F323554}" type="slidenum">
              <a:rPr lang="hu-HU" smtClean="0"/>
              <a:pPr/>
              <a:t>53</a:t>
            </a:fld>
            <a:endParaRPr lang="hu-HU" smtClean="0"/>
          </a:p>
        </p:txBody>
      </p:sp>
      <p:sp>
        <p:nvSpPr>
          <p:cNvPr id="37171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9247281-43FE-4CEF-95FB-842AD85C72D8}" type="slidenum">
              <a:rPr lang="en-US" sz="1200">
                <a:latin typeface="Times New Roman" pitchFamily="18" charset="0"/>
              </a:rPr>
              <a:pPr algn="r" eaLnBrk="0" hangingPunct="0"/>
              <a:t>53</a:t>
            </a:fld>
            <a:endParaRPr lang="en-US" sz="1200">
              <a:latin typeface="Times New Roman" pitchFamily="18" charset="0"/>
            </a:endParaRPr>
          </a:p>
        </p:txBody>
      </p:sp>
      <p:sp>
        <p:nvSpPr>
          <p:cNvPr id="371716" name="Rectangle 2"/>
          <p:cNvSpPr>
            <a:spLocks noChangeArrowheads="1" noTextEdit="1"/>
          </p:cNvSpPr>
          <p:nvPr>
            <p:ph type="sldImg"/>
          </p:nvPr>
        </p:nvSpPr>
        <p:spPr>
          <a:ln/>
        </p:spPr>
      </p:sp>
      <p:sp>
        <p:nvSpPr>
          <p:cNvPr id="371717"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1A03B7F1-D715-43C1-AA1D-0A1722FD3776}" type="slidenum">
              <a:rPr lang="hu-HU" smtClean="0"/>
              <a:pPr/>
              <a:t>54</a:t>
            </a:fld>
            <a:endParaRPr lang="hu-HU" smtClean="0"/>
          </a:p>
        </p:txBody>
      </p:sp>
      <p:sp>
        <p:nvSpPr>
          <p:cNvPr id="37273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DA8663CA-20A1-49CD-843F-35944CE5CC9E}" type="slidenum">
              <a:rPr lang="en-US" sz="1200">
                <a:latin typeface="Times New Roman" pitchFamily="18" charset="0"/>
              </a:rPr>
              <a:pPr algn="r" eaLnBrk="0" hangingPunct="0"/>
              <a:t>54</a:t>
            </a:fld>
            <a:endParaRPr lang="en-US" sz="1200">
              <a:latin typeface="Times New Roman" pitchFamily="18" charset="0"/>
            </a:endParaRPr>
          </a:p>
        </p:txBody>
      </p:sp>
      <p:sp>
        <p:nvSpPr>
          <p:cNvPr id="372740" name="Rectangle 2"/>
          <p:cNvSpPr>
            <a:spLocks noChangeArrowheads="1" noTextEdit="1"/>
          </p:cNvSpPr>
          <p:nvPr>
            <p:ph type="sldImg"/>
          </p:nvPr>
        </p:nvSpPr>
        <p:spPr>
          <a:ln/>
        </p:spPr>
      </p:sp>
      <p:sp>
        <p:nvSpPr>
          <p:cNvPr id="372741"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1031"/>
          <p:cNvSpPr>
            <a:spLocks noGrp="1" noChangeArrowheads="1"/>
          </p:cNvSpPr>
          <p:nvPr>
            <p:ph type="sldNum" sz="quarter" idx="5"/>
          </p:nvPr>
        </p:nvSpPr>
        <p:spPr>
          <a:noFill/>
        </p:spPr>
        <p:txBody>
          <a:bodyPr/>
          <a:lstStyle/>
          <a:p>
            <a:fld id="{732572B4-1540-4C98-A001-B9CD2EC7ED5B}" type="slidenum">
              <a:rPr lang="en-US" smtClean="0">
                <a:solidFill>
                  <a:srgbClr val="000000"/>
                </a:solidFill>
              </a:rPr>
              <a:pPr/>
              <a:t>56</a:t>
            </a:fld>
            <a:endParaRPr lang="en-US" smtClean="0">
              <a:solidFill>
                <a:srgbClr val="000000"/>
              </a:solidFill>
            </a:endParaRPr>
          </a:p>
        </p:txBody>
      </p:sp>
      <p:sp>
        <p:nvSpPr>
          <p:cNvPr id="373763" name="Rectangle 2"/>
          <p:cNvSpPr>
            <a:spLocks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1031"/>
          <p:cNvSpPr>
            <a:spLocks noGrp="1" noChangeArrowheads="1"/>
          </p:cNvSpPr>
          <p:nvPr>
            <p:ph type="sldNum" sz="quarter" idx="5"/>
          </p:nvPr>
        </p:nvSpPr>
        <p:spPr>
          <a:noFill/>
        </p:spPr>
        <p:txBody>
          <a:bodyPr/>
          <a:lstStyle/>
          <a:p>
            <a:fld id="{EAD718A7-6A03-4C26-86E7-D646F68A136A}" type="slidenum">
              <a:rPr lang="en-US" smtClean="0">
                <a:solidFill>
                  <a:srgbClr val="000000"/>
                </a:solidFill>
              </a:rPr>
              <a:pPr/>
              <a:t>57</a:t>
            </a:fld>
            <a:endParaRPr lang="en-US" smtClean="0">
              <a:solidFill>
                <a:srgbClr val="000000"/>
              </a:solidFill>
            </a:endParaRPr>
          </a:p>
        </p:txBody>
      </p:sp>
      <p:sp>
        <p:nvSpPr>
          <p:cNvPr id="374787" name="Rectangle 2"/>
          <p:cNvSpPr>
            <a:spLocks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1031"/>
          <p:cNvSpPr>
            <a:spLocks noGrp="1" noChangeArrowheads="1"/>
          </p:cNvSpPr>
          <p:nvPr>
            <p:ph type="sldNum" sz="quarter" idx="5"/>
          </p:nvPr>
        </p:nvSpPr>
        <p:spPr>
          <a:noFill/>
        </p:spPr>
        <p:txBody>
          <a:bodyPr/>
          <a:lstStyle/>
          <a:p>
            <a:fld id="{BE28862B-D6A4-4A3B-89D8-503F3A4504A5}" type="slidenum">
              <a:rPr lang="en-US" smtClean="0">
                <a:solidFill>
                  <a:srgbClr val="000000"/>
                </a:solidFill>
              </a:rPr>
              <a:pPr/>
              <a:t>58</a:t>
            </a:fld>
            <a:endParaRPr lang="en-US" smtClean="0">
              <a:solidFill>
                <a:srgbClr val="000000"/>
              </a:solidFill>
            </a:endParaRPr>
          </a:p>
        </p:txBody>
      </p:sp>
      <p:sp>
        <p:nvSpPr>
          <p:cNvPr id="375811" name="Rectangle 2"/>
          <p:cNvSpPr>
            <a:spLocks noChangeArrowheads="1" noTextEdit="1"/>
          </p:cNvSpPr>
          <p:nvPr>
            <p:ph type="sldImg"/>
          </p:nvPr>
        </p:nvSpPr>
        <p:spPr>
          <a:xfrm>
            <a:off x="1144588" y="685800"/>
            <a:ext cx="4572000" cy="3429000"/>
          </a:xfrm>
          <a:ln/>
        </p:spPr>
      </p:sp>
      <p:sp>
        <p:nvSpPr>
          <p:cNvPr id="375812" name="Rectangle 3"/>
          <p:cNvSpPr>
            <a:spLocks noGrp="1" noChangeArrowheads="1"/>
          </p:cNvSpPr>
          <p:nvPr>
            <p:ph type="body" idx="1"/>
          </p:nvPr>
        </p:nvSpPr>
        <p:spPr>
          <a:xfrm>
            <a:off x="915988" y="4343400"/>
            <a:ext cx="5026025" cy="4114800"/>
          </a:xfrm>
          <a:noFill/>
          <a:ln/>
        </p:spPr>
        <p:txBody>
          <a:bodyPr/>
          <a:lstStyle/>
          <a:p>
            <a:pPr eaLnBrk="1" hangingPunct="1"/>
            <a:endParaRPr lang="hu-HU"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AC73A2F1-7868-4B22-B228-B6CDE462DF1D}" type="slidenum">
              <a:rPr lang="hu-HU" smtClean="0"/>
              <a:pPr/>
              <a:t>59</a:t>
            </a:fld>
            <a:endParaRPr lang="hu-HU" smtClean="0"/>
          </a:p>
        </p:txBody>
      </p:sp>
      <p:sp>
        <p:nvSpPr>
          <p:cNvPr id="37683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9A10611B-45C0-49DF-8627-56D22AF218AA}" type="slidenum">
              <a:rPr lang="en-US" sz="1200">
                <a:solidFill>
                  <a:srgbClr val="000000"/>
                </a:solidFill>
                <a:latin typeface="Times New Roman" pitchFamily="18" charset="0"/>
              </a:rPr>
              <a:pPr algn="r" eaLnBrk="0" hangingPunct="0"/>
              <a:t>59</a:t>
            </a:fld>
            <a:endParaRPr lang="en-US" sz="1200">
              <a:solidFill>
                <a:srgbClr val="000000"/>
              </a:solidFill>
              <a:latin typeface="Times New Roman" pitchFamily="18" charset="0"/>
            </a:endParaRPr>
          </a:p>
        </p:txBody>
      </p:sp>
      <p:sp>
        <p:nvSpPr>
          <p:cNvPr id="376836" name="Rectangle 2"/>
          <p:cNvSpPr>
            <a:spLocks noChangeArrowheads="1" noTextEdit="1"/>
          </p:cNvSpPr>
          <p:nvPr>
            <p:ph type="sldImg"/>
          </p:nvPr>
        </p:nvSpPr>
        <p:spPr>
          <a:ln/>
        </p:spPr>
      </p:sp>
      <p:sp>
        <p:nvSpPr>
          <p:cNvPr id="376837"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464CEEFB-E02D-4EC1-BE0B-3B7F43C98A4F}" type="slidenum">
              <a:rPr lang="hu-HU" smtClean="0">
                <a:solidFill>
                  <a:srgbClr val="000000"/>
                </a:solidFill>
              </a:rPr>
              <a:pPr/>
              <a:t>5</a:t>
            </a:fld>
            <a:endParaRPr lang="hu-HU" smtClean="0">
              <a:solidFill>
                <a:srgbClr val="000000"/>
              </a:solidFill>
            </a:endParaRPr>
          </a:p>
        </p:txBody>
      </p:sp>
      <p:sp>
        <p:nvSpPr>
          <p:cNvPr id="33177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5FDC325-457E-4D3D-8D94-13EE7F0E563C}" type="slidenum">
              <a:rPr lang="en-US" sz="1200">
                <a:solidFill>
                  <a:srgbClr val="000000"/>
                </a:solidFill>
                <a:latin typeface="Times New Roman" pitchFamily="18" charset="0"/>
              </a:rPr>
              <a:pPr algn="r" eaLnBrk="0" hangingPunct="0"/>
              <a:t>5</a:t>
            </a:fld>
            <a:endParaRPr lang="en-US" sz="1200">
              <a:solidFill>
                <a:srgbClr val="000000"/>
              </a:solidFill>
              <a:latin typeface="Times New Roman" pitchFamily="18" charset="0"/>
            </a:endParaRPr>
          </a:p>
        </p:txBody>
      </p:sp>
      <p:sp>
        <p:nvSpPr>
          <p:cNvPr id="331780" name="Rectangle 2"/>
          <p:cNvSpPr>
            <a:spLocks noChangeArrowheads="1" noTextEdit="1"/>
          </p:cNvSpPr>
          <p:nvPr>
            <p:ph type="sldImg"/>
          </p:nvPr>
        </p:nvSpPr>
        <p:spPr>
          <a:ln/>
        </p:spPr>
      </p:sp>
      <p:sp>
        <p:nvSpPr>
          <p:cNvPr id="331781" name="Rectangle 3"/>
          <p:cNvSpPr>
            <a:spLocks noGrp="1" noChangeArrowheads="1"/>
          </p:cNvSpPr>
          <p:nvPr>
            <p:ph type="body" idx="1"/>
          </p:nvPr>
        </p:nvSpPr>
        <p:spPr>
          <a:noFill/>
          <a:ln/>
        </p:spPr>
        <p:txBody>
          <a:bodyPr/>
          <a:lstStyle/>
          <a:p>
            <a:pPr eaLnBrk="1" hangingPunct="1"/>
            <a:r>
              <a:rPr lang="hu-HU" smtClean="0"/>
              <a:t>Artistic view of a zig-zag carbon-nanotube-like structure submersed in the sea. Reminiscent of the might of the constructions of Mother Nature.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26E5D554-5D51-4769-BD7C-6DD63DDB8350}" type="slidenum">
              <a:rPr lang="hu-HU" smtClean="0"/>
              <a:pPr/>
              <a:t>60</a:t>
            </a:fld>
            <a:endParaRPr lang="hu-HU" smtClean="0"/>
          </a:p>
        </p:txBody>
      </p:sp>
      <p:sp>
        <p:nvSpPr>
          <p:cNvPr id="37785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5E1D5878-1B98-4437-8355-EA237DAD85C1}" type="slidenum">
              <a:rPr lang="en-US" sz="1200">
                <a:solidFill>
                  <a:srgbClr val="000000"/>
                </a:solidFill>
                <a:latin typeface="Times New Roman" pitchFamily="18" charset="0"/>
              </a:rPr>
              <a:pPr algn="r" eaLnBrk="0" hangingPunct="0"/>
              <a:t>60</a:t>
            </a:fld>
            <a:endParaRPr lang="en-US" sz="1200">
              <a:solidFill>
                <a:srgbClr val="000000"/>
              </a:solidFill>
              <a:latin typeface="Times New Roman" pitchFamily="18" charset="0"/>
            </a:endParaRPr>
          </a:p>
        </p:txBody>
      </p:sp>
      <p:sp>
        <p:nvSpPr>
          <p:cNvPr id="377860" name="Rectangle 2"/>
          <p:cNvSpPr>
            <a:spLocks noChangeArrowheads="1" noTextEdit="1"/>
          </p:cNvSpPr>
          <p:nvPr>
            <p:ph type="sldImg"/>
          </p:nvPr>
        </p:nvSpPr>
        <p:spPr>
          <a:ln/>
        </p:spPr>
      </p:sp>
      <p:sp>
        <p:nvSpPr>
          <p:cNvPr id="377861"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8675E545-95E0-430C-9B5E-68804411460F}" type="slidenum">
              <a:rPr lang="hu-HU" smtClean="0"/>
              <a:pPr/>
              <a:t>61</a:t>
            </a:fld>
            <a:endParaRPr lang="hu-HU" smtClean="0"/>
          </a:p>
        </p:txBody>
      </p:sp>
      <p:sp>
        <p:nvSpPr>
          <p:cNvPr id="378883"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FA2235E8-B8D9-4117-AFAF-BC1A7B4D4864}" type="slidenum">
              <a:rPr lang="en-US" sz="1200">
                <a:latin typeface="Times New Roman" pitchFamily="18" charset="0"/>
              </a:rPr>
              <a:pPr algn="r" eaLnBrk="0" hangingPunct="0"/>
              <a:t>61</a:t>
            </a:fld>
            <a:endParaRPr lang="en-US" sz="1200">
              <a:latin typeface="Times New Roman" pitchFamily="18" charset="0"/>
            </a:endParaRPr>
          </a:p>
        </p:txBody>
      </p:sp>
      <p:sp>
        <p:nvSpPr>
          <p:cNvPr id="378884" name="Rectangle 2"/>
          <p:cNvSpPr>
            <a:spLocks noChangeArrowheads="1" noTextEdit="1"/>
          </p:cNvSpPr>
          <p:nvPr>
            <p:ph type="sldImg"/>
          </p:nvPr>
        </p:nvSpPr>
        <p:spPr>
          <a:ln/>
        </p:spPr>
      </p:sp>
      <p:sp>
        <p:nvSpPr>
          <p:cNvPr id="378885"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05A09B56-53F5-4ACE-ACFA-D7DB86BC6CC0}" type="slidenum">
              <a:rPr lang="hu-HU" smtClean="0"/>
              <a:pPr/>
              <a:t>62</a:t>
            </a:fld>
            <a:endParaRPr lang="hu-HU" smtClean="0"/>
          </a:p>
        </p:txBody>
      </p:sp>
      <p:sp>
        <p:nvSpPr>
          <p:cNvPr id="379907"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625701C1-1322-4868-94EC-677DEEB33AEA}" type="slidenum">
              <a:rPr lang="en-US" sz="1200">
                <a:latin typeface="Times New Roman" pitchFamily="18" charset="0"/>
              </a:rPr>
              <a:pPr algn="r" eaLnBrk="0" hangingPunct="0"/>
              <a:t>62</a:t>
            </a:fld>
            <a:endParaRPr lang="en-US" sz="1200">
              <a:latin typeface="Times New Roman" pitchFamily="18" charset="0"/>
            </a:endParaRPr>
          </a:p>
        </p:txBody>
      </p:sp>
      <p:sp>
        <p:nvSpPr>
          <p:cNvPr id="379908" name="Rectangle 2"/>
          <p:cNvSpPr>
            <a:spLocks noChangeArrowheads="1" noTextEdit="1"/>
          </p:cNvSpPr>
          <p:nvPr>
            <p:ph type="sldImg"/>
          </p:nvPr>
        </p:nvSpPr>
        <p:spPr>
          <a:ln/>
        </p:spPr>
      </p:sp>
      <p:sp>
        <p:nvSpPr>
          <p:cNvPr id="379909"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ChangeArrowheads="1" noTextEdit="1"/>
          </p:cNvSpPr>
          <p:nvPr>
            <p:ph type="sldImg"/>
          </p:nvPr>
        </p:nvSpPr>
        <p:spPr>
          <a:ln/>
        </p:spPr>
      </p:sp>
      <p:sp>
        <p:nvSpPr>
          <p:cNvPr id="380931" name="Rectangle 3"/>
          <p:cNvSpPr>
            <a:spLocks noGrp="1" noChangeArrowheads="1"/>
          </p:cNvSpPr>
          <p:nvPr>
            <p:ph type="body" idx="1"/>
          </p:nvPr>
        </p:nvSpPr>
        <p:spPr>
          <a:noFill/>
          <a:ln/>
        </p:spPr>
        <p:txBody>
          <a:bodyPr/>
          <a:lstStyle/>
          <a:p>
            <a:pPr eaLnBrk="1" hangingPunct="1"/>
            <a:r>
              <a:rPr lang="hu-HU" smtClean="0"/>
              <a:t>Luzzi</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8D078F9B-34B3-40C4-9F54-FC23BA6449EF}" type="slidenum">
              <a:rPr lang="hu-HU" smtClean="0"/>
              <a:pPr/>
              <a:t>64</a:t>
            </a:fld>
            <a:endParaRPr lang="hu-HU" smtClean="0"/>
          </a:p>
        </p:txBody>
      </p:sp>
      <p:sp>
        <p:nvSpPr>
          <p:cNvPr id="38195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0FFEAB01-294B-4381-A747-9331BE71F7C0}" type="slidenum">
              <a:rPr lang="en-US" sz="1200">
                <a:latin typeface="Times New Roman" pitchFamily="18" charset="0"/>
              </a:rPr>
              <a:pPr algn="r" eaLnBrk="0" hangingPunct="0"/>
              <a:t>64</a:t>
            </a:fld>
            <a:endParaRPr lang="en-US" sz="1200">
              <a:latin typeface="Times New Roman" pitchFamily="18" charset="0"/>
            </a:endParaRPr>
          </a:p>
        </p:txBody>
      </p:sp>
      <p:sp>
        <p:nvSpPr>
          <p:cNvPr id="381956" name="Rectangle 2"/>
          <p:cNvSpPr>
            <a:spLocks noChangeArrowheads="1" noTextEdit="1"/>
          </p:cNvSpPr>
          <p:nvPr>
            <p:ph type="sldImg"/>
          </p:nvPr>
        </p:nvSpPr>
        <p:spPr>
          <a:ln/>
        </p:spPr>
      </p:sp>
      <p:sp>
        <p:nvSpPr>
          <p:cNvPr id="381957"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1031"/>
          <p:cNvSpPr>
            <a:spLocks noGrp="1" noChangeArrowheads="1"/>
          </p:cNvSpPr>
          <p:nvPr>
            <p:ph type="sldNum" sz="quarter" idx="5"/>
          </p:nvPr>
        </p:nvSpPr>
        <p:spPr>
          <a:noFill/>
        </p:spPr>
        <p:txBody>
          <a:bodyPr/>
          <a:lstStyle/>
          <a:p>
            <a:fld id="{C7F6C08E-D4DE-4BF2-B029-36BC01FDDCBF}" type="slidenum">
              <a:rPr lang="en-US" smtClean="0">
                <a:solidFill>
                  <a:srgbClr val="000000"/>
                </a:solidFill>
              </a:rPr>
              <a:pPr/>
              <a:t>65</a:t>
            </a:fld>
            <a:endParaRPr lang="en-US" smtClean="0">
              <a:solidFill>
                <a:srgbClr val="000000"/>
              </a:solidFill>
            </a:endParaRPr>
          </a:p>
        </p:txBody>
      </p:sp>
      <p:sp>
        <p:nvSpPr>
          <p:cNvPr id="382979" name="Rectangle 2"/>
          <p:cNvSpPr>
            <a:spLocks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D8E00B7A-72E3-4396-ADFF-B78EFF923420}" type="slidenum">
              <a:rPr lang="hu-HU" smtClean="0"/>
              <a:pPr/>
              <a:t>66</a:t>
            </a:fld>
            <a:endParaRPr lang="hu-HU" smtClean="0"/>
          </a:p>
        </p:txBody>
      </p:sp>
      <p:sp>
        <p:nvSpPr>
          <p:cNvPr id="38400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42B289D1-A2FA-4A86-8C0F-8C8DF1803BC1}" type="slidenum">
              <a:rPr lang="en-US" sz="1200">
                <a:solidFill>
                  <a:srgbClr val="000000"/>
                </a:solidFill>
                <a:latin typeface="Arial" pitchFamily="34" charset="0"/>
              </a:rPr>
              <a:pPr algn="r" eaLnBrk="0" hangingPunct="0"/>
              <a:t>66</a:t>
            </a:fld>
            <a:endParaRPr lang="en-US" sz="1200">
              <a:solidFill>
                <a:srgbClr val="000000"/>
              </a:solidFill>
              <a:latin typeface="Arial" pitchFamily="34" charset="0"/>
            </a:endParaRPr>
          </a:p>
        </p:txBody>
      </p:sp>
      <p:sp>
        <p:nvSpPr>
          <p:cNvPr id="384004" name="Rectangle 2"/>
          <p:cNvSpPr>
            <a:spLocks noRot="1" noChangeArrowheads="1" noTextEdit="1"/>
          </p:cNvSpPr>
          <p:nvPr>
            <p:ph type="sldImg"/>
          </p:nvPr>
        </p:nvSpPr>
        <p:spPr>
          <a:ln/>
        </p:spPr>
      </p:sp>
      <p:sp>
        <p:nvSpPr>
          <p:cNvPr id="384005"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1E31D5C6-CA18-464F-8363-F1DA984CC3D5}" type="slidenum">
              <a:rPr lang="hu-HU" smtClean="0"/>
              <a:pPr/>
              <a:t>67</a:t>
            </a:fld>
            <a:endParaRPr lang="hu-HU" smtClean="0"/>
          </a:p>
        </p:txBody>
      </p:sp>
      <p:sp>
        <p:nvSpPr>
          <p:cNvPr id="385027"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2374063F-9AB3-4133-B51F-6943F62A3B91}" type="slidenum">
              <a:rPr lang="en-US" sz="1200">
                <a:latin typeface="Times New Roman" pitchFamily="18" charset="0"/>
              </a:rPr>
              <a:pPr algn="r" eaLnBrk="0" hangingPunct="0"/>
              <a:t>67</a:t>
            </a:fld>
            <a:endParaRPr lang="en-US" sz="1200">
              <a:latin typeface="Times New Roman" pitchFamily="18" charset="0"/>
            </a:endParaRPr>
          </a:p>
        </p:txBody>
      </p:sp>
      <p:sp>
        <p:nvSpPr>
          <p:cNvPr id="385028" name="Rectangle 2"/>
          <p:cNvSpPr>
            <a:spLocks noChangeArrowheads="1" noTextEdit="1"/>
          </p:cNvSpPr>
          <p:nvPr>
            <p:ph type="sldImg"/>
          </p:nvPr>
        </p:nvSpPr>
        <p:spPr>
          <a:ln/>
        </p:spPr>
      </p:sp>
      <p:sp>
        <p:nvSpPr>
          <p:cNvPr id="385029"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FC42B981-1297-45FA-AA89-1E8EB99FA2B4}" type="slidenum">
              <a:rPr lang="hu-HU" smtClean="0"/>
              <a:pPr/>
              <a:t>68</a:t>
            </a:fld>
            <a:endParaRPr lang="hu-HU" smtClean="0"/>
          </a:p>
        </p:txBody>
      </p:sp>
      <p:sp>
        <p:nvSpPr>
          <p:cNvPr id="386051"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81D2A97-F5F6-4610-B7E9-DCC4FAD39F12}" type="slidenum">
              <a:rPr lang="en-US" sz="1200">
                <a:latin typeface="Times New Roman" pitchFamily="18" charset="0"/>
              </a:rPr>
              <a:pPr algn="r" eaLnBrk="0" hangingPunct="0"/>
              <a:t>68</a:t>
            </a:fld>
            <a:endParaRPr lang="en-US" sz="1200">
              <a:latin typeface="Times New Roman" pitchFamily="18" charset="0"/>
            </a:endParaRPr>
          </a:p>
        </p:txBody>
      </p:sp>
      <p:sp>
        <p:nvSpPr>
          <p:cNvPr id="386052" name="Rectangle 2"/>
          <p:cNvSpPr>
            <a:spLocks noChangeArrowheads="1" noTextEdit="1"/>
          </p:cNvSpPr>
          <p:nvPr>
            <p:ph type="sldImg"/>
          </p:nvPr>
        </p:nvSpPr>
        <p:spPr>
          <a:ln/>
        </p:spPr>
      </p:sp>
      <p:sp>
        <p:nvSpPr>
          <p:cNvPr id="386053"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6D995308-CFCD-48D9-AB44-75178B4FD192}" type="slidenum">
              <a:rPr lang="hu-HU" smtClean="0"/>
              <a:pPr/>
              <a:t>69</a:t>
            </a:fld>
            <a:endParaRPr lang="hu-HU" smtClean="0"/>
          </a:p>
        </p:txBody>
      </p:sp>
      <p:sp>
        <p:nvSpPr>
          <p:cNvPr id="38707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3F3629EA-4FB8-46C6-A87D-9E4F36E8D663}" type="slidenum">
              <a:rPr lang="en-US" sz="1200">
                <a:latin typeface="Times New Roman" pitchFamily="18" charset="0"/>
              </a:rPr>
              <a:pPr algn="r" eaLnBrk="0" hangingPunct="0"/>
              <a:t>69</a:t>
            </a:fld>
            <a:endParaRPr lang="en-US" sz="1200">
              <a:latin typeface="Times New Roman" pitchFamily="18" charset="0"/>
            </a:endParaRPr>
          </a:p>
        </p:txBody>
      </p:sp>
      <p:sp>
        <p:nvSpPr>
          <p:cNvPr id="387076" name="Rectangle 2"/>
          <p:cNvSpPr>
            <a:spLocks noChangeArrowheads="1" noTextEdit="1"/>
          </p:cNvSpPr>
          <p:nvPr>
            <p:ph type="sldImg"/>
          </p:nvPr>
        </p:nvSpPr>
        <p:spPr>
          <a:ln/>
        </p:spPr>
      </p:sp>
      <p:sp>
        <p:nvSpPr>
          <p:cNvPr id="387077"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85FDA87C-F685-4928-BACB-CFFFFECD4BE6}" type="slidenum">
              <a:rPr lang="hu-HU" smtClean="0">
                <a:solidFill>
                  <a:srgbClr val="000000"/>
                </a:solidFill>
              </a:rPr>
              <a:pPr/>
              <a:t>6</a:t>
            </a:fld>
            <a:endParaRPr lang="hu-HU" smtClean="0">
              <a:solidFill>
                <a:srgbClr val="000000"/>
              </a:solidFill>
            </a:endParaRPr>
          </a:p>
        </p:txBody>
      </p:sp>
      <p:sp>
        <p:nvSpPr>
          <p:cNvPr id="332803"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9ED460F7-6F0C-4D02-9382-949AAD56AEC5}" type="slidenum">
              <a:rPr lang="en-US" sz="1200">
                <a:solidFill>
                  <a:srgbClr val="000000"/>
                </a:solidFill>
                <a:latin typeface="Times New Roman" pitchFamily="18" charset="0"/>
              </a:rPr>
              <a:pPr algn="r" eaLnBrk="0" hangingPunct="0"/>
              <a:t>6</a:t>
            </a:fld>
            <a:endParaRPr lang="en-US" sz="1200">
              <a:solidFill>
                <a:srgbClr val="000000"/>
              </a:solidFill>
              <a:latin typeface="Times New Roman" pitchFamily="18" charset="0"/>
            </a:endParaRPr>
          </a:p>
        </p:txBody>
      </p:sp>
      <p:sp>
        <p:nvSpPr>
          <p:cNvPr id="332804" name="Rectangle 2"/>
          <p:cNvSpPr>
            <a:spLocks noChangeArrowheads="1" noTextEdit="1"/>
          </p:cNvSpPr>
          <p:nvPr>
            <p:ph type="sldImg"/>
          </p:nvPr>
        </p:nvSpPr>
        <p:spPr>
          <a:ln/>
        </p:spPr>
      </p:sp>
      <p:sp>
        <p:nvSpPr>
          <p:cNvPr id="332805"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B76C91A9-32FF-48AA-BAEC-276369738179}" type="slidenum">
              <a:rPr lang="hu-HU" smtClean="0"/>
              <a:pPr/>
              <a:t>70</a:t>
            </a:fld>
            <a:endParaRPr lang="hu-HU" smtClean="0"/>
          </a:p>
        </p:txBody>
      </p:sp>
      <p:sp>
        <p:nvSpPr>
          <p:cNvPr id="38809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D92A115E-90F6-474B-8CF7-EAD88C79E5A2}" type="slidenum">
              <a:rPr lang="en-US" sz="1200">
                <a:latin typeface="Times New Roman" pitchFamily="18" charset="0"/>
              </a:rPr>
              <a:pPr algn="r" eaLnBrk="0" hangingPunct="0"/>
              <a:t>70</a:t>
            </a:fld>
            <a:endParaRPr lang="en-US" sz="1200">
              <a:latin typeface="Times New Roman" pitchFamily="18" charset="0"/>
            </a:endParaRPr>
          </a:p>
        </p:txBody>
      </p:sp>
      <p:sp>
        <p:nvSpPr>
          <p:cNvPr id="388100" name="Rectangle 2"/>
          <p:cNvSpPr>
            <a:spLocks noChangeArrowheads="1" noTextEdit="1"/>
          </p:cNvSpPr>
          <p:nvPr>
            <p:ph type="sldImg"/>
          </p:nvPr>
        </p:nvSpPr>
        <p:spPr>
          <a:ln/>
        </p:spPr>
      </p:sp>
      <p:sp>
        <p:nvSpPr>
          <p:cNvPr id="388101"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14A86E2C-35A0-43A9-BF24-7FDCC0EF2084}" type="slidenum">
              <a:rPr lang="hu-HU" smtClean="0"/>
              <a:pPr/>
              <a:t>71</a:t>
            </a:fld>
            <a:endParaRPr lang="hu-HU" smtClean="0"/>
          </a:p>
        </p:txBody>
      </p:sp>
      <p:sp>
        <p:nvSpPr>
          <p:cNvPr id="389123"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52772CF0-A793-420E-8BCD-FCD0DA9926D0}" type="slidenum">
              <a:rPr lang="en-US" sz="1200">
                <a:latin typeface="Times New Roman" pitchFamily="18" charset="0"/>
              </a:rPr>
              <a:pPr algn="r" eaLnBrk="0" hangingPunct="0"/>
              <a:t>71</a:t>
            </a:fld>
            <a:endParaRPr lang="en-US" sz="1200">
              <a:latin typeface="Times New Roman" pitchFamily="18" charset="0"/>
            </a:endParaRPr>
          </a:p>
        </p:txBody>
      </p:sp>
      <p:sp>
        <p:nvSpPr>
          <p:cNvPr id="389124" name="Rectangle 2"/>
          <p:cNvSpPr>
            <a:spLocks noChangeArrowheads="1" noTextEdit="1"/>
          </p:cNvSpPr>
          <p:nvPr>
            <p:ph type="sldImg"/>
          </p:nvPr>
        </p:nvSpPr>
        <p:spPr>
          <a:ln/>
        </p:spPr>
      </p:sp>
      <p:sp>
        <p:nvSpPr>
          <p:cNvPr id="389125"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FB17F8F8-7BDD-491F-92A1-F3769315C2B5}" type="slidenum">
              <a:rPr lang="hu-HU" smtClean="0"/>
              <a:pPr/>
              <a:t>72</a:t>
            </a:fld>
            <a:endParaRPr lang="hu-HU" smtClean="0"/>
          </a:p>
        </p:txBody>
      </p:sp>
      <p:sp>
        <p:nvSpPr>
          <p:cNvPr id="390147"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46E46D0D-EFAD-49F9-BE71-5930BFCA95DB}" type="slidenum">
              <a:rPr lang="en-US" sz="1200">
                <a:latin typeface="Times New Roman" pitchFamily="18" charset="0"/>
              </a:rPr>
              <a:pPr algn="r" eaLnBrk="0" hangingPunct="0"/>
              <a:t>72</a:t>
            </a:fld>
            <a:endParaRPr lang="en-US" sz="1200">
              <a:latin typeface="Times New Roman" pitchFamily="18" charset="0"/>
            </a:endParaRPr>
          </a:p>
        </p:txBody>
      </p:sp>
      <p:sp>
        <p:nvSpPr>
          <p:cNvPr id="390148" name="Rectangle 2"/>
          <p:cNvSpPr>
            <a:spLocks noChangeArrowheads="1" noTextEdit="1"/>
          </p:cNvSpPr>
          <p:nvPr>
            <p:ph type="sldImg"/>
          </p:nvPr>
        </p:nvSpPr>
        <p:spPr>
          <a:ln/>
        </p:spPr>
      </p:sp>
      <p:sp>
        <p:nvSpPr>
          <p:cNvPr id="390149"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E758BFDE-B35C-4567-97F0-7E65C987923F}" type="slidenum">
              <a:rPr lang="hu-HU" smtClean="0"/>
              <a:pPr/>
              <a:t>73</a:t>
            </a:fld>
            <a:endParaRPr lang="hu-HU" smtClean="0"/>
          </a:p>
        </p:txBody>
      </p:sp>
      <p:sp>
        <p:nvSpPr>
          <p:cNvPr id="391171"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D00EBF29-FC7E-4C16-A39F-ACB6BEAB82C6}" type="slidenum">
              <a:rPr lang="en-US" sz="1200">
                <a:latin typeface="Times New Roman" pitchFamily="18" charset="0"/>
              </a:rPr>
              <a:pPr algn="r" eaLnBrk="0" hangingPunct="0"/>
              <a:t>73</a:t>
            </a:fld>
            <a:endParaRPr lang="en-US" sz="1200">
              <a:latin typeface="Times New Roman" pitchFamily="18" charset="0"/>
            </a:endParaRPr>
          </a:p>
        </p:txBody>
      </p:sp>
      <p:sp>
        <p:nvSpPr>
          <p:cNvPr id="391172" name="Rectangle 2"/>
          <p:cNvSpPr>
            <a:spLocks noChangeArrowheads="1" noTextEdit="1"/>
          </p:cNvSpPr>
          <p:nvPr>
            <p:ph type="sldImg"/>
          </p:nvPr>
        </p:nvSpPr>
        <p:spPr>
          <a:ln/>
        </p:spPr>
      </p:sp>
      <p:sp>
        <p:nvSpPr>
          <p:cNvPr id="391173"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p>
            <a:fld id="{BBA61AB9-F7AF-4FAA-987F-B43DDCE3DD12}" type="slidenum">
              <a:rPr lang="hu-HU" smtClean="0"/>
              <a:pPr/>
              <a:t>74</a:t>
            </a:fld>
            <a:endParaRPr lang="hu-HU" smtClean="0"/>
          </a:p>
        </p:txBody>
      </p:sp>
      <p:sp>
        <p:nvSpPr>
          <p:cNvPr id="39219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73ECD2C6-DEF7-4912-BEA2-F6538986CD89}" type="slidenum">
              <a:rPr lang="en-US" sz="1200">
                <a:latin typeface="Times New Roman" pitchFamily="18" charset="0"/>
              </a:rPr>
              <a:pPr algn="r" eaLnBrk="0" hangingPunct="0"/>
              <a:t>74</a:t>
            </a:fld>
            <a:endParaRPr lang="en-US" sz="1200">
              <a:latin typeface="Times New Roman" pitchFamily="18" charset="0"/>
            </a:endParaRPr>
          </a:p>
        </p:txBody>
      </p:sp>
      <p:sp>
        <p:nvSpPr>
          <p:cNvPr id="392196" name="Rectangle 2"/>
          <p:cNvSpPr>
            <a:spLocks noChangeArrowheads="1" noTextEdit="1"/>
          </p:cNvSpPr>
          <p:nvPr>
            <p:ph type="sldImg"/>
          </p:nvPr>
        </p:nvSpPr>
        <p:spPr>
          <a:ln/>
        </p:spPr>
      </p:sp>
      <p:sp>
        <p:nvSpPr>
          <p:cNvPr id="392197"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46DF5FFF-CB91-4F1E-8B3E-0011F615954D}" type="slidenum">
              <a:rPr lang="hu-HU" smtClean="0"/>
              <a:pPr/>
              <a:t>75</a:t>
            </a:fld>
            <a:endParaRPr lang="hu-HU" smtClean="0"/>
          </a:p>
        </p:txBody>
      </p:sp>
      <p:sp>
        <p:nvSpPr>
          <p:cNvPr id="39321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91B3DD2A-A198-4D44-97FE-683EF0FA4B58}" type="slidenum">
              <a:rPr lang="en-US" sz="1200">
                <a:latin typeface="Times New Roman" pitchFamily="18" charset="0"/>
              </a:rPr>
              <a:pPr algn="r" eaLnBrk="0" hangingPunct="0"/>
              <a:t>75</a:t>
            </a:fld>
            <a:endParaRPr lang="en-US" sz="1200">
              <a:latin typeface="Times New Roman" pitchFamily="18" charset="0"/>
            </a:endParaRPr>
          </a:p>
        </p:txBody>
      </p:sp>
      <p:sp>
        <p:nvSpPr>
          <p:cNvPr id="393220" name="Rectangle 2"/>
          <p:cNvSpPr>
            <a:spLocks noChangeArrowheads="1" noTextEdit="1"/>
          </p:cNvSpPr>
          <p:nvPr>
            <p:ph type="sldImg"/>
          </p:nvPr>
        </p:nvSpPr>
        <p:spPr>
          <a:ln/>
        </p:spPr>
      </p:sp>
      <p:sp>
        <p:nvSpPr>
          <p:cNvPr id="393221"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434AC5CF-F69E-4580-82AE-9F7BEB68B74D}" type="slidenum">
              <a:rPr lang="hu-HU" smtClean="0"/>
              <a:pPr/>
              <a:t>76</a:t>
            </a:fld>
            <a:endParaRPr lang="hu-HU" smtClean="0"/>
          </a:p>
        </p:txBody>
      </p:sp>
      <p:sp>
        <p:nvSpPr>
          <p:cNvPr id="394243"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D51CB5A3-1007-4503-B08E-353DBE7C9A78}" type="slidenum">
              <a:rPr lang="en-US" sz="1200">
                <a:latin typeface="Times New Roman" pitchFamily="18" charset="0"/>
              </a:rPr>
              <a:pPr algn="r" eaLnBrk="0" hangingPunct="0"/>
              <a:t>76</a:t>
            </a:fld>
            <a:endParaRPr lang="en-US" sz="1200">
              <a:latin typeface="Times New Roman" pitchFamily="18" charset="0"/>
            </a:endParaRPr>
          </a:p>
        </p:txBody>
      </p:sp>
      <p:sp>
        <p:nvSpPr>
          <p:cNvPr id="394244" name="Rectangle 2"/>
          <p:cNvSpPr>
            <a:spLocks noChangeArrowheads="1" noTextEdit="1"/>
          </p:cNvSpPr>
          <p:nvPr>
            <p:ph type="sldImg"/>
          </p:nvPr>
        </p:nvSpPr>
        <p:spPr>
          <a:ln/>
        </p:spPr>
      </p:sp>
      <p:sp>
        <p:nvSpPr>
          <p:cNvPr id="394245"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E79BBCDB-F9D4-4797-90DA-7810CB890482}" type="slidenum">
              <a:rPr lang="hu-HU" smtClean="0"/>
              <a:pPr/>
              <a:t>77</a:t>
            </a:fld>
            <a:endParaRPr lang="hu-HU" smtClean="0"/>
          </a:p>
        </p:txBody>
      </p:sp>
      <p:sp>
        <p:nvSpPr>
          <p:cNvPr id="395267"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18D0415A-A166-479B-9D0C-727084F43192}" type="slidenum">
              <a:rPr lang="en-US" sz="1200">
                <a:latin typeface="Times New Roman" pitchFamily="18" charset="0"/>
              </a:rPr>
              <a:pPr algn="r" eaLnBrk="0" hangingPunct="0"/>
              <a:t>77</a:t>
            </a:fld>
            <a:endParaRPr lang="en-US" sz="1200">
              <a:latin typeface="Times New Roman" pitchFamily="18" charset="0"/>
            </a:endParaRPr>
          </a:p>
        </p:txBody>
      </p:sp>
      <p:sp>
        <p:nvSpPr>
          <p:cNvPr id="395268" name="Rectangle 2"/>
          <p:cNvSpPr>
            <a:spLocks noChangeArrowheads="1" noTextEdit="1"/>
          </p:cNvSpPr>
          <p:nvPr>
            <p:ph type="sldImg"/>
          </p:nvPr>
        </p:nvSpPr>
        <p:spPr>
          <a:ln/>
        </p:spPr>
      </p:sp>
      <p:sp>
        <p:nvSpPr>
          <p:cNvPr id="395269"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15DF531E-56BD-458A-9352-FF2FFDD776ED}" type="slidenum">
              <a:rPr lang="hu-HU" smtClean="0"/>
              <a:pPr/>
              <a:t>78</a:t>
            </a:fld>
            <a:endParaRPr lang="hu-HU" smtClean="0"/>
          </a:p>
        </p:txBody>
      </p:sp>
      <p:sp>
        <p:nvSpPr>
          <p:cNvPr id="396291"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354AB803-1CE4-48D6-978B-DFE91E4CE224}" type="slidenum">
              <a:rPr lang="en-US" sz="1200">
                <a:latin typeface="Times New Roman" pitchFamily="18" charset="0"/>
              </a:rPr>
              <a:pPr algn="r" eaLnBrk="0" hangingPunct="0"/>
              <a:t>78</a:t>
            </a:fld>
            <a:endParaRPr lang="en-US" sz="1200">
              <a:latin typeface="Times New Roman" pitchFamily="18" charset="0"/>
            </a:endParaRPr>
          </a:p>
        </p:txBody>
      </p:sp>
      <p:sp>
        <p:nvSpPr>
          <p:cNvPr id="396292" name="Rectangle 2"/>
          <p:cNvSpPr>
            <a:spLocks noChangeArrowheads="1" noTextEdit="1"/>
          </p:cNvSpPr>
          <p:nvPr>
            <p:ph type="sldImg"/>
          </p:nvPr>
        </p:nvSpPr>
        <p:spPr>
          <a:ln/>
        </p:spPr>
      </p:sp>
      <p:sp>
        <p:nvSpPr>
          <p:cNvPr id="396293"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5E15F591-F006-4E59-8892-BCFE9A3BFE4E}" type="slidenum">
              <a:rPr lang="hu-HU" smtClean="0"/>
              <a:pPr/>
              <a:t>79</a:t>
            </a:fld>
            <a:endParaRPr lang="hu-HU" smtClean="0"/>
          </a:p>
        </p:txBody>
      </p:sp>
      <p:sp>
        <p:nvSpPr>
          <p:cNvPr id="39731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032211EA-7FFB-4E16-AE3D-19D93BFDA739}" type="slidenum">
              <a:rPr lang="en-US" sz="1200">
                <a:latin typeface="Times New Roman" pitchFamily="18" charset="0"/>
              </a:rPr>
              <a:pPr algn="r" eaLnBrk="0" hangingPunct="0"/>
              <a:t>79</a:t>
            </a:fld>
            <a:endParaRPr lang="en-US" sz="1200">
              <a:latin typeface="Times New Roman" pitchFamily="18" charset="0"/>
            </a:endParaRPr>
          </a:p>
        </p:txBody>
      </p:sp>
      <p:sp>
        <p:nvSpPr>
          <p:cNvPr id="397316" name="Rectangle 2"/>
          <p:cNvSpPr>
            <a:spLocks noChangeArrowheads="1" noTextEdit="1"/>
          </p:cNvSpPr>
          <p:nvPr>
            <p:ph type="sldImg"/>
          </p:nvPr>
        </p:nvSpPr>
        <p:spPr>
          <a:ln/>
        </p:spPr>
      </p:sp>
      <p:sp>
        <p:nvSpPr>
          <p:cNvPr id="397317"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19C97198-80E1-48CE-B61C-D4F31D7F1869}" type="slidenum">
              <a:rPr lang="hu-HU" smtClean="0">
                <a:solidFill>
                  <a:srgbClr val="000000"/>
                </a:solidFill>
              </a:rPr>
              <a:pPr/>
              <a:t>7</a:t>
            </a:fld>
            <a:endParaRPr lang="hu-HU" smtClean="0">
              <a:solidFill>
                <a:srgbClr val="000000"/>
              </a:solidFill>
            </a:endParaRPr>
          </a:p>
        </p:txBody>
      </p:sp>
      <p:sp>
        <p:nvSpPr>
          <p:cNvPr id="333827"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53E99A41-C418-4C0C-8F4B-0E040093E1CF}" type="slidenum">
              <a:rPr lang="en-US" sz="1200">
                <a:solidFill>
                  <a:srgbClr val="000000"/>
                </a:solidFill>
                <a:latin typeface="Times New Roman" pitchFamily="18" charset="0"/>
              </a:rPr>
              <a:pPr algn="r" eaLnBrk="0" hangingPunct="0"/>
              <a:t>7</a:t>
            </a:fld>
            <a:endParaRPr lang="en-US" sz="1200">
              <a:solidFill>
                <a:srgbClr val="000000"/>
              </a:solidFill>
              <a:latin typeface="Times New Roman" pitchFamily="18" charset="0"/>
            </a:endParaRPr>
          </a:p>
        </p:txBody>
      </p:sp>
      <p:sp>
        <p:nvSpPr>
          <p:cNvPr id="333828" name="Rectangle 2"/>
          <p:cNvSpPr>
            <a:spLocks noChangeArrowheads="1" noTextEdit="1"/>
          </p:cNvSpPr>
          <p:nvPr>
            <p:ph type="sldImg"/>
          </p:nvPr>
        </p:nvSpPr>
        <p:spPr>
          <a:ln/>
        </p:spPr>
      </p:sp>
      <p:sp>
        <p:nvSpPr>
          <p:cNvPr id="333829"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F8C3E776-A4EC-40DA-81B5-7FC729F3B9F9}" type="slidenum">
              <a:rPr lang="hu-HU" smtClean="0"/>
              <a:pPr/>
              <a:t>80</a:t>
            </a:fld>
            <a:endParaRPr lang="hu-HU" smtClean="0"/>
          </a:p>
        </p:txBody>
      </p:sp>
      <p:sp>
        <p:nvSpPr>
          <p:cNvPr id="39833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56544EEA-210B-4B1E-9C71-A3329DD1FD54}" type="slidenum">
              <a:rPr lang="en-US" sz="1200">
                <a:latin typeface="Times New Roman" pitchFamily="18" charset="0"/>
              </a:rPr>
              <a:pPr algn="r" eaLnBrk="0" hangingPunct="0"/>
              <a:t>80</a:t>
            </a:fld>
            <a:endParaRPr lang="en-US" sz="1200">
              <a:latin typeface="Times New Roman" pitchFamily="18" charset="0"/>
            </a:endParaRPr>
          </a:p>
        </p:txBody>
      </p:sp>
      <p:sp>
        <p:nvSpPr>
          <p:cNvPr id="398340" name="Rectangle 2"/>
          <p:cNvSpPr>
            <a:spLocks noChangeArrowheads="1" noTextEdit="1"/>
          </p:cNvSpPr>
          <p:nvPr>
            <p:ph type="sldImg"/>
          </p:nvPr>
        </p:nvSpPr>
        <p:spPr>
          <a:ln/>
        </p:spPr>
      </p:sp>
      <p:sp>
        <p:nvSpPr>
          <p:cNvPr id="398341"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BD2DCCA7-75AE-4438-BBDF-4D0162FFFFC7}" type="slidenum">
              <a:rPr lang="hu-HU" smtClean="0"/>
              <a:pPr/>
              <a:t>81</a:t>
            </a:fld>
            <a:endParaRPr lang="hu-HU" smtClean="0"/>
          </a:p>
        </p:txBody>
      </p:sp>
      <p:sp>
        <p:nvSpPr>
          <p:cNvPr id="399363"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2B357929-EFDB-47DB-AB72-32251D703380}" type="slidenum">
              <a:rPr lang="en-US" sz="1200">
                <a:latin typeface="Times New Roman" pitchFamily="18" charset="0"/>
              </a:rPr>
              <a:pPr algn="r" eaLnBrk="0" hangingPunct="0"/>
              <a:t>81</a:t>
            </a:fld>
            <a:endParaRPr lang="en-US" sz="1200">
              <a:latin typeface="Times New Roman" pitchFamily="18" charset="0"/>
            </a:endParaRPr>
          </a:p>
        </p:txBody>
      </p:sp>
      <p:sp>
        <p:nvSpPr>
          <p:cNvPr id="399364" name="Rectangle 2"/>
          <p:cNvSpPr>
            <a:spLocks noChangeArrowheads="1" noTextEdit="1"/>
          </p:cNvSpPr>
          <p:nvPr>
            <p:ph type="sldImg"/>
          </p:nvPr>
        </p:nvSpPr>
        <p:spPr>
          <a:ln/>
        </p:spPr>
      </p:sp>
      <p:sp>
        <p:nvSpPr>
          <p:cNvPr id="399365"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CC284094-2485-4405-8F0D-4902F5DBBBC5}" type="slidenum">
              <a:rPr lang="hu-HU" smtClean="0"/>
              <a:pPr/>
              <a:t>82</a:t>
            </a:fld>
            <a:endParaRPr lang="hu-HU" smtClean="0"/>
          </a:p>
        </p:txBody>
      </p:sp>
      <p:sp>
        <p:nvSpPr>
          <p:cNvPr id="400387"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7F6CE1F-AA19-4B35-BF79-3EB7CEB57E63}" type="slidenum">
              <a:rPr lang="en-US" sz="1200">
                <a:latin typeface="Times New Roman" pitchFamily="18" charset="0"/>
              </a:rPr>
              <a:pPr algn="r" eaLnBrk="0" hangingPunct="0"/>
              <a:t>82</a:t>
            </a:fld>
            <a:endParaRPr lang="en-US" sz="1200">
              <a:latin typeface="Times New Roman" pitchFamily="18" charset="0"/>
            </a:endParaRPr>
          </a:p>
        </p:txBody>
      </p:sp>
      <p:sp>
        <p:nvSpPr>
          <p:cNvPr id="400388" name="Rectangle 2"/>
          <p:cNvSpPr>
            <a:spLocks noChangeArrowheads="1" noTextEdit="1"/>
          </p:cNvSpPr>
          <p:nvPr>
            <p:ph type="sldImg"/>
          </p:nvPr>
        </p:nvSpPr>
        <p:spPr>
          <a:ln/>
        </p:spPr>
      </p:sp>
      <p:sp>
        <p:nvSpPr>
          <p:cNvPr id="400389"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E2524B0B-4CED-4AD2-950B-70603DE40928}" type="slidenum">
              <a:rPr lang="hu-HU" smtClean="0"/>
              <a:pPr/>
              <a:t>83</a:t>
            </a:fld>
            <a:endParaRPr lang="hu-HU" smtClean="0"/>
          </a:p>
        </p:txBody>
      </p:sp>
      <p:sp>
        <p:nvSpPr>
          <p:cNvPr id="401411"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BB24D7AC-D1DE-4364-A1A7-1FB3E35C7C5D}" type="slidenum">
              <a:rPr lang="en-US" sz="1200">
                <a:latin typeface="Times New Roman" pitchFamily="18" charset="0"/>
              </a:rPr>
              <a:pPr algn="r" eaLnBrk="0" hangingPunct="0"/>
              <a:t>83</a:t>
            </a:fld>
            <a:endParaRPr lang="en-US" sz="1200">
              <a:latin typeface="Times New Roman" pitchFamily="18" charset="0"/>
            </a:endParaRPr>
          </a:p>
        </p:txBody>
      </p:sp>
      <p:sp>
        <p:nvSpPr>
          <p:cNvPr id="401412" name="Rectangle 2"/>
          <p:cNvSpPr>
            <a:spLocks noChangeArrowheads="1" noTextEdit="1"/>
          </p:cNvSpPr>
          <p:nvPr>
            <p:ph type="sldImg"/>
          </p:nvPr>
        </p:nvSpPr>
        <p:spPr>
          <a:ln/>
        </p:spPr>
      </p:sp>
      <p:sp>
        <p:nvSpPr>
          <p:cNvPr id="401413"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66229D9C-CE00-4D7D-B780-6F57BCF2B5CC}" type="slidenum">
              <a:rPr lang="hu-HU" smtClean="0"/>
              <a:pPr/>
              <a:t>84</a:t>
            </a:fld>
            <a:endParaRPr lang="hu-HU" smtClean="0"/>
          </a:p>
        </p:txBody>
      </p:sp>
      <p:sp>
        <p:nvSpPr>
          <p:cNvPr id="40243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72B59307-0399-4993-9E59-531407BCC876}" type="slidenum">
              <a:rPr lang="en-US" sz="1200">
                <a:latin typeface="Times New Roman" pitchFamily="18" charset="0"/>
              </a:rPr>
              <a:pPr algn="r" eaLnBrk="0" hangingPunct="0"/>
              <a:t>84</a:t>
            </a:fld>
            <a:endParaRPr lang="en-US" sz="1200">
              <a:latin typeface="Times New Roman" pitchFamily="18" charset="0"/>
            </a:endParaRPr>
          </a:p>
        </p:txBody>
      </p:sp>
      <p:sp>
        <p:nvSpPr>
          <p:cNvPr id="402436" name="Rectangle 2"/>
          <p:cNvSpPr>
            <a:spLocks noChangeArrowheads="1" noTextEdit="1"/>
          </p:cNvSpPr>
          <p:nvPr>
            <p:ph type="sldImg"/>
          </p:nvPr>
        </p:nvSpPr>
        <p:spPr>
          <a:ln/>
        </p:spPr>
      </p:sp>
      <p:sp>
        <p:nvSpPr>
          <p:cNvPr id="402437"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01E11B6C-26AC-470D-B097-64D989AE8FA1}" type="slidenum">
              <a:rPr lang="hu-HU" smtClean="0"/>
              <a:pPr/>
              <a:t>85</a:t>
            </a:fld>
            <a:endParaRPr lang="hu-HU" smtClean="0"/>
          </a:p>
        </p:txBody>
      </p:sp>
      <p:sp>
        <p:nvSpPr>
          <p:cNvPr id="40345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7BA42013-5929-495A-A0FA-DAABF5626323}" type="slidenum">
              <a:rPr lang="en-US" sz="1200">
                <a:latin typeface="Times New Roman" pitchFamily="18" charset="0"/>
              </a:rPr>
              <a:pPr algn="r" eaLnBrk="0" hangingPunct="0"/>
              <a:t>85</a:t>
            </a:fld>
            <a:endParaRPr lang="en-US" sz="1200">
              <a:latin typeface="Times New Roman" pitchFamily="18" charset="0"/>
            </a:endParaRPr>
          </a:p>
        </p:txBody>
      </p:sp>
      <p:sp>
        <p:nvSpPr>
          <p:cNvPr id="403460" name="Rectangle 2"/>
          <p:cNvSpPr>
            <a:spLocks noChangeArrowheads="1" noTextEdit="1"/>
          </p:cNvSpPr>
          <p:nvPr>
            <p:ph type="sldImg"/>
          </p:nvPr>
        </p:nvSpPr>
        <p:spPr>
          <a:ln/>
        </p:spPr>
      </p:sp>
      <p:sp>
        <p:nvSpPr>
          <p:cNvPr id="403461"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7BE4CACA-BFE2-4C87-A5BA-FAE299A96DE6}" type="slidenum">
              <a:rPr lang="hu-HU" smtClean="0"/>
              <a:pPr/>
              <a:t>86</a:t>
            </a:fld>
            <a:endParaRPr lang="hu-HU" smtClean="0"/>
          </a:p>
        </p:txBody>
      </p:sp>
      <p:sp>
        <p:nvSpPr>
          <p:cNvPr id="404483"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AD1A415E-17BE-45D3-A5F5-9072AE408AFF}" type="slidenum">
              <a:rPr lang="en-US" sz="1200">
                <a:latin typeface="Times New Roman" pitchFamily="18" charset="0"/>
              </a:rPr>
              <a:pPr algn="r" eaLnBrk="0" hangingPunct="0"/>
              <a:t>86</a:t>
            </a:fld>
            <a:endParaRPr lang="en-US" sz="1200">
              <a:latin typeface="Times New Roman" pitchFamily="18" charset="0"/>
            </a:endParaRPr>
          </a:p>
        </p:txBody>
      </p:sp>
      <p:sp>
        <p:nvSpPr>
          <p:cNvPr id="404484" name="Rectangle 2"/>
          <p:cNvSpPr>
            <a:spLocks noChangeArrowheads="1" noTextEdit="1"/>
          </p:cNvSpPr>
          <p:nvPr>
            <p:ph type="sldImg"/>
          </p:nvPr>
        </p:nvSpPr>
        <p:spPr>
          <a:ln/>
        </p:spPr>
      </p:sp>
      <p:sp>
        <p:nvSpPr>
          <p:cNvPr id="404485"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A205CBB1-B74D-4555-B869-99C3967178DD}" type="slidenum">
              <a:rPr lang="hu-HU" smtClean="0"/>
              <a:pPr/>
              <a:t>88</a:t>
            </a:fld>
            <a:endParaRPr lang="hu-HU" smtClean="0"/>
          </a:p>
        </p:txBody>
      </p:sp>
      <p:sp>
        <p:nvSpPr>
          <p:cNvPr id="405507" name="Diakép helye 1"/>
          <p:cNvSpPr>
            <a:spLocks noGrp="1" noRot="1" noChangeAspect="1" noTextEdit="1"/>
          </p:cNvSpPr>
          <p:nvPr>
            <p:ph type="sldImg"/>
          </p:nvPr>
        </p:nvSpPr>
        <p:spPr>
          <a:ln/>
        </p:spPr>
      </p:sp>
      <p:sp>
        <p:nvSpPr>
          <p:cNvPr id="405508" name="Jegyzetek helye 2"/>
          <p:cNvSpPr>
            <a:spLocks noGrp="1"/>
          </p:cNvSpPr>
          <p:nvPr>
            <p:ph type="body" idx="1"/>
          </p:nvPr>
        </p:nvSpPr>
        <p:spPr>
          <a:xfrm>
            <a:off x="914400" y="4343400"/>
            <a:ext cx="5029200" cy="4114800"/>
          </a:xfrm>
          <a:noFill/>
          <a:ln/>
        </p:spPr>
        <p:txBody>
          <a:bodyPr/>
          <a:lstStyle/>
          <a:p>
            <a:pPr eaLnBrk="1" hangingPunct="1"/>
            <a:r>
              <a:rPr lang="hu-HU" smtClean="0"/>
              <a:t>(6,5)</a:t>
            </a:r>
          </a:p>
        </p:txBody>
      </p:sp>
      <p:sp>
        <p:nvSpPr>
          <p:cNvPr id="405509" name="Dia számának helye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D9EE70B-F434-4859-A3FC-D686F482DCF3}" type="slidenum">
              <a:rPr lang="en-US" sz="1200">
                <a:latin typeface="Times New Roman" pitchFamily="18" charset="0"/>
              </a:rPr>
              <a:pPr algn="r" eaLnBrk="0" hangingPunct="0"/>
              <a:t>88</a:t>
            </a:fld>
            <a:endParaRPr lang="en-US" sz="1200">
              <a:latin typeface="Times New Roman"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E58CD590-DC3D-4C27-A981-ABE7B885D324}" type="slidenum">
              <a:rPr lang="hu-HU" smtClean="0"/>
              <a:pPr/>
              <a:t>89</a:t>
            </a:fld>
            <a:endParaRPr lang="hu-HU" smtClean="0"/>
          </a:p>
        </p:txBody>
      </p:sp>
      <p:sp>
        <p:nvSpPr>
          <p:cNvPr id="406531"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79A04E5-B07C-47E9-B5AE-2614EBF8585F}" type="slidenum">
              <a:rPr lang="en-US" sz="1200">
                <a:latin typeface="Times New Roman" pitchFamily="18" charset="0"/>
              </a:rPr>
              <a:pPr algn="r" eaLnBrk="0" hangingPunct="0"/>
              <a:t>89</a:t>
            </a:fld>
            <a:endParaRPr lang="en-US" sz="1200">
              <a:latin typeface="Times New Roman" pitchFamily="18" charset="0"/>
            </a:endParaRPr>
          </a:p>
        </p:txBody>
      </p:sp>
      <p:sp>
        <p:nvSpPr>
          <p:cNvPr id="406532" name="Rectangle 2"/>
          <p:cNvSpPr>
            <a:spLocks noChangeArrowheads="1" noTextEdit="1"/>
          </p:cNvSpPr>
          <p:nvPr>
            <p:ph type="sldImg"/>
          </p:nvPr>
        </p:nvSpPr>
        <p:spPr>
          <a:ln/>
        </p:spPr>
      </p:sp>
      <p:sp>
        <p:nvSpPr>
          <p:cNvPr id="406533"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83F022AC-A8A7-4DE3-A8B2-2227CA35C2CE}" type="slidenum">
              <a:rPr lang="hu-HU" smtClean="0"/>
              <a:pPr/>
              <a:t>90</a:t>
            </a:fld>
            <a:endParaRPr lang="hu-HU" smtClean="0"/>
          </a:p>
        </p:txBody>
      </p:sp>
      <p:sp>
        <p:nvSpPr>
          <p:cNvPr id="40755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C7A8F958-7167-436E-800B-E2AF2BCBBE4F}" type="slidenum">
              <a:rPr lang="en-US" sz="1200">
                <a:latin typeface="Times New Roman" pitchFamily="18" charset="0"/>
              </a:rPr>
              <a:pPr algn="r" eaLnBrk="0" hangingPunct="0"/>
              <a:t>90</a:t>
            </a:fld>
            <a:endParaRPr lang="en-US" sz="1200">
              <a:latin typeface="Times New Roman" pitchFamily="18" charset="0"/>
            </a:endParaRPr>
          </a:p>
        </p:txBody>
      </p:sp>
      <p:sp>
        <p:nvSpPr>
          <p:cNvPr id="407556" name="Rectangle 2"/>
          <p:cNvSpPr>
            <a:spLocks noChangeArrowheads="1" noTextEdit="1"/>
          </p:cNvSpPr>
          <p:nvPr>
            <p:ph type="sldImg"/>
          </p:nvPr>
        </p:nvSpPr>
        <p:spPr>
          <a:ln/>
        </p:spPr>
      </p:sp>
      <p:sp>
        <p:nvSpPr>
          <p:cNvPr id="407557"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7871226D-0AC2-4DDB-B503-439484D48CB8}" type="slidenum">
              <a:rPr lang="hu-HU" smtClean="0">
                <a:solidFill>
                  <a:srgbClr val="000000"/>
                </a:solidFill>
              </a:rPr>
              <a:pPr/>
              <a:t>8</a:t>
            </a:fld>
            <a:endParaRPr lang="hu-HU" smtClean="0">
              <a:solidFill>
                <a:srgbClr val="000000"/>
              </a:solidFill>
            </a:endParaRPr>
          </a:p>
        </p:txBody>
      </p:sp>
      <p:sp>
        <p:nvSpPr>
          <p:cNvPr id="334851"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C192E8E4-DCA5-42AA-8505-AD5F4C55426A}" type="slidenum">
              <a:rPr lang="en-US" sz="1200">
                <a:solidFill>
                  <a:srgbClr val="000000"/>
                </a:solidFill>
                <a:latin typeface="Times New Roman" pitchFamily="18" charset="0"/>
              </a:rPr>
              <a:pPr algn="r" eaLnBrk="0" hangingPunct="0"/>
              <a:t>8</a:t>
            </a:fld>
            <a:endParaRPr lang="en-US" sz="1200">
              <a:solidFill>
                <a:srgbClr val="000000"/>
              </a:solidFill>
              <a:latin typeface="Times New Roman" pitchFamily="18" charset="0"/>
            </a:endParaRPr>
          </a:p>
        </p:txBody>
      </p:sp>
      <p:sp>
        <p:nvSpPr>
          <p:cNvPr id="334852" name="Rectangle 2"/>
          <p:cNvSpPr>
            <a:spLocks noChangeArrowheads="1" noTextEdit="1"/>
          </p:cNvSpPr>
          <p:nvPr>
            <p:ph type="sldImg"/>
          </p:nvPr>
        </p:nvSpPr>
        <p:spPr>
          <a:ln/>
        </p:spPr>
      </p:sp>
      <p:sp>
        <p:nvSpPr>
          <p:cNvPr id="334853"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2D6AF4E6-7132-415E-9920-D9EC1EB84394}" type="slidenum">
              <a:rPr lang="hu-HU" smtClean="0"/>
              <a:pPr/>
              <a:t>91</a:t>
            </a:fld>
            <a:endParaRPr lang="hu-HU" smtClean="0"/>
          </a:p>
        </p:txBody>
      </p:sp>
      <p:sp>
        <p:nvSpPr>
          <p:cNvPr id="40857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53618A30-5D3B-4B1C-84A8-BDD61132DDE1}" type="slidenum">
              <a:rPr lang="en-US" sz="1200">
                <a:solidFill>
                  <a:srgbClr val="000000"/>
                </a:solidFill>
                <a:latin typeface="Times New Roman" pitchFamily="18" charset="0"/>
              </a:rPr>
              <a:pPr algn="r" eaLnBrk="0" hangingPunct="0"/>
              <a:t>91</a:t>
            </a:fld>
            <a:endParaRPr lang="en-US" sz="1200">
              <a:solidFill>
                <a:srgbClr val="000000"/>
              </a:solidFill>
              <a:latin typeface="Times New Roman" pitchFamily="18" charset="0"/>
            </a:endParaRPr>
          </a:p>
        </p:txBody>
      </p:sp>
      <p:sp>
        <p:nvSpPr>
          <p:cNvPr id="408580" name="Rectangle 2"/>
          <p:cNvSpPr>
            <a:spLocks noChangeArrowheads="1" noTextEdit="1"/>
          </p:cNvSpPr>
          <p:nvPr>
            <p:ph type="sldImg"/>
          </p:nvPr>
        </p:nvSpPr>
        <p:spPr>
          <a:ln/>
        </p:spPr>
      </p:sp>
      <p:sp>
        <p:nvSpPr>
          <p:cNvPr id="408581"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fld id="{B7FB01C0-E855-46A3-A580-D8A6157B385C}" type="slidenum">
              <a:rPr lang="hu-HU" smtClean="0"/>
              <a:pPr/>
              <a:t>92</a:t>
            </a:fld>
            <a:endParaRPr lang="hu-HU" smtClean="0"/>
          </a:p>
        </p:txBody>
      </p:sp>
      <p:sp>
        <p:nvSpPr>
          <p:cNvPr id="409603"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A0B4F5D2-845B-43F9-9464-860F31141155}" type="slidenum">
              <a:rPr lang="en-US" sz="1200">
                <a:latin typeface="Times New Roman" pitchFamily="18" charset="0"/>
              </a:rPr>
              <a:pPr algn="r" eaLnBrk="0" hangingPunct="0"/>
              <a:t>92</a:t>
            </a:fld>
            <a:endParaRPr lang="en-US" sz="1200">
              <a:latin typeface="Times New Roman" pitchFamily="18" charset="0"/>
            </a:endParaRPr>
          </a:p>
        </p:txBody>
      </p:sp>
      <p:sp>
        <p:nvSpPr>
          <p:cNvPr id="409604" name="Rectangle 2"/>
          <p:cNvSpPr>
            <a:spLocks noChangeArrowheads="1" noTextEdit="1"/>
          </p:cNvSpPr>
          <p:nvPr>
            <p:ph type="sldImg"/>
          </p:nvPr>
        </p:nvSpPr>
        <p:spPr>
          <a:ln/>
        </p:spPr>
      </p:sp>
      <p:sp>
        <p:nvSpPr>
          <p:cNvPr id="409605"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92AC7C67-26A4-430D-B014-F95F6B64E476}" type="slidenum">
              <a:rPr lang="hu-HU" smtClean="0"/>
              <a:pPr/>
              <a:t>93</a:t>
            </a:fld>
            <a:endParaRPr lang="hu-HU" smtClean="0"/>
          </a:p>
        </p:txBody>
      </p:sp>
      <p:sp>
        <p:nvSpPr>
          <p:cNvPr id="410627"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6C9A0CE-58AA-47B2-827B-52850DB125A4}" type="slidenum">
              <a:rPr lang="en-US" sz="1200">
                <a:latin typeface="Times New Roman" pitchFamily="18" charset="0"/>
              </a:rPr>
              <a:pPr algn="r" eaLnBrk="0" hangingPunct="0"/>
              <a:t>93</a:t>
            </a:fld>
            <a:endParaRPr lang="en-US" sz="1200">
              <a:latin typeface="Times New Roman" pitchFamily="18" charset="0"/>
            </a:endParaRPr>
          </a:p>
        </p:txBody>
      </p:sp>
      <p:sp>
        <p:nvSpPr>
          <p:cNvPr id="410628" name="Rectangle 2"/>
          <p:cNvSpPr>
            <a:spLocks noChangeArrowheads="1" noTextEdit="1"/>
          </p:cNvSpPr>
          <p:nvPr>
            <p:ph type="sldImg"/>
          </p:nvPr>
        </p:nvSpPr>
        <p:spPr>
          <a:ln/>
        </p:spPr>
      </p:sp>
      <p:sp>
        <p:nvSpPr>
          <p:cNvPr id="410629"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4F19D618-B92F-43B4-A761-63F656AF2882}" type="slidenum">
              <a:rPr lang="hu-HU" smtClean="0"/>
              <a:pPr/>
              <a:t>94</a:t>
            </a:fld>
            <a:endParaRPr lang="hu-HU" smtClean="0"/>
          </a:p>
        </p:txBody>
      </p:sp>
      <p:sp>
        <p:nvSpPr>
          <p:cNvPr id="411651"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C7818989-607D-44E6-90FF-025BAA6B7766}" type="slidenum">
              <a:rPr lang="en-US" sz="1200">
                <a:latin typeface="Times New Roman" pitchFamily="18" charset="0"/>
              </a:rPr>
              <a:pPr algn="r" eaLnBrk="0" hangingPunct="0"/>
              <a:t>94</a:t>
            </a:fld>
            <a:endParaRPr lang="en-US" sz="1200">
              <a:latin typeface="Times New Roman" pitchFamily="18" charset="0"/>
            </a:endParaRPr>
          </a:p>
        </p:txBody>
      </p:sp>
      <p:sp>
        <p:nvSpPr>
          <p:cNvPr id="411652" name="Rectangle 2"/>
          <p:cNvSpPr>
            <a:spLocks noChangeArrowheads="1" noTextEdit="1"/>
          </p:cNvSpPr>
          <p:nvPr>
            <p:ph type="sldImg"/>
          </p:nvPr>
        </p:nvSpPr>
        <p:spPr>
          <a:ln/>
        </p:spPr>
      </p:sp>
      <p:sp>
        <p:nvSpPr>
          <p:cNvPr id="411653"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C11F442A-BA17-475C-A243-F4617FEBA67C}" type="slidenum">
              <a:rPr lang="hu-HU" smtClean="0"/>
              <a:pPr/>
              <a:t>96</a:t>
            </a:fld>
            <a:endParaRPr lang="hu-HU" smtClean="0"/>
          </a:p>
        </p:txBody>
      </p:sp>
      <p:sp>
        <p:nvSpPr>
          <p:cNvPr id="41267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B710A5B-284D-47F9-9CF0-E402166CFEE8}" type="slidenum">
              <a:rPr lang="en-US" sz="1200">
                <a:latin typeface="Times New Roman" pitchFamily="18" charset="0"/>
              </a:rPr>
              <a:pPr algn="r" eaLnBrk="0" hangingPunct="0"/>
              <a:t>96</a:t>
            </a:fld>
            <a:endParaRPr lang="en-US" sz="1200">
              <a:latin typeface="Times New Roman" pitchFamily="18" charset="0"/>
            </a:endParaRPr>
          </a:p>
        </p:txBody>
      </p:sp>
      <p:sp>
        <p:nvSpPr>
          <p:cNvPr id="412676" name="Rectangle 2"/>
          <p:cNvSpPr>
            <a:spLocks noChangeArrowheads="1" noTextEdit="1"/>
          </p:cNvSpPr>
          <p:nvPr>
            <p:ph type="sldImg"/>
          </p:nvPr>
        </p:nvSpPr>
        <p:spPr>
          <a:ln/>
        </p:spPr>
      </p:sp>
      <p:sp>
        <p:nvSpPr>
          <p:cNvPr id="412677"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B56C327D-DEF7-48CB-9565-3083AB5005FB}" type="slidenum">
              <a:rPr lang="hu-HU" smtClean="0"/>
              <a:pPr/>
              <a:t>97</a:t>
            </a:fld>
            <a:endParaRPr lang="hu-HU" smtClean="0"/>
          </a:p>
        </p:txBody>
      </p:sp>
      <p:sp>
        <p:nvSpPr>
          <p:cNvPr id="413699"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34308F3-C0BC-4502-8980-0977AFF2FBAF}" type="slidenum">
              <a:rPr lang="en-US" sz="1200">
                <a:latin typeface="Times New Roman" pitchFamily="18" charset="0"/>
              </a:rPr>
              <a:pPr algn="r" eaLnBrk="0" hangingPunct="0"/>
              <a:t>97</a:t>
            </a:fld>
            <a:endParaRPr lang="en-US" sz="1200">
              <a:latin typeface="Times New Roman" pitchFamily="18" charset="0"/>
            </a:endParaRPr>
          </a:p>
        </p:txBody>
      </p:sp>
      <p:sp>
        <p:nvSpPr>
          <p:cNvPr id="413700" name="Rectangle 2"/>
          <p:cNvSpPr>
            <a:spLocks noChangeArrowheads="1" noTextEdit="1"/>
          </p:cNvSpPr>
          <p:nvPr>
            <p:ph type="sldImg"/>
          </p:nvPr>
        </p:nvSpPr>
        <p:spPr>
          <a:ln/>
        </p:spPr>
      </p:sp>
      <p:sp>
        <p:nvSpPr>
          <p:cNvPr id="413701"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4F6AC1F0-25D8-43D1-ACD7-4FB53EBA2E2F}" type="slidenum">
              <a:rPr lang="hu-HU" smtClean="0"/>
              <a:pPr/>
              <a:t>98</a:t>
            </a:fld>
            <a:endParaRPr lang="hu-HU" smtClean="0"/>
          </a:p>
        </p:txBody>
      </p:sp>
      <p:sp>
        <p:nvSpPr>
          <p:cNvPr id="414723"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851E297-4DE3-41D3-B686-DD7E08A3DC00}" type="slidenum">
              <a:rPr lang="en-US" sz="1200">
                <a:latin typeface="Times New Roman" pitchFamily="18" charset="0"/>
              </a:rPr>
              <a:pPr algn="r" eaLnBrk="0" hangingPunct="0"/>
              <a:t>98</a:t>
            </a:fld>
            <a:endParaRPr lang="en-US" sz="1200">
              <a:latin typeface="Times New Roman" pitchFamily="18" charset="0"/>
            </a:endParaRPr>
          </a:p>
        </p:txBody>
      </p:sp>
      <p:sp>
        <p:nvSpPr>
          <p:cNvPr id="414724" name="Rectangle 2"/>
          <p:cNvSpPr>
            <a:spLocks noChangeArrowheads="1" noTextEdit="1"/>
          </p:cNvSpPr>
          <p:nvPr>
            <p:ph type="sldImg"/>
          </p:nvPr>
        </p:nvSpPr>
        <p:spPr>
          <a:ln/>
        </p:spPr>
      </p:sp>
      <p:sp>
        <p:nvSpPr>
          <p:cNvPr id="414725"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1031"/>
          <p:cNvSpPr>
            <a:spLocks noGrp="1" noChangeArrowheads="1"/>
          </p:cNvSpPr>
          <p:nvPr>
            <p:ph type="sldNum" sz="quarter" idx="5"/>
          </p:nvPr>
        </p:nvSpPr>
        <p:spPr>
          <a:noFill/>
        </p:spPr>
        <p:txBody>
          <a:bodyPr/>
          <a:lstStyle/>
          <a:p>
            <a:fld id="{2ADC4340-6D91-4B43-B739-E47E9C451FAE}" type="slidenum">
              <a:rPr lang="en-US" smtClean="0">
                <a:solidFill>
                  <a:srgbClr val="000000"/>
                </a:solidFill>
              </a:rPr>
              <a:pPr/>
              <a:t>99</a:t>
            </a:fld>
            <a:endParaRPr lang="en-US" smtClean="0">
              <a:solidFill>
                <a:srgbClr val="000000"/>
              </a:solidFill>
            </a:endParaRPr>
          </a:p>
        </p:txBody>
      </p:sp>
      <p:sp>
        <p:nvSpPr>
          <p:cNvPr id="415747" name="Rectangle 2"/>
          <p:cNvSpPr>
            <a:spLocks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1031"/>
          <p:cNvSpPr>
            <a:spLocks noGrp="1" noChangeArrowheads="1"/>
          </p:cNvSpPr>
          <p:nvPr>
            <p:ph type="sldNum" sz="quarter" idx="5"/>
          </p:nvPr>
        </p:nvSpPr>
        <p:spPr>
          <a:noFill/>
        </p:spPr>
        <p:txBody>
          <a:bodyPr/>
          <a:lstStyle/>
          <a:p>
            <a:fld id="{20221AFF-4DE1-4556-80F9-5E89DDC8A799}" type="slidenum">
              <a:rPr lang="en-US" smtClean="0">
                <a:solidFill>
                  <a:srgbClr val="000000"/>
                </a:solidFill>
              </a:rPr>
              <a:pPr/>
              <a:t>100</a:t>
            </a:fld>
            <a:endParaRPr lang="en-US" smtClean="0">
              <a:solidFill>
                <a:srgbClr val="000000"/>
              </a:solidFill>
            </a:endParaRPr>
          </a:p>
        </p:txBody>
      </p:sp>
      <p:sp>
        <p:nvSpPr>
          <p:cNvPr id="416771" name="Rectangle 2"/>
          <p:cNvSpPr>
            <a:spLocks noChangeArrowheads="1" noTextEdit="1"/>
          </p:cNvSpPr>
          <p:nvPr>
            <p:ph type="sldImg"/>
          </p:nvPr>
        </p:nvSpPr>
        <p:spPr>
          <a:ln/>
        </p:spPr>
      </p:sp>
      <p:sp>
        <p:nvSpPr>
          <p:cNvPr id="41677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1031"/>
          <p:cNvSpPr>
            <a:spLocks noGrp="1" noChangeArrowheads="1"/>
          </p:cNvSpPr>
          <p:nvPr>
            <p:ph type="sldNum" sz="quarter" idx="5"/>
          </p:nvPr>
        </p:nvSpPr>
        <p:spPr>
          <a:noFill/>
        </p:spPr>
        <p:txBody>
          <a:bodyPr/>
          <a:lstStyle/>
          <a:p>
            <a:fld id="{596AD093-0E97-4F95-8DC6-6748D48C1C9C}" type="slidenum">
              <a:rPr lang="en-US" smtClean="0">
                <a:solidFill>
                  <a:srgbClr val="000000"/>
                </a:solidFill>
              </a:rPr>
              <a:pPr/>
              <a:t>101</a:t>
            </a:fld>
            <a:endParaRPr lang="en-US" smtClean="0">
              <a:solidFill>
                <a:srgbClr val="000000"/>
              </a:solidFill>
            </a:endParaRPr>
          </a:p>
        </p:txBody>
      </p:sp>
      <p:sp>
        <p:nvSpPr>
          <p:cNvPr id="417795" name="Rectangle 2"/>
          <p:cNvSpPr>
            <a:spLocks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75CB0641-33C2-4710-A87C-33BD9FA367F4}" type="slidenum">
              <a:rPr lang="hu-HU" smtClean="0">
                <a:solidFill>
                  <a:srgbClr val="000000"/>
                </a:solidFill>
              </a:rPr>
              <a:pPr/>
              <a:t>9</a:t>
            </a:fld>
            <a:endParaRPr lang="hu-HU" smtClean="0">
              <a:solidFill>
                <a:srgbClr val="000000"/>
              </a:solidFill>
            </a:endParaRPr>
          </a:p>
        </p:txBody>
      </p:sp>
      <p:sp>
        <p:nvSpPr>
          <p:cNvPr id="335875"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A588C35-C2FE-42B3-82B2-38D888781721}" type="slidenum">
              <a:rPr lang="en-US" sz="1200">
                <a:solidFill>
                  <a:srgbClr val="000000"/>
                </a:solidFill>
                <a:latin typeface="Times New Roman" pitchFamily="18" charset="0"/>
              </a:rPr>
              <a:pPr algn="r" eaLnBrk="0" hangingPunct="0"/>
              <a:t>9</a:t>
            </a:fld>
            <a:endParaRPr lang="en-US" sz="1200">
              <a:solidFill>
                <a:srgbClr val="000000"/>
              </a:solidFill>
              <a:latin typeface="Times New Roman" pitchFamily="18" charset="0"/>
            </a:endParaRPr>
          </a:p>
        </p:txBody>
      </p:sp>
      <p:sp>
        <p:nvSpPr>
          <p:cNvPr id="335876" name="Rectangle 2"/>
          <p:cNvSpPr>
            <a:spLocks noChangeArrowheads="1" noTextEdit="1"/>
          </p:cNvSpPr>
          <p:nvPr>
            <p:ph type="sldImg"/>
          </p:nvPr>
        </p:nvSpPr>
        <p:spPr>
          <a:ln/>
        </p:spPr>
      </p:sp>
      <p:sp>
        <p:nvSpPr>
          <p:cNvPr id="335877"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1031"/>
          <p:cNvSpPr>
            <a:spLocks noGrp="1" noChangeArrowheads="1"/>
          </p:cNvSpPr>
          <p:nvPr>
            <p:ph type="sldNum" sz="quarter" idx="5"/>
          </p:nvPr>
        </p:nvSpPr>
        <p:spPr>
          <a:noFill/>
        </p:spPr>
        <p:txBody>
          <a:bodyPr/>
          <a:lstStyle/>
          <a:p>
            <a:fld id="{61C39DAC-52B8-45B7-9C24-C7CB7D707EC4}" type="slidenum">
              <a:rPr lang="en-US" smtClean="0">
                <a:solidFill>
                  <a:srgbClr val="000000"/>
                </a:solidFill>
              </a:rPr>
              <a:pPr/>
              <a:t>102</a:t>
            </a:fld>
            <a:endParaRPr lang="en-US" smtClean="0">
              <a:solidFill>
                <a:srgbClr val="000000"/>
              </a:solidFill>
            </a:endParaRPr>
          </a:p>
        </p:txBody>
      </p:sp>
      <p:sp>
        <p:nvSpPr>
          <p:cNvPr id="418819" name="Rectangle 2"/>
          <p:cNvSpPr>
            <a:spLocks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1031"/>
          <p:cNvSpPr>
            <a:spLocks noGrp="1" noChangeArrowheads="1"/>
          </p:cNvSpPr>
          <p:nvPr>
            <p:ph type="sldNum" sz="quarter" idx="5"/>
          </p:nvPr>
        </p:nvSpPr>
        <p:spPr>
          <a:noFill/>
        </p:spPr>
        <p:txBody>
          <a:bodyPr/>
          <a:lstStyle/>
          <a:p>
            <a:fld id="{DA6364D6-A5D5-4C92-8498-7E09DA86DDB4}" type="slidenum">
              <a:rPr lang="en-US" smtClean="0">
                <a:solidFill>
                  <a:srgbClr val="000000"/>
                </a:solidFill>
              </a:rPr>
              <a:pPr/>
              <a:t>103</a:t>
            </a:fld>
            <a:endParaRPr lang="en-US" smtClean="0">
              <a:solidFill>
                <a:srgbClr val="000000"/>
              </a:solidFill>
            </a:endParaRPr>
          </a:p>
        </p:txBody>
      </p:sp>
      <p:sp>
        <p:nvSpPr>
          <p:cNvPr id="419843" name="Rectangle 2"/>
          <p:cNvSpPr>
            <a:spLocks noChangeArrowheads="1" noTextEdit="1"/>
          </p:cNvSpPr>
          <p:nvPr>
            <p:ph type="sldImg"/>
          </p:nvPr>
        </p:nvSpPr>
        <p:spPr>
          <a:ln/>
        </p:spPr>
      </p:sp>
      <p:sp>
        <p:nvSpPr>
          <p:cNvPr id="419844" name="Rectangle 3"/>
          <p:cNvSpPr>
            <a:spLocks noGrp="1" noChangeArrowheads="1"/>
          </p:cNvSpPr>
          <p:nvPr>
            <p:ph type="body" idx="1"/>
          </p:nvPr>
        </p:nvSpPr>
        <p:spPr>
          <a:noFill/>
          <a:ln/>
        </p:spPr>
        <p:txBody>
          <a:bodyPr/>
          <a:lstStyle/>
          <a:p>
            <a:pPr eaLnBrk="1" hangingPunct="1">
              <a:spcBef>
                <a:spcPct val="50000"/>
              </a:spcBef>
            </a:pPr>
            <a:r>
              <a:rPr lang="hu-HU" smtClean="0"/>
              <a:t>Schematic of (a) non-resonant (Stokes) scattering, (b) a single (incoming) </a:t>
            </a:r>
            <a:r>
              <a:rPr lang="hu-HU" smtClean="0">
                <a:solidFill>
                  <a:srgbClr val="FF0000"/>
                </a:solidFill>
              </a:rPr>
              <a:t>resonance</a:t>
            </a:r>
            <a:r>
              <a:rPr lang="hu-HU" smtClean="0"/>
              <a:t>, and (c) again non-resonant scattering. GS (ES) refer to the ground (excited) state of the material investigated and </a:t>
            </a:r>
            <a:r>
              <a:rPr lang="hu-HU" i="1" smtClean="0"/>
              <a:t>ω</a:t>
            </a:r>
            <a:r>
              <a:rPr lang="hu-HU" smtClean="0"/>
              <a:t>ph to the phonon (or other elementary excitation) emitted in the process. The corresponding relative strengths in a Raman spectrum are indicated on the bottom.</a:t>
            </a:r>
          </a:p>
          <a:p>
            <a:pPr eaLnBrk="1" hangingPunct="1"/>
            <a:endParaRPr lang="hu-HU"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31"/>
          <p:cNvSpPr>
            <a:spLocks noGrp="1" noChangeArrowheads="1"/>
          </p:cNvSpPr>
          <p:nvPr>
            <p:ph type="sldNum" sz="quarter" idx="5"/>
          </p:nvPr>
        </p:nvSpPr>
        <p:spPr>
          <a:noFill/>
        </p:spPr>
        <p:txBody>
          <a:bodyPr/>
          <a:lstStyle/>
          <a:p>
            <a:fld id="{812F330A-DEB7-4DC7-922C-AA41E505FBDE}" type="slidenum">
              <a:rPr lang="en-US" smtClean="0">
                <a:solidFill>
                  <a:srgbClr val="000000"/>
                </a:solidFill>
              </a:rPr>
              <a:pPr/>
              <a:t>104</a:t>
            </a:fld>
            <a:endParaRPr lang="en-US" smtClean="0">
              <a:solidFill>
                <a:srgbClr val="000000"/>
              </a:solidFill>
            </a:endParaRPr>
          </a:p>
        </p:txBody>
      </p:sp>
      <p:sp>
        <p:nvSpPr>
          <p:cNvPr id="420867" name="Rectangle 2"/>
          <p:cNvSpPr>
            <a:spLocks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spcBef>
                <a:spcPct val="50000"/>
              </a:spcBef>
            </a:pPr>
            <a:r>
              <a:rPr lang="hu-HU" smtClean="0"/>
              <a:t>Two-dimensional plot of the radial-breathing-mode range </a:t>
            </a:r>
            <a:r>
              <a:rPr lang="hu-HU" i="1" smtClean="0"/>
              <a:t>vs. </a:t>
            </a:r>
            <a:r>
              <a:rPr lang="hu-HU" smtClean="0"/>
              <a:t>laser excitation energy. Note the various laola-like resonance enhancements, from which we can determine both the optical transition energies and the approximate diameter of the nanotubes. The spectra were each calibrated against the Raman spectrum of CCl4.</a:t>
            </a:r>
          </a:p>
          <a:p>
            <a:pPr eaLnBrk="1" hangingPunct="1"/>
            <a:endParaRPr lang="hu-HU"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1031"/>
          <p:cNvSpPr>
            <a:spLocks noGrp="1" noChangeArrowheads="1"/>
          </p:cNvSpPr>
          <p:nvPr>
            <p:ph type="sldNum" sz="quarter" idx="5"/>
          </p:nvPr>
        </p:nvSpPr>
        <p:spPr>
          <a:noFill/>
        </p:spPr>
        <p:txBody>
          <a:bodyPr/>
          <a:lstStyle/>
          <a:p>
            <a:fld id="{64817A8C-B375-45BB-9F6B-0781FFD62456}" type="slidenum">
              <a:rPr lang="en-US" smtClean="0">
                <a:solidFill>
                  <a:srgbClr val="000000"/>
                </a:solidFill>
              </a:rPr>
              <a:pPr/>
              <a:t>105</a:t>
            </a:fld>
            <a:endParaRPr lang="en-US" smtClean="0">
              <a:solidFill>
                <a:srgbClr val="000000"/>
              </a:solidFill>
            </a:endParaRPr>
          </a:p>
        </p:txBody>
      </p:sp>
      <p:sp>
        <p:nvSpPr>
          <p:cNvPr id="421891" name="Rectangle 2"/>
          <p:cNvSpPr>
            <a:spLocks noChangeArrowheads="1" noTextEdit="1"/>
          </p:cNvSpPr>
          <p:nvPr>
            <p:ph type="sldImg"/>
          </p:nvPr>
        </p:nvSpPr>
        <p:spPr>
          <a:ln/>
        </p:spPr>
      </p:sp>
      <p:sp>
        <p:nvSpPr>
          <p:cNvPr id="42189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ChangeArrowheads="1" noTextEdit="1"/>
          </p:cNvSpPr>
          <p:nvPr>
            <p:ph type="sldImg"/>
          </p:nvPr>
        </p:nvSpPr>
        <p:spPr>
          <a:ln/>
        </p:spPr>
      </p:sp>
      <p:sp>
        <p:nvSpPr>
          <p:cNvPr id="422915" name="Rectangle 3"/>
          <p:cNvSpPr>
            <a:spLocks noGrp="1" noChangeArrowheads="1"/>
          </p:cNvSpPr>
          <p:nvPr>
            <p:ph type="body" idx="1"/>
          </p:nvPr>
        </p:nvSpPr>
        <p:spPr>
          <a:noFill/>
          <a:ln/>
        </p:spPr>
        <p:txBody>
          <a:bodyPr/>
          <a:lstStyle/>
          <a:p>
            <a:pPr eaLnBrk="1" hangingPunct="1"/>
            <a:r>
              <a:rPr lang="hu-HU" smtClean="0"/>
              <a:t>Peapod (borsó) http://aktweb.chem.u-szeged.hu/NT02/2005-04.pdf</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ChangeArrowheads="1" noTextEdit="1"/>
          </p:cNvSpPr>
          <p:nvPr>
            <p:ph type="sldImg"/>
          </p:nvPr>
        </p:nvSpPr>
        <p:spPr>
          <a:ln/>
        </p:spPr>
      </p:sp>
      <p:sp>
        <p:nvSpPr>
          <p:cNvPr id="423939" name="Rectangle 3"/>
          <p:cNvSpPr>
            <a:spLocks noGrp="1" noChangeArrowheads="1"/>
          </p:cNvSpPr>
          <p:nvPr>
            <p:ph type="body" idx="1"/>
          </p:nvPr>
        </p:nvSpPr>
        <p:spPr>
          <a:noFill/>
          <a:ln/>
        </p:spPr>
        <p:txBody>
          <a:bodyPr/>
          <a:lstStyle/>
          <a:p>
            <a:pPr eaLnBrk="1" hangingPunct="1"/>
            <a:r>
              <a:rPr lang="hu-HU" b="1" smtClean="0"/>
              <a:t>Shaken not stirred..</a:t>
            </a:r>
            <a:r>
              <a:rPr lang="hu-HU" smtClean="0"/>
              <a:t/>
            </a:r>
            <a:br>
              <a:rPr lang="hu-HU" smtClean="0"/>
            </a:br>
            <a:r>
              <a:rPr lang="hu-HU" smtClean="0"/>
              <a:t>View along the core of a double walled carbon nanotube (two nanotubes, one inside the other).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ChangeArrowheads="1" noTextEdit="1"/>
          </p:cNvSpPr>
          <p:nvPr>
            <p:ph type="sldImg"/>
          </p:nvPr>
        </p:nvSpPr>
        <p:spPr>
          <a:ln/>
        </p:spPr>
      </p:sp>
      <p:sp>
        <p:nvSpPr>
          <p:cNvPr id="424963"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1031"/>
          <p:cNvSpPr>
            <a:spLocks noGrp="1" noChangeArrowheads="1"/>
          </p:cNvSpPr>
          <p:nvPr>
            <p:ph type="sldNum" sz="quarter" idx="5"/>
          </p:nvPr>
        </p:nvSpPr>
        <p:spPr>
          <a:noFill/>
        </p:spPr>
        <p:txBody>
          <a:bodyPr/>
          <a:lstStyle/>
          <a:p>
            <a:fld id="{8AFF853F-2726-447D-82D9-01DE4A7A6B34}" type="slidenum">
              <a:rPr lang="en-US" smtClean="0">
                <a:solidFill>
                  <a:srgbClr val="000000"/>
                </a:solidFill>
              </a:rPr>
              <a:pPr/>
              <a:t>111</a:t>
            </a:fld>
            <a:endParaRPr lang="en-US" smtClean="0">
              <a:solidFill>
                <a:srgbClr val="000000"/>
              </a:solidFill>
            </a:endParaRPr>
          </a:p>
        </p:txBody>
      </p:sp>
      <p:sp>
        <p:nvSpPr>
          <p:cNvPr id="425987" name="Rectangle 2"/>
          <p:cNvSpPr>
            <a:spLocks noChangeArrowheads="1" noTextEdit="1"/>
          </p:cNvSpPr>
          <p:nvPr>
            <p:ph type="sldImg"/>
          </p:nvPr>
        </p:nvSpPr>
        <p:spPr>
          <a:ln/>
        </p:spPr>
      </p:sp>
      <p:sp>
        <p:nvSpPr>
          <p:cNvPr id="42598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p>
            <a:fld id="{4A0436C6-63D7-4250-B02D-03E6CF218E2C}" type="slidenum">
              <a:rPr lang="hu-HU" smtClean="0"/>
              <a:pPr/>
              <a:t>112</a:t>
            </a:fld>
            <a:endParaRPr lang="hu-HU" smtClean="0"/>
          </a:p>
        </p:txBody>
      </p:sp>
      <p:sp>
        <p:nvSpPr>
          <p:cNvPr id="427011"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912B1FE4-0583-49A5-B25C-586C05D40448}" type="slidenum">
              <a:rPr lang="en-US" sz="1200">
                <a:solidFill>
                  <a:srgbClr val="000000"/>
                </a:solidFill>
                <a:latin typeface="Times New Roman" pitchFamily="18" charset="0"/>
              </a:rPr>
              <a:pPr algn="r" eaLnBrk="0" hangingPunct="0"/>
              <a:t>112</a:t>
            </a:fld>
            <a:endParaRPr lang="en-US" sz="1200">
              <a:solidFill>
                <a:srgbClr val="000000"/>
              </a:solidFill>
              <a:latin typeface="Times New Roman" pitchFamily="18" charset="0"/>
            </a:endParaRPr>
          </a:p>
        </p:txBody>
      </p:sp>
      <p:sp>
        <p:nvSpPr>
          <p:cNvPr id="427012" name="Rectangle 2"/>
          <p:cNvSpPr>
            <a:spLocks noChangeArrowheads="1" noTextEdit="1"/>
          </p:cNvSpPr>
          <p:nvPr>
            <p:ph type="sldImg"/>
          </p:nvPr>
        </p:nvSpPr>
        <p:spPr>
          <a:ln/>
        </p:spPr>
      </p:sp>
      <p:sp>
        <p:nvSpPr>
          <p:cNvPr id="427013" name="Rectangle 3"/>
          <p:cNvSpPr>
            <a:spLocks noGrp="1" noChangeArrowheads="1"/>
          </p:cNvSpPr>
          <p:nvPr>
            <p:ph type="body" idx="1"/>
          </p:nvPr>
        </p:nvSpPr>
        <p:spPr>
          <a:xfrm>
            <a:off x="914400" y="4343400"/>
            <a:ext cx="5029200" cy="4114800"/>
          </a:xfrm>
          <a:noFill/>
          <a:ln/>
        </p:spPr>
        <p:txBody>
          <a:bodyPr/>
          <a:lstStyle/>
          <a:p>
            <a:pPr eaLnBrk="1" hangingPunct="1"/>
            <a:endParaRPr lang="hu-HU"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1031"/>
          <p:cNvSpPr>
            <a:spLocks noGrp="1" noChangeArrowheads="1"/>
          </p:cNvSpPr>
          <p:nvPr>
            <p:ph type="sldNum" sz="quarter" idx="5"/>
          </p:nvPr>
        </p:nvSpPr>
        <p:spPr>
          <a:noFill/>
        </p:spPr>
        <p:txBody>
          <a:bodyPr/>
          <a:lstStyle/>
          <a:p>
            <a:fld id="{ACD6A225-70D8-4DD6-ADD5-0E92D631D9DB}" type="slidenum">
              <a:rPr lang="en-US" smtClean="0">
                <a:solidFill>
                  <a:srgbClr val="000000"/>
                </a:solidFill>
              </a:rPr>
              <a:pPr/>
              <a:t>113</a:t>
            </a:fld>
            <a:endParaRPr lang="en-US" smtClean="0">
              <a:solidFill>
                <a:srgbClr val="000000"/>
              </a:solidFill>
            </a:endParaRPr>
          </a:p>
        </p:txBody>
      </p:sp>
      <p:sp>
        <p:nvSpPr>
          <p:cNvPr id="428035" name="Rectangle 2"/>
          <p:cNvSpPr>
            <a:spLocks noChangeArrowheads="1" noTextEdit="1"/>
          </p:cNvSpPr>
          <p:nvPr>
            <p:ph type="sldImg"/>
          </p:nvPr>
        </p:nvSpPr>
        <p:spPr>
          <a:ln/>
        </p:spPr>
      </p:sp>
      <p:sp>
        <p:nvSpPr>
          <p:cNvPr id="42803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hu-HU" sz="2400">
              <a:latin typeface="Times New Roman" pitchFamily="18" charset="0"/>
            </a:endParaRPr>
          </a:p>
        </p:txBody>
      </p:sp>
      <p:sp>
        <p:nvSpPr>
          <p:cNvPr id="98306" name="Rectangle 2"/>
          <p:cNvSpPr>
            <a:spLocks noGrp="1" noChangeArrowheads="1"/>
          </p:cNvSpPr>
          <p:nvPr>
            <p:ph type="ctrTitle"/>
          </p:nvPr>
        </p:nvSpPr>
        <p:spPr>
          <a:xfrm>
            <a:off x="685800" y="990600"/>
            <a:ext cx="7772400" cy="1371600"/>
          </a:xfrm>
        </p:spPr>
        <p:txBody>
          <a:bodyPr/>
          <a:lstStyle>
            <a:lvl1pPr>
              <a:defRPr sz="4000"/>
            </a:lvl1pPr>
          </a:lstStyle>
          <a:p>
            <a:r>
              <a:rPr lang="hu-HU"/>
              <a:t>Mintacím szerkesztése</a:t>
            </a:r>
          </a:p>
        </p:txBody>
      </p:sp>
      <p:sp>
        <p:nvSpPr>
          <p:cNvPr id="98307"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hu-HU"/>
              <a:t>Alcím mintájának szerkesztése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hu-HU"/>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hu-HU"/>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A7ADC4E1-3778-45A7-BA2A-F6282CB4350D}"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84A6650F-3C13-43D4-ADEB-8C9342A54000}" type="slidenum">
              <a:rPr lang="hu-HU"/>
              <a:pPr>
                <a:defRPr/>
              </a:pPr>
              <a:t>‹#›</a:t>
            </a:fld>
            <a:endParaRPr lang="hu-H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defRPr>
                <a:latin typeface="Verdana"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Verdana"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Verdana" pitchFamily="34" charset="0"/>
              </a:defRPr>
            </a:lvl1pPr>
          </a:lstStyle>
          <a:p>
            <a:pPr>
              <a:defRPr/>
            </a:pPr>
            <a:fld id="{6F01BA04-810F-4D5D-9D9B-C0325D5125A5}" type="slidenum">
              <a:rPr lang="en-US" altLang="ja-JP"/>
              <a:pPr>
                <a:defRPr/>
              </a:pPr>
              <a:t>‹#›</a:t>
            </a:fld>
            <a:endParaRPr lang="en-US" altLang="ja-JP"/>
          </a:p>
        </p:txBody>
      </p:sp>
    </p:spTree>
  </p:cSld>
  <p:clrMapOvr>
    <a:masterClrMapping/>
  </p:clrMapOvr>
  <p:transition>
    <p:checke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defRPr>
                <a:latin typeface="Verdana"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Verdana"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Verdana" pitchFamily="34" charset="0"/>
              </a:defRPr>
            </a:lvl1pPr>
          </a:lstStyle>
          <a:p>
            <a:pPr>
              <a:defRPr/>
            </a:pPr>
            <a:fld id="{F9D95A28-55AF-4F46-82CE-419048439FEC}" type="slidenum">
              <a:rPr lang="en-US" altLang="ja-JP"/>
              <a:pPr>
                <a:defRPr/>
              </a:pPr>
              <a:t>‹#›</a:t>
            </a:fld>
            <a:endParaRPr lang="en-US" altLang="ja-JP"/>
          </a:p>
        </p:txBody>
      </p:sp>
    </p:spTree>
  </p:cSld>
  <p:clrMapOvr>
    <a:masterClrMapping/>
  </p:clrMapOvr>
  <p:transition>
    <p:checke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C15E73B0-6B95-48AA-9161-CB844CBFD578}" type="slidenum">
              <a:rPr lang="en-US" altLang="ja-JP"/>
              <a:pPr>
                <a:defRPr/>
              </a:pPr>
              <a:t>‹#›</a:t>
            </a:fld>
            <a:endParaRPr lang="en-US" altLang="ja-JP"/>
          </a:p>
        </p:txBody>
      </p:sp>
    </p:spTree>
  </p:cSld>
  <p:clrMapOvr>
    <a:masterClrMapping/>
  </p:clrMapOvr>
  <p:transition>
    <p:checke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304800"/>
            <a:ext cx="1943100" cy="57912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85800" y="304800"/>
            <a:ext cx="5676900" cy="57912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C5A0C34C-5067-4481-A3E2-F6D1C811265A}" type="slidenum">
              <a:rPr lang="en-US" altLang="ja-JP"/>
              <a:pPr>
                <a:defRPr/>
              </a:pPr>
              <a:t>‹#›</a:t>
            </a:fld>
            <a:endParaRPr lang="en-US" altLang="ja-JP"/>
          </a:p>
        </p:txBody>
      </p:sp>
    </p:spTree>
  </p:cSld>
  <p:clrMapOvr>
    <a:masterClrMapping/>
  </p:clrMapOvr>
  <p:transition>
    <p:checke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454E485F-5514-44C8-8403-9866A798C901}" type="slidenum">
              <a:rPr lang="hu-HU"/>
              <a:pPr>
                <a:defRPr/>
              </a:pPr>
              <a:t>‹#›</a:t>
            </a:fld>
            <a:endParaRPr lang="hu-HU"/>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8A0E7947-8EC6-409F-A976-333ED5803894}" type="slidenum">
              <a:rPr lang="hu-HU"/>
              <a:pPr>
                <a:defRPr/>
              </a:pPr>
              <a:t>‹#›</a:t>
            </a:fld>
            <a:endParaRPr lang="hu-HU"/>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606EDFC0-9AC7-47AA-A902-41D24E573320}" type="slidenum">
              <a:rPr lang="hu-HU"/>
              <a:pPr>
                <a:defRPr/>
              </a:pPr>
              <a:t>‹#›</a:t>
            </a:fld>
            <a:endParaRPr lang="hu-HU"/>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479CEAF1-0402-493C-8034-3C68E95E2619}" type="slidenum">
              <a:rPr lang="hu-HU"/>
              <a:pPr>
                <a:defRPr/>
              </a:pPr>
              <a:t>‹#›</a:t>
            </a:fld>
            <a:endParaRPr lang="hu-HU"/>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8"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9"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62A96E2F-D6E1-4B19-B1B8-53424F46A450}" type="slidenum">
              <a:rPr lang="hu-HU"/>
              <a:pPr>
                <a:defRPr/>
              </a:pPr>
              <a:t>‹#›</a:t>
            </a:fld>
            <a:endParaRPr lang="hu-HU"/>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84430762-1BD3-4310-9972-9D9E556C26C7}"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73838" y="304800"/>
            <a:ext cx="2001837" cy="57150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566738" y="304800"/>
            <a:ext cx="5854700" cy="57150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8A9E30DF-C87B-463E-8712-AA09033B9066}" type="slidenum">
              <a:rPr lang="hu-HU"/>
              <a:pPr>
                <a:defRPr/>
              </a:pPr>
              <a:t>‹#›</a:t>
            </a:fld>
            <a:endParaRPr lang="hu-H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3"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4"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49993418-6610-413D-83AA-FDA0BD796F50}" type="slidenum">
              <a:rPr lang="hu-HU"/>
              <a:pPr>
                <a:defRPr/>
              </a:pPr>
              <a:t>‹#›</a:t>
            </a:fld>
            <a:endParaRPr lang="hu-HU"/>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A4F81931-FF9A-4612-AA4E-265B754A76EB}" type="slidenum">
              <a:rPr lang="hu-HU"/>
              <a:pPr>
                <a:defRPr/>
              </a:pPr>
              <a:t>‹#›</a:t>
            </a:fld>
            <a:endParaRPr lang="hu-HU"/>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B71A0FF3-8B9E-4383-A663-09E10075B982}" type="slidenum">
              <a:rPr lang="hu-HU"/>
              <a:pPr>
                <a:defRPr/>
              </a:pPr>
              <a:t>‹#›</a:t>
            </a:fld>
            <a:endParaRPr lang="hu-HU"/>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309CBDFD-EC84-4D72-9827-2FD6D1091D31}" type="slidenum">
              <a:rPr lang="hu-HU"/>
              <a:pPr>
                <a:defRPr/>
              </a:pPr>
              <a:t>‹#›</a:t>
            </a:fld>
            <a:endParaRPr lang="hu-HU"/>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4BB38DA7-D491-4E9E-892F-BFA17B5E2566}" type="slidenum">
              <a:rPr lang="hu-HU"/>
              <a:pPr>
                <a:defRPr/>
              </a:pPr>
              <a:t>‹#›</a:t>
            </a:fld>
            <a:endParaRPr lang="hu-HU"/>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685800" y="609600"/>
            <a:ext cx="7772400" cy="54864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8E90EA79-D50A-430C-9008-8C32F6BA0AEB}" type="slidenum">
              <a:rPr lang="hu-HU"/>
              <a:pPr>
                <a:defRPr/>
              </a:pPr>
              <a:t>‹#›</a:t>
            </a:fld>
            <a:endParaRPr lang="hu-HU"/>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ClipArt">
  <p:cSld name="Cím, szöveg és ábra">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685800" y="1981200"/>
            <a:ext cx="38100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ClipArt-elem helye 3"/>
          <p:cNvSpPr>
            <a:spLocks noGrp="1"/>
          </p:cNvSpPr>
          <p:nvPr>
            <p:ph type="clipArt" sz="half" idx="2"/>
          </p:nvPr>
        </p:nvSpPr>
        <p:spPr>
          <a:xfrm>
            <a:off x="4648200" y="1981200"/>
            <a:ext cx="3810000" cy="4114800"/>
          </a:xfrm>
        </p:spPr>
        <p:txBody>
          <a:bodyPr/>
          <a:lstStyle/>
          <a:p>
            <a:pPr lvl="0"/>
            <a:endParaRPr lang="hu-HU" noProof="0"/>
          </a:p>
        </p:txBody>
      </p:sp>
      <p:sp>
        <p:nvSpPr>
          <p:cNvPr id="5" name="Dátum helye 4"/>
          <p:cNvSpPr>
            <a:spLocks noGrp="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Élőláb helye 5"/>
          <p:cNvSpPr>
            <a:spLocks noGrp="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Dia számának helye 6"/>
          <p:cNvSpPr>
            <a:spLocks noGrp="1"/>
          </p:cNvSpPr>
          <p:nvPr>
            <p:ph type="sldNum" sz="quarter" idx="12"/>
          </p:nvPr>
        </p:nvSpPr>
        <p:spPr/>
        <p:txBody>
          <a:bodyPr/>
          <a:lstStyle>
            <a:lvl1pPr eaLnBrk="1" hangingPunct="1">
              <a:defRPr>
                <a:latin typeface="Verdana" pitchFamily="34" charset="0"/>
              </a:defRPr>
            </a:lvl1pPr>
          </a:lstStyle>
          <a:p>
            <a:pPr>
              <a:defRPr/>
            </a:pPr>
            <a:fld id="{FA95D55F-06F1-4158-9F0C-EB8AFFB0DE6B}"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2D77B940-C355-4534-9297-E4B89A0C7F20}" type="datetimeFigureOut">
              <a:rPr lang="en-US"/>
              <a:pPr>
                <a:defRPr/>
              </a:pPr>
              <a:t>4/27/2017</a:t>
            </a:fld>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9C658696-D7BA-47B4-8694-6881F2605FC0}"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4A43BBFE-E796-4F40-9EC6-5BD2868237AA}" type="datetimeFigureOut">
              <a:rPr lang="en-US"/>
              <a:pPr>
                <a:defRPr/>
              </a:pPr>
              <a:t>4/27/2017</a:t>
            </a:fld>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2F906775-E9CB-4F78-92D9-25B4D0EFEC96}"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E4EF308D-4ADE-457C-A69F-E4A2515470EE}" type="datetimeFigureOut">
              <a:rPr lang="en-US"/>
              <a:pPr>
                <a:defRPr/>
              </a:pPr>
              <a:t>4/27/2017</a:t>
            </a:fld>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AA2FABFA-BE6B-42F0-A53D-EB00D7207DB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109E09EF-D893-4080-854C-5D9C46441D7B}" type="slidenum">
              <a:rPr lang="hu-HU"/>
              <a:pPr>
                <a:defRPr/>
              </a:pPr>
              <a:t>‹#›</a:t>
            </a:fld>
            <a:endParaRPr lang="hu-HU"/>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B3491983-EBF5-4398-BE40-52909D3F31A7}" type="datetimeFigureOut">
              <a:rPr lang="en-US"/>
              <a:pPr>
                <a:defRPr/>
              </a:pPr>
              <a:t>4/27/2017</a:t>
            </a:fld>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424EC2D8-94B3-4DC3-A3E3-EF3EF509B965}"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2B1A2AAA-5431-4D5F-81BD-E38FC82E3BCB}" type="datetimeFigureOut">
              <a:rPr lang="en-US"/>
              <a:pPr>
                <a:defRPr/>
              </a:pPr>
              <a:t>4/27/2017</a:t>
            </a:fld>
            <a:endParaRPr lang="en-US"/>
          </a:p>
        </p:txBody>
      </p:sp>
      <p:sp>
        <p:nvSpPr>
          <p:cNvPr id="8"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CA841A9B-BA71-47A6-888C-848888BBD13D}"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B0626CA8-5705-43E8-AE45-0F7447BEA14B}" type="datetimeFigureOut">
              <a:rPr lang="en-US"/>
              <a:pPr>
                <a:defRPr/>
              </a:pPr>
              <a:t>4/27/2017</a:t>
            </a:fld>
            <a:endParaRPr lang="en-US"/>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EC0A6995-1EA3-4316-B0F0-726954B75811}"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8411ECA8-AA18-43E4-9DF1-B610E038B517}" type="datetimeFigureOut">
              <a:rPr lang="en-US"/>
              <a:pPr>
                <a:defRPr/>
              </a:pPr>
              <a:t>4/27/2017</a:t>
            </a:fld>
            <a:endParaRPr lang="en-US"/>
          </a:p>
        </p:txBody>
      </p:sp>
      <p:sp>
        <p:nvSpPr>
          <p:cNvPr id="3"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9FFE8BF2-0412-4318-8DF5-3A758C6BE2D9}"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3441689E-599E-49D9-A705-BD9D79EE2602}" type="datetimeFigureOut">
              <a:rPr lang="en-US"/>
              <a:pPr>
                <a:defRPr/>
              </a:pPr>
              <a:t>4/27/2017</a:t>
            </a:fld>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CAAEF6B0-47A8-41B9-B4D3-35588B79BE90}"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1039B1D2-DF39-4EA7-BBAD-A0332D4ECB58}" type="datetimeFigureOut">
              <a:rPr lang="en-US"/>
              <a:pPr>
                <a:defRPr/>
              </a:pPr>
              <a:t>4/27/2017</a:t>
            </a:fld>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CEBEC85F-FF96-443B-9FE7-604B630CAA85}"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9BA9EDF0-08C5-40AE-943A-73E136BD4237}" type="datetimeFigureOut">
              <a:rPr lang="en-US"/>
              <a:pPr>
                <a:defRPr/>
              </a:pPr>
              <a:t>4/27/2017</a:t>
            </a:fld>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9B28BAA3-4D26-47CB-9D36-BECF9C5B8F1E}"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0FBE6B88-DE8E-4A9F-AE7F-1E49588E3EFA}" type="datetimeFigureOut">
              <a:rPr lang="en-US"/>
              <a:pPr>
                <a:defRPr/>
              </a:pPr>
              <a:t>4/27/2017</a:t>
            </a:fld>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B47F505F-0366-419D-9B16-805BE68464AC}"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82DF8848-B3D5-42CF-B383-D7C28AA4A3A2}"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7452CCE9-BA52-4F21-A83F-49F618B07A4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F6D55FCA-D487-4290-92FC-ACA4BBEAA07A}" type="slidenum">
              <a:rPr lang="hu-HU"/>
              <a:pPr>
                <a:defRPr/>
              </a:pPr>
              <a:t>‹#›</a:t>
            </a:fld>
            <a:endParaRPr lang="hu-HU"/>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E588C96B-822E-467E-A59A-D34D3B80ACFE}"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DA2070CD-B7D4-4FCD-A4A4-93A1073039EB}"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7F041AAA-17AE-4DE1-91BA-141F85274363}"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669FE747-CFFD-46F8-B054-C55892309534}"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05A218C1-2BA5-4B4A-9C76-5EF33C8E554E}"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C5E25C66-55C6-41CC-86C4-24FA949ACFD3}"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74EC81E3-DD0B-4115-87A2-01F16A27FD2A}"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978188D5-16AC-4BAA-A287-62C292369EAD}"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7036C24E-3BBE-4514-A291-1B78C84A37E1}"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685800" y="609600"/>
            <a:ext cx="7772400" cy="54864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0E131053-A890-4024-9463-EDA8FB223AC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6F4FCB3C-323D-4F63-83F8-D2D09DEF09B2}" type="slidenum">
              <a:rPr lang="hu-HU"/>
              <a:pPr>
                <a:defRPr/>
              </a:pPr>
              <a:t>‹#›</a:t>
            </a:fld>
            <a:endParaRPr lang="hu-HU"/>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A69E2CD9-EEBB-40DB-8488-C9B8A5AD935B}" type="datetimeFigureOut">
              <a:rPr lang="en-US"/>
              <a:pPr>
                <a:defRPr/>
              </a:pPr>
              <a:t>4/27/2017</a:t>
            </a:fld>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D8D99D2C-6439-41D3-B3FA-93AC40146608}"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1881F49E-CDB2-47B2-93D0-6195E38930F5}" type="datetimeFigureOut">
              <a:rPr lang="en-US"/>
              <a:pPr>
                <a:defRPr/>
              </a:pPr>
              <a:t>4/27/2017</a:t>
            </a:fld>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95D3FC96-3682-4708-890E-28D02BC65182}"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A3151C22-F16F-46C6-9461-45663A9F9A0A}" type="datetimeFigureOut">
              <a:rPr lang="en-US"/>
              <a:pPr>
                <a:defRPr/>
              </a:pPr>
              <a:t>4/27/2017</a:t>
            </a:fld>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8A1835BB-BEB6-4195-BB52-4D6A36F5FE60}"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26756C8F-663A-440B-83D4-6EEA7DF57558}" type="datetimeFigureOut">
              <a:rPr lang="en-US"/>
              <a:pPr>
                <a:defRPr/>
              </a:pPr>
              <a:t>4/27/2017</a:t>
            </a:fld>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AE9E65B8-541C-4A01-9D58-C892D988ADF9}"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DD2761C0-5E37-4040-9854-DD050BE3AFD6}" type="datetimeFigureOut">
              <a:rPr lang="en-US"/>
              <a:pPr>
                <a:defRPr/>
              </a:pPr>
              <a:t>4/27/2017</a:t>
            </a:fld>
            <a:endParaRPr lang="en-US"/>
          </a:p>
        </p:txBody>
      </p:sp>
      <p:sp>
        <p:nvSpPr>
          <p:cNvPr id="8"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FE141105-42E4-483F-84D9-BC8BCC124E4C}"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48DBD79E-8F3E-4B97-A56F-0C28385713F2}" type="datetimeFigureOut">
              <a:rPr lang="en-US"/>
              <a:pPr>
                <a:defRPr/>
              </a:pPr>
              <a:t>4/27/2017</a:t>
            </a:fld>
            <a:endParaRPr lang="en-US"/>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36C72ABF-3669-4E26-8899-D2B8634409F5}"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FFED8562-0770-40D0-8B7A-16CCADB554AD}" type="datetimeFigureOut">
              <a:rPr lang="en-US"/>
              <a:pPr>
                <a:defRPr/>
              </a:pPr>
              <a:t>4/27/2017</a:t>
            </a:fld>
            <a:endParaRPr lang="en-US"/>
          </a:p>
        </p:txBody>
      </p:sp>
      <p:sp>
        <p:nvSpPr>
          <p:cNvPr id="3"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E4D76670-4175-43F5-90C6-3704D2E92F85}"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A12DB545-D0D2-47D1-B588-CD16CAF46B8B}" type="datetimeFigureOut">
              <a:rPr lang="en-US"/>
              <a:pPr>
                <a:defRPr/>
              </a:pPr>
              <a:t>4/27/2017</a:t>
            </a:fld>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AEF7EC9D-31F1-4657-BDA9-68002A4DB57E}"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4D9A78C0-17C8-4E97-92A9-064DF28088FA}" type="datetimeFigureOut">
              <a:rPr lang="en-US"/>
              <a:pPr>
                <a:defRPr/>
              </a:pPr>
              <a:t>4/27/2017</a:t>
            </a:fld>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A9CE27C8-405D-4CB5-94D8-F15C11EFD2BD}"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AB370936-8100-4C0A-BF79-A3A5D20C7AE5}" type="datetimeFigureOut">
              <a:rPr lang="en-US"/>
              <a:pPr>
                <a:defRPr/>
              </a:pPr>
              <a:t>4/27/2017</a:t>
            </a:fld>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6EBBE4B7-E79B-43F3-B566-06566C1DC8D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F3BCCA24-7E3B-42A8-ABC6-2F1FF35B3667}" type="slidenum">
              <a:rPr lang="hu-HU"/>
              <a:pPr>
                <a:defRPr/>
              </a:pPr>
              <a:t>‹#›</a:t>
            </a:fld>
            <a:endParaRPr lang="hu-HU"/>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fld id="{CDE6300B-E8D0-4FBB-BF14-0616E1EFDB0E}" type="datetimeFigureOut">
              <a:rPr lang="en-US"/>
              <a:pPr>
                <a:defRPr/>
              </a:pPr>
              <a:t>4/27/2017</a:t>
            </a:fld>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1BE4409E-A2CA-4506-8515-753240E354FF}" type="slidenum">
              <a:rPr lang="en-US"/>
              <a:pPr>
                <a:defRPr/>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9BB3BF72-90B2-4262-ADA4-0F969A9DFAB9}" type="slidenum">
              <a:rPr lang="en-US"/>
              <a:pPr>
                <a:defRPr/>
              </a:pPr>
              <a:t>‹#›</a:t>
            </a:fld>
            <a:endParaRPr lang="en-US"/>
          </a:p>
        </p:txBody>
      </p:sp>
    </p:spTree>
  </p:cSld>
  <p:clrMapOvr>
    <a:masterClrMapping/>
  </p:clrMapOvr>
  <p:transition>
    <p:checke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88E3F836-E8A6-442E-8E9E-3E659EC5EECD}" type="slidenum">
              <a:rPr lang="en-US"/>
              <a:pPr>
                <a:defRPr/>
              </a:pPr>
              <a:t>‹#›</a:t>
            </a:fld>
            <a:endParaRPr lang="en-US"/>
          </a:p>
        </p:txBody>
      </p:sp>
    </p:spTree>
  </p:cSld>
  <p:clrMapOvr>
    <a:masterClrMapping/>
  </p:clrMapOvr>
  <p:transition>
    <p:checke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F3E64228-F4AF-4605-B467-F00573115410}" type="slidenum">
              <a:rPr lang="en-US"/>
              <a:pPr>
                <a:defRPr/>
              </a:pPr>
              <a:t>‹#›</a:t>
            </a:fld>
            <a:endParaRPr lang="en-US"/>
          </a:p>
        </p:txBody>
      </p:sp>
    </p:spTree>
  </p:cSld>
  <p:clrMapOvr>
    <a:masterClrMapping/>
  </p:clrMapOvr>
  <p:transition>
    <p:checke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AE5C1E9C-5552-47A9-A73A-C68A42451992}" type="slidenum">
              <a:rPr lang="en-US"/>
              <a:pPr>
                <a:defRPr/>
              </a:pPr>
              <a:t>‹#›</a:t>
            </a:fld>
            <a:endParaRPr lang="en-US"/>
          </a:p>
        </p:txBody>
      </p:sp>
    </p:spTree>
  </p:cSld>
  <p:clrMapOvr>
    <a:masterClrMapping/>
  </p:clrMapOvr>
  <p:transition>
    <p:checke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05A80EE2-A3EB-4AA5-83C3-B9A796424FCC}" type="slidenum">
              <a:rPr lang="en-US"/>
              <a:pPr>
                <a:defRPr/>
              </a:pPr>
              <a:t>‹#›</a:t>
            </a:fld>
            <a:endParaRPr lang="en-US"/>
          </a:p>
        </p:txBody>
      </p:sp>
    </p:spTree>
  </p:cSld>
  <p:clrMapOvr>
    <a:masterClrMapping/>
  </p:clrMapOvr>
  <p:transition>
    <p:checke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5DAFF26B-4383-429E-B9CA-9A999A29DC97}" type="slidenum">
              <a:rPr lang="en-US"/>
              <a:pPr>
                <a:defRPr/>
              </a:pPr>
              <a:t>‹#›</a:t>
            </a:fld>
            <a:endParaRPr lang="en-US"/>
          </a:p>
        </p:txBody>
      </p:sp>
    </p:spTree>
  </p:cSld>
  <p:clrMapOvr>
    <a:masterClrMapping/>
  </p:clrMapOvr>
  <p:transition>
    <p:checke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91931E71-A07F-4A01-8D38-18A26FBA4C47}" type="slidenum">
              <a:rPr lang="en-US"/>
              <a:pPr>
                <a:defRPr/>
              </a:pPr>
              <a:t>‹#›</a:t>
            </a:fld>
            <a:endParaRPr lang="en-US"/>
          </a:p>
        </p:txBody>
      </p:sp>
    </p:spTree>
  </p:cSld>
  <p:clrMapOvr>
    <a:masterClrMapping/>
  </p:clrMapOvr>
  <p:transition>
    <p:checke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B9923B05-5A73-4E19-AFD7-554E6343A457}" type="slidenum">
              <a:rPr lang="en-US"/>
              <a:pPr>
                <a:defRPr/>
              </a:pPr>
              <a:t>‹#›</a:t>
            </a:fld>
            <a:endParaRPr lang="en-US"/>
          </a:p>
        </p:txBody>
      </p:sp>
    </p:spTree>
  </p:cSld>
  <p:clrMapOvr>
    <a:masterClrMapping/>
  </p:clrMapOvr>
  <p:transition>
    <p:checke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CBB0AAC4-7694-4510-8BB7-88F35D1EDF96}" type="slidenum">
              <a:rPr lang="en-US"/>
              <a:pPr>
                <a:defRPr/>
              </a:pPr>
              <a:t>‹#›</a:t>
            </a:fld>
            <a:endParaRPr lang="en-US"/>
          </a:p>
        </p:txBody>
      </p:sp>
    </p:spTree>
  </p:cSld>
  <p:clrMapOvr>
    <a:masterClrMapping/>
  </p:clrMapOvr>
  <p:transition>
    <p:checke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211097C7-690E-4B57-A802-D8BC9F92B28E}" type="slidenum">
              <a:rPr lang="hu-HU"/>
              <a:pPr>
                <a:defRPr/>
              </a:pPr>
              <a:t>‹#›</a:t>
            </a:fld>
            <a:endParaRPr lang="hu-HU"/>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D1A66F98-9CF3-4FDD-8491-DB285D58C66F}" type="slidenum">
              <a:rPr lang="en-US"/>
              <a:pPr>
                <a:defRPr/>
              </a:pPr>
              <a:t>‹#›</a:t>
            </a:fld>
            <a:endParaRPr lang="en-US"/>
          </a:p>
        </p:txBody>
      </p:sp>
    </p:spTree>
  </p:cSld>
  <p:clrMapOvr>
    <a:masterClrMapping/>
  </p:clrMapOvr>
  <p:transition>
    <p:checke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D5F30820-0747-400D-8A6A-D835E3227676}" type="slidenum">
              <a:rPr lang="en-US"/>
              <a:pPr>
                <a:defRPr/>
              </a:pPr>
              <a:t>‹#›</a:t>
            </a:fld>
            <a:endParaRPr lang="en-US"/>
          </a:p>
        </p:txBody>
      </p:sp>
    </p:spTree>
  </p:cSld>
  <p:clrMapOvr>
    <a:masterClrMapping/>
  </p:clrMapOvr>
  <p:transition>
    <p:checke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reserve="1">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685800" y="609600"/>
            <a:ext cx="7772400" cy="54864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4C35DD00-3C9F-4D2B-8B0B-3A625624D1A8}" type="slidenum">
              <a:rPr lang="en-US"/>
              <a:pPr>
                <a:defRPr/>
              </a:pPr>
              <a:t>‹#›</a:t>
            </a:fld>
            <a:endParaRPr lang="en-US"/>
          </a:p>
        </p:txBody>
      </p:sp>
    </p:spTree>
  </p:cSld>
  <p:clrMapOvr>
    <a:masterClrMapping/>
  </p:clrMapOvr>
  <p:transition>
    <p:checke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0DF46D31-EFEA-41F4-BAE0-215F75316B09}"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D9EEC112-954F-485F-8A3A-6EB37C9580EA}"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18E4DC61-1C52-4A79-BB11-6D4AB51FA78D}"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0C41E9F0-167D-49AA-BC59-0B7FDCAAB40D}"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55DF21A5-5D9A-492C-B5DB-FAB8DD103A23}"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C4268293-2B4D-4AA5-BC6F-1CB455E5F08E}" type="slidenum">
              <a:rPr lang="en-US"/>
              <a:pPr>
                <a:defRPr/>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BB20CE92-1470-481F-9BDC-E6612A2E5670}"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AB8FCB9F-70D3-489D-9746-C4BDB90F2DC6}" type="slidenum">
              <a:rPr lang="hu-HU"/>
              <a:pPr>
                <a:defRPr/>
              </a:pPr>
              <a:t>‹#›</a:t>
            </a:fld>
            <a:endParaRPr lang="hu-HU"/>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6AD9231A-6E04-4CBB-9FF1-8D99D527291C}"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E934AC80-A05F-4603-9ED9-B0E17DA8CDC0}"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200EA5E5-AC0C-4D05-80E8-EF2CFA08ADF8}"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ACFE079C-B196-4F9A-93E0-8F48A8BFCC38}" type="slidenum">
              <a:rPr lang="en-US"/>
              <a:pPr>
                <a:defRPr/>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reserve="1">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685800" y="609600"/>
            <a:ext cx="7772400" cy="54864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7448427B-CF69-41CB-9EB4-0BB81D27AA20}" type="slidenum">
              <a:rPr lang="en-US"/>
              <a:pPr>
                <a:defRPr/>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0F1B079B-3E7A-4A28-9B78-A54B4E68AC46}" type="slidenum">
              <a:rPr lang="hu-HU"/>
              <a:pPr>
                <a:defRPr/>
              </a:pPr>
              <a:t>‹#›</a:t>
            </a:fld>
            <a:endParaRPr lang="hu-HU"/>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02E60AA6-F2CE-4783-A5FF-D99890CC1FF0}" type="slidenum">
              <a:rPr lang="hu-HU"/>
              <a:pPr>
                <a:defRPr/>
              </a:pPr>
              <a:t>‹#›</a:t>
            </a:fld>
            <a:endParaRPr lang="hu-HU"/>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A0734431-6A89-4519-9E5D-504787741211}" type="slidenum">
              <a:rPr lang="hu-HU"/>
              <a:pPr>
                <a:defRPr/>
              </a:pPr>
              <a:t>‹#›</a:t>
            </a:fld>
            <a:endParaRPr lang="hu-HU"/>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00AD037A-2FBD-4B13-AD1E-FDED4CABE81B}" type="slidenum">
              <a:rPr lang="hu-HU"/>
              <a:pPr>
                <a:defRPr/>
              </a:pPr>
              <a:t>‹#›</a:t>
            </a:fld>
            <a:endParaRPr lang="hu-HU"/>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8"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9"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3C3A6D5D-C273-4306-99A0-58734F45F18E}" type="slidenum">
              <a:rPr lang="hu-HU"/>
              <a:pPr>
                <a:defRPr/>
              </a:pPr>
              <a:t>‹#›</a:t>
            </a:fld>
            <a:endParaRPr lang="hu-H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36620CB9-88C6-4F0B-A12C-1BD49CF55D39}" type="slidenum">
              <a:rPr lang="hu-HU"/>
              <a:pPr>
                <a:defRPr/>
              </a:pPr>
              <a:t>‹#›</a:t>
            </a:fld>
            <a:endParaRPr lang="hu-HU"/>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95BF7E52-8DF4-4A3E-9DC1-2F556B00EC56}" type="slidenum">
              <a:rPr lang="hu-HU"/>
              <a:pPr>
                <a:defRPr/>
              </a:pPr>
              <a:t>‹#›</a:t>
            </a:fld>
            <a:endParaRPr lang="hu-HU"/>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3"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4"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4C310831-E9EB-44E0-97CB-40442342C915}" type="slidenum">
              <a:rPr lang="hu-HU"/>
              <a:pPr>
                <a:defRPr/>
              </a:pPr>
              <a:t>‹#›</a:t>
            </a:fld>
            <a:endParaRPr lang="hu-HU"/>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FD0B0870-2453-46BF-A343-8C405578A749}" type="slidenum">
              <a:rPr lang="hu-HU"/>
              <a:pPr>
                <a:defRPr/>
              </a:pPr>
              <a:t>‹#›</a:t>
            </a:fld>
            <a:endParaRPr lang="hu-HU"/>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D7E694EE-FE31-4396-95FE-3EEFB1A04A40}" type="slidenum">
              <a:rPr lang="hu-HU"/>
              <a:pPr>
                <a:defRPr/>
              </a:pPr>
              <a:t>‹#›</a:t>
            </a:fld>
            <a:endParaRPr lang="hu-HU"/>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60E6DE92-2B0C-4CEF-BECF-E4406D8E314C}" type="slidenum">
              <a:rPr lang="hu-HU"/>
              <a:pPr>
                <a:defRPr/>
              </a:pPr>
              <a:t>‹#›</a:t>
            </a:fld>
            <a:endParaRPr lang="hu-HU"/>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96832D02-9F37-4649-83F1-F86EC85E0E95}" type="slidenum">
              <a:rPr lang="hu-HU"/>
              <a:pPr>
                <a:defRPr/>
              </a:pPr>
              <a:t>‹#›</a:t>
            </a:fld>
            <a:endParaRPr lang="hu-HU"/>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hu-HU" sz="2400">
              <a:solidFill>
                <a:srgbClr val="000000"/>
              </a:solidFill>
              <a:latin typeface="Times New Roman" pitchFamily="18" charset="0"/>
            </a:endParaRPr>
          </a:p>
        </p:txBody>
      </p:sp>
      <p:sp>
        <p:nvSpPr>
          <p:cNvPr id="98306" name="Rectangle 2"/>
          <p:cNvSpPr>
            <a:spLocks noGrp="1" noChangeArrowheads="1"/>
          </p:cNvSpPr>
          <p:nvPr>
            <p:ph type="ctrTitle"/>
          </p:nvPr>
        </p:nvSpPr>
        <p:spPr>
          <a:xfrm>
            <a:off x="685800" y="990600"/>
            <a:ext cx="7772400" cy="1371600"/>
          </a:xfrm>
        </p:spPr>
        <p:txBody>
          <a:bodyPr/>
          <a:lstStyle>
            <a:lvl1pPr>
              <a:defRPr sz="4000"/>
            </a:lvl1pPr>
          </a:lstStyle>
          <a:p>
            <a:r>
              <a:rPr lang="hu-HU"/>
              <a:t>Mintacím szerkesztése</a:t>
            </a:r>
          </a:p>
        </p:txBody>
      </p:sp>
      <p:sp>
        <p:nvSpPr>
          <p:cNvPr id="98307"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hu-HU"/>
              <a:t>Alcím mintájának szerkesztése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hu-HU"/>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hu-HU"/>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F65F8D2-21FB-4DC8-B652-44EEED6DB26F}" type="slidenum">
              <a:rPr lang="hu-HU"/>
              <a:pPr>
                <a:defRPr/>
              </a:pPr>
              <a:t>‹#›</a:t>
            </a:fld>
            <a:endParaRPr lang="hu-HU"/>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6"/>
          <p:cNvSpPr>
            <a:spLocks noGrp="1" noChangeArrowheads="1"/>
          </p:cNvSpPr>
          <p:nvPr>
            <p:ph type="dt" sz="half" idx="10"/>
          </p:nvPr>
        </p:nvSpPr>
        <p:spPr>
          <a:ln/>
        </p:spPr>
        <p:txBody>
          <a:bodyPr/>
          <a:lstStyle>
            <a:lvl1pPr>
              <a:defRPr/>
            </a:lvl1pPr>
          </a:lstStyle>
          <a:p>
            <a:pPr>
              <a:defRPr/>
            </a:pPr>
            <a:endParaRPr lang="hu-HU"/>
          </a:p>
        </p:txBody>
      </p:sp>
      <p:sp>
        <p:nvSpPr>
          <p:cNvPr id="5" name="Rectangle 7"/>
          <p:cNvSpPr>
            <a:spLocks noGrp="1" noChangeArrowheads="1"/>
          </p:cNvSpPr>
          <p:nvPr>
            <p:ph type="ftr" sz="quarter" idx="11"/>
          </p:nvPr>
        </p:nvSpPr>
        <p:spPr>
          <a:ln/>
        </p:spPr>
        <p:txBody>
          <a:bodyPr/>
          <a:lstStyle>
            <a:lvl1pPr>
              <a:defRPr/>
            </a:lvl1pPr>
          </a:lstStyle>
          <a:p>
            <a:pPr>
              <a:defRPr/>
            </a:pPr>
            <a:endParaRPr lang="hu-HU"/>
          </a:p>
        </p:txBody>
      </p:sp>
      <p:sp>
        <p:nvSpPr>
          <p:cNvPr id="6" name="Rectangle 8"/>
          <p:cNvSpPr>
            <a:spLocks noGrp="1" noChangeArrowheads="1"/>
          </p:cNvSpPr>
          <p:nvPr>
            <p:ph type="sldNum" sz="quarter" idx="12"/>
          </p:nvPr>
        </p:nvSpPr>
        <p:spPr>
          <a:ln/>
        </p:spPr>
        <p:txBody>
          <a:bodyPr/>
          <a:lstStyle>
            <a:lvl1pPr>
              <a:defRPr/>
            </a:lvl1pPr>
          </a:lstStyle>
          <a:p>
            <a:pPr>
              <a:defRPr/>
            </a:pPr>
            <a:fld id="{05FA4715-91CC-43C4-BCA8-5F92405D1D10}" type="slidenum">
              <a:rPr lang="hu-HU"/>
              <a:pPr>
                <a:defRPr/>
              </a:pPr>
              <a:t>‹#›</a:t>
            </a:fld>
            <a:endParaRPr lang="hu-HU"/>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6"/>
          <p:cNvSpPr>
            <a:spLocks noGrp="1" noChangeArrowheads="1"/>
          </p:cNvSpPr>
          <p:nvPr>
            <p:ph type="dt" sz="half" idx="10"/>
          </p:nvPr>
        </p:nvSpPr>
        <p:spPr>
          <a:ln/>
        </p:spPr>
        <p:txBody>
          <a:bodyPr/>
          <a:lstStyle>
            <a:lvl1pPr>
              <a:defRPr/>
            </a:lvl1pPr>
          </a:lstStyle>
          <a:p>
            <a:pPr>
              <a:defRPr/>
            </a:pPr>
            <a:endParaRPr lang="hu-HU"/>
          </a:p>
        </p:txBody>
      </p:sp>
      <p:sp>
        <p:nvSpPr>
          <p:cNvPr id="5" name="Rectangle 7"/>
          <p:cNvSpPr>
            <a:spLocks noGrp="1" noChangeArrowheads="1"/>
          </p:cNvSpPr>
          <p:nvPr>
            <p:ph type="ftr" sz="quarter" idx="11"/>
          </p:nvPr>
        </p:nvSpPr>
        <p:spPr>
          <a:ln/>
        </p:spPr>
        <p:txBody>
          <a:bodyPr/>
          <a:lstStyle>
            <a:lvl1pPr>
              <a:defRPr/>
            </a:lvl1pPr>
          </a:lstStyle>
          <a:p>
            <a:pPr>
              <a:defRPr/>
            </a:pPr>
            <a:endParaRPr lang="hu-HU"/>
          </a:p>
        </p:txBody>
      </p:sp>
      <p:sp>
        <p:nvSpPr>
          <p:cNvPr id="6" name="Rectangle 8"/>
          <p:cNvSpPr>
            <a:spLocks noGrp="1" noChangeArrowheads="1"/>
          </p:cNvSpPr>
          <p:nvPr>
            <p:ph type="sldNum" sz="quarter" idx="12"/>
          </p:nvPr>
        </p:nvSpPr>
        <p:spPr>
          <a:ln/>
        </p:spPr>
        <p:txBody>
          <a:bodyPr/>
          <a:lstStyle>
            <a:lvl1pPr>
              <a:defRPr/>
            </a:lvl1pPr>
          </a:lstStyle>
          <a:p>
            <a:pPr>
              <a:defRPr/>
            </a:pPr>
            <a:fld id="{F69D80FF-CC84-4F84-B181-FF8DC14EAC99}" type="slidenum">
              <a:rPr lang="hu-HU"/>
              <a:pPr>
                <a:defRPr/>
              </a:pPr>
              <a:t>‹#›</a:t>
            </a:fld>
            <a:endParaRPr lang="hu-HU"/>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6"/>
          <p:cNvSpPr>
            <a:spLocks noGrp="1" noChangeArrowheads="1"/>
          </p:cNvSpPr>
          <p:nvPr>
            <p:ph type="dt" sz="half" idx="10"/>
          </p:nvPr>
        </p:nvSpPr>
        <p:spPr>
          <a:ln/>
        </p:spPr>
        <p:txBody>
          <a:bodyPr/>
          <a:lstStyle>
            <a:lvl1pPr>
              <a:defRPr/>
            </a:lvl1pPr>
          </a:lstStyle>
          <a:p>
            <a:pPr>
              <a:defRPr/>
            </a:pPr>
            <a:endParaRPr lang="hu-HU"/>
          </a:p>
        </p:txBody>
      </p:sp>
      <p:sp>
        <p:nvSpPr>
          <p:cNvPr id="6" name="Rectangle 7"/>
          <p:cNvSpPr>
            <a:spLocks noGrp="1" noChangeArrowheads="1"/>
          </p:cNvSpPr>
          <p:nvPr>
            <p:ph type="ftr" sz="quarter" idx="11"/>
          </p:nvPr>
        </p:nvSpPr>
        <p:spPr>
          <a:ln/>
        </p:spPr>
        <p:txBody>
          <a:bodyPr/>
          <a:lstStyle>
            <a:lvl1pPr>
              <a:defRPr/>
            </a:lvl1pPr>
          </a:lstStyle>
          <a:p>
            <a:pPr>
              <a:defRPr/>
            </a:pPr>
            <a:endParaRPr lang="hu-HU"/>
          </a:p>
        </p:txBody>
      </p:sp>
      <p:sp>
        <p:nvSpPr>
          <p:cNvPr id="7" name="Rectangle 8"/>
          <p:cNvSpPr>
            <a:spLocks noGrp="1" noChangeArrowheads="1"/>
          </p:cNvSpPr>
          <p:nvPr>
            <p:ph type="sldNum" sz="quarter" idx="12"/>
          </p:nvPr>
        </p:nvSpPr>
        <p:spPr>
          <a:ln/>
        </p:spPr>
        <p:txBody>
          <a:bodyPr/>
          <a:lstStyle>
            <a:lvl1pPr>
              <a:defRPr/>
            </a:lvl1pPr>
          </a:lstStyle>
          <a:p>
            <a:pPr>
              <a:defRPr/>
            </a:pPr>
            <a:fld id="{E31244B3-C5F6-472A-B238-94EBCD7BA7FA}" type="slidenum">
              <a:rPr lang="hu-HU"/>
              <a:pPr>
                <a:defRPr/>
              </a:pPr>
              <a:t>‹#›</a:t>
            </a:fld>
            <a:endParaRPr lang="hu-H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8796D40B-64DF-4FAD-A3FE-F49D3C1EE293}" type="slidenum">
              <a:rPr lang="hu-HU"/>
              <a:pPr>
                <a:defRPr/>
              </a:pPr>
              <a:t>‹#›</a:t>
            </a:fld>
            <a:endParaRPr lang="hu-HU"/>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6"/>
          <p:cNvSpPr>
            <a:spLocks noGrp="1" noChangeArrowheads="1"/>
          </p:cNvSpPr>
          <p:nvPr>
            <p:ph type="dt" sz="half" idx="10"/>
          </p:nvPr>
        </p:nvSpPr>
        <p:spPr>
          <a:ln/>
        </p:spPr>
        <p:txBody>
          <a:bodyPr/>
          <a:lstStyle>
            <a:lvl1pPr>
              <a:defRPr/>
            </a:lvl1pPr>
          </a:lstStyle>
          <a:p>
            <a:pPr>
              <a:defRPr/>
            </a:pPr>
            <a:endParaRPr lang="hu-HU"/>
          </a:p>
        </p:txBody>
      </p:sp>
      <p:sp>
        <p:nvSpPr>
          <p:cNvPr id="8" name="Rectangle 7"/>
          <p:cNvSpPr>
            <a:spLocks noGrp="1" noChangeArrowheads="1"/>
          </p:cNvSpPr>
          <p:nvPr>
            <p:ph type="ftr" sz="quarter" idx="11"/>
          </p:nvPr>
        </p:nvSpPr>
        <p:spPr>
          <a:ln/>
        </p:spPr>
        <p:txBody>
          <a:bodyPr/>
          <a:lstStyle>
            <a:lvl1pPr>
              <a:defRPr/>
            </a:lvl1pPr>
          </a:lstStyle>
          <a:p>
            <a:pPr>
              <a:defRPr/>
            </a:pPr>
            <a:endParaRPr lang="hu-HU"/>
          </a:p>
        </p:txBody>
      </p:sp>
      <p:sp>
        <p:nvSpPr>
          <p:cNvPr id="9" name="Rectangle 8"/>
          <p:cNvSpPr>
            <a:spLocks noGrp="1" noChangeArrowheads="1"/>
          </p:cNvSpPr>
          <p:nvPr>
            <p:ph type="sldNum" sz="quarter" idx="12"/>
          </p:nvPr>
        </p:nvSpPr>
        <p:spPr>
          <a:ln/>
        </p:spPr>
        <p:txBody>
          <a:bodyPr/>
          <a:lstStyle>
            <a:lvl1pPr>
              <a:defRPr/>
            </a:lvl1pPr>
          </a:lstStyle>
          <a:p>
            <a:pPr>
              <a:defRPr/>
            </a:pPr>
            <a:fld id="{6AA2687E-3E2B-4B40-865A-C3A0B2578D18}" type="slidenum">
              <a:rPr lang="hu-HU"/>
              <a:pPr>
                <a:defRPr/>
              </a:pPr>
              <a:t>‹#›</a:t>
            </a:fld>
            <a:endParaRPr lang="hu-HU"/>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6"/>
          <p:cNvSpPr>
            <a:spLocks noGrp="1" noChangeArrowheads="1"/>
          </p:cNvSpPr>
          <p:nvPr>
            <p:ph type="dt" sz="half" idx="10"/>
          </p:nvPr>
        </p:nvSpPr>
        <p:spPr>
          <a:ln/>
        </p:spPr>
        <p:txBody>
          <a:bodyPr/>
          <a:lstStyle>
            <a:lvl1pPr>
              <a:defRPr/>
            </a:lvl1pPr>
          </a:lstStyle>
          <a:p>
            <a:pPr>
              <a:defRPr/>
            </a:pPr>
            <a:endParaRPr lang="hu-HU"/>
          </a:p>
        </p:txBody>
      </p:sp>
      <p:sp>
        <p:nvSpPr>
          <p:cNvPr id="4" name="Rectangle 7"/>
          <p:cNvSpPr>
            <a:spLocks noGrp="1" noChangeArrowheads="1"/>
          </p:cNvSpPr>
          <p:nvPr>
            <p:ph type="ftr" sz="quarter" idx="11"/>
          </p:nvPr>
        </p:nvSpPr>
        <p:spPr>
          <a:ln/>
        </p:spPr>
        <p:txBody>
          <a:bodyPr/>
          <a:lstStyle>
            <a:lvl1pPr>
              <a:defRPr/>
            </a:lvl1pPr>
          </a:lstStyle>
          <a:p>
            <a:pPr>
              <a:defRPr/>
            </a:pPr>
            <a:endParaRPr lang="hu-HU"/>
          </a:p>
        </p:txBody>
      </p:sp>
      <p:sp>
        <p:nvSpPr>
          <p:cNvPr id="5" name="Rectangle 8"/>
          <p:cNvSpPr>
            <a:spLocks noGrp="1" noChangeArrowheads="1"/>
          </p:cNvSpPr>
          <p:nvPr>
            <p:ph type="sldNum" sz="quarter" idx="12"/>
          </p:nvPr>
        </p:nvSpPr>
        <p:spPr>
          <a:ln/>
        </p:spPr>
        <p:txBody>
          <a:bodyPr/>
          <a:lstStyle>
            <a:lvl1pPr>
              <a:defRPr/>
            </a:lvl1pPr>
          </a:lstStyle>
          <a:p>
            <a:pPr>
              <a:defRPr/>
            </a:pPr>
            <a:fld id="{89A8E347-0A8A-4B4B-B80D-4AAB1262833F}" type="slidenum">
              <a:rPr lang="hu-HU"/>
              <a:pPr>
                <a:defRPr/>
              </a:pPr>
              <a:t>‹#›</a:t>
            </a:fld>
            <a:endParaRPr lang="hu-HU"/>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hu-HU"/>
          </a:p>
        </p:txBody>
      </p:sp>
      <p:sp>
        <p:nvSpPr>
          <p:cNvPr id="3" name="Rectangle 7"/>
          <p:cNvSpPr>
            <a:spLocks noGrp="1" noChangeArrowheads="1"/>
          </p:cNvSpPr>
          <p:nvPr>
            <p:ph type="ftr" sz="quarter" idx="11"/>
          </p:nvPr>
        </p:nvSpPr>
        <p:spPr>
          <a:ln/>
        </p:spPr>
        <p:txBody>
          <a:bodyPr/>
          <a:lstStyle>
            <a:lvl1pPr>
              <a:defRPr/>
            </a:lvl1pPr>
          </a:lstStyle>
          <a:p>
            <a:pPr>
              <a:defRPr/>
            </a:pPr>
            <a:endParaRPr lang="hu-HU"/>
          </a:p>
        </p:txBody>
      </p:sp>
      <p:sp>
        <p:nvSpPr>
          <p:cNvPr id="4" name="Rectangle 8"/>
          <p:cNvSpPr>
            <a:spLocks noGrp="1" noChangeArrowheads="1"/>
          </p:cNvSpPr>
          <p:nvPr>
            <p:ph type="sldNum" sz="quarter" idx="12"/>
          </p:nvPr>
        </p:nvSpPr>
        <p:spPr>
          <a:ln/>
        </p:spPr>
        <p:txBody>
          <a:bodyPr/>
          <a:lstStyle>
            <a:lvl1pPr>
              <a:defRPr/>
            </a:lvl1pPr>
          </a:lstStyle>
          <a:p>
            <a:pPr>
              <a:defRPr/>
            </a:pPr>
            <a:fld id="{3542E5A4-58D8-42EC-BD32-3A367DB68A88}" type="slidenum">
              <a:rPr lang="hu-HU"/>
              <a:pPr>
                <a:defRPr/>
              </a:pPr>
              <a:t>‹#›</a:t>
            </a:fld>
            <a:endParaRPr lang="hu-HU"/>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6"/>
          <p:cNvSpPr>
            <a:spLocks noGrp="1" noChangeArrowheads="1"/>
          </p:cNvSpPr>
          <p:nvPr>
            <p:ph type="dt" sz="half" idx="10"/>
          </p:nvPr>
        </p:nvSpPr>
        <p:spPr>
          <a:ln/>
        </p:spPr>
        <p:txBody>
          <a:bodyPr/>
          <a:lstStyle>
            <a:lvl1pPr>
              <a:defRPr/>
            </a:lvl1pPr>
          </a:lstStyle>
          <a:p>
            <a:pPr>
              <a:defRPr/>
            </a:pPr>
            <a:endParaRPr lang="hu-HU"/>
          </a:p>
        </p:txBody>
      </p:sp>
      <p:sp>
        <p:nvSpPr>
          <p:cNvPr id="6" name="Rectangle 7"/>
          <p:cNvSpPr>
            <a:spLocks noGrp="1" noChangeArrowheads="1"/>
          </p:cNvSpPr>
          <p:nvPr>
            <p:ph type="ftr" sz="quarter" idx="11"/>
          </p:nvPr>
        </p:nvSpPr>
        <p:spPr>
          <a:ln/>
        </p:spPr>
        <p:txBody>
          <a:bodyPr/>
          <a:lstStyle>
            <a:lvl1pPr>
              <a:defRPr/>
            </a:lvl1pPr>
          </a:lstStyle>
          <a:p>
            <a:pPr>
              <a:defRPr/>
            </a:pPr>
            <a:endParaRPr lang="hu-HU"/>
          </a:p>
        </p:txBody>
      </p:sp>
      <p:sp>
        <p:nvSpPr>
          <p:cNvPr id="7" name="Rectangle 8"/>
          <p:cNvSpPr>
            <a:spLocks noGrp="1" noChangeArrowheads="1"/>
          </p:cNvSpPr>
          <p:nvPr>
            <p:ph type="sldNum" sz="quarter" idx="12"/>
          </p:nvPr>
        </p:nvSpPr>
        <p:spPr>
          <a:ln/>
        </p:spPr>
        <p:txBody>
          <a:bodyPr/>
          <a:lstStyle>
            <a:lvl1pPr>
              <a:defRPr/>
            </a:lvl1pPr>
          </a:lstStyle>
          <a:p>
            <a:pPr>
              <a:defRPr/>
            </a:pPr>
            <a:fld id="{F4139926-7711-4D5D-8E14-E6786B097B2C}" type="slidenum">
              <a:rPr lang="hu-HU"/>
              <a:pPr>
                <a:defRPr/>
              </a:pPr>
              <a:t>‹#›</a:t>
            </a:fld>
            <a:endParaRPr lang="hu-HU"/>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6"/>
          <p:cNvSpPr>
            <a:spLocks noGrp="1" noChangeArrowheads="1"/>
          </p:cNvSpPr>
          <p:nvPr>
            <p:ph type="dt" sz="half" idx="10"/>
          </p:nvPr>
        </p:nvSpPr>
        <p:spPr>
          <a:ln/>
        </p:spPr>
        <p:txBody>
          <a:bodyPr/>
          <a:lstStyle>
            <a:lvl1pPr>
              <a:defRPr/>
            </a:lvl1pPr>
          </a:lstStyle>
          <a:p>
            <a:pPr>
              <a:defRPr/>
            </a:pPr>
            <a:endParaRPr lang="hu-HU"/>
          </a:p>
        </p:txBody>
      </p:sp>
      <p:sp>
        <p:nvSpPr>
          <p:cNvPr id="6" name="Rectangle 7"/>
          <p:cNvSpPr>
            <a:spLocks noGrp="1" noChangeArrowheads="1"/>
          </p:cNvSpPr>
          <p:nvPr>
            <p:ph type="ftr" sz="quarter" idx="11"/>
          </p:nvPr>
        </p:nvSpPr>
        <p:spPr>
          <a:ln/>
        </p:spPr>
        <p:txBody>
          <a:bodyPr/>
          <a:lstStyle>
            <a:lvl1pPr>
              <a:defRPr/>
            </a:lvl1pPr>
          </a:lstStyle>
          <a:p>
            <a:pPr>
              <a:defRPr/>
            </a:pPr>
            <a:endParaRPr lang="hu-HU"/>
          </a:p>
        </p:txBody>
      </p:sp>
      <p:sp>
        <p:nvSpPr>
          <p:cNvPr id="7" name="Rectangle 8"/>
          <p:cNvSpPr>
            <a:spLocks noGrp="1" noChangeArrowheads="1"/>
          </p:cNvSpPr>
          <p:nvPr>
            <p:ph type="sldNum" sz="quarter" idx="12"/>
          </p:nvPr>
        </p:nvSpPr>
        <p:spPr>
          <a:ln/>
        </p:spPr>
        <p:txBody>
          <a:bodyPr/>
          <a:lstStyle>
            <a:lvl1pPr>
              <a:defRPr/>
            </a:lvl1pPr>
          </a:lstStyle>
          <a:p>
            <a:pPr>
              <a:defRPr/>
            </a:pPr>
            <a:fld id="{35F82BD3-9FB6-4994-874F-636BB81D7561}" type="slidenum">
              <a:rPr lang="hu-HU"/>
              <a:pPr>
                <a:defRPr/>
              </a:pPr>
              <a:t>‹#›</a:t>
            </a:fld>
            <a:endParaRPr lang="hu-HU"/>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6"/>
          <p:cNvSpPr>
            <a:spLocks noGrp="1" noChangeArrowheads="1"/>
          </p:cNvSpPr>
          <p:nvPr>
            <p:ph type="dt" sz="half" idx="10"/>
          </p:nvPr>
        </p:nvSpPr>
        <p:spPr>
          <a:ln/>
        </p:spPr>
        <p:txBody>
          <a:bodyPr/>
          <a:lstStyle>
            <a:lvl1pPr>
              <a:defRPr/>
            </a:lvl1pPr>
          </a:lstStyle>
          <a:p>
            <a:pPr>
              <a:defRPr/>
            </a:pPr>
            <a:endParaRPr lang="hu-HU"/>
          </a:p>
        </p:txBody>
      </p:sp>
      <p:sp>
        <p:nvSpPr>
          <p:cNvPr id="5" name="Rectangle 7"/>
          <p:cNvSpPr>
            <a:spLocks noGrp="1" noChangeArrowheads="1"/>
          </p:cNvSpPr>
          <p:nvPr>
            <p:ph type="ftr" sz="quarter" idx="11"/>
          </p:nvPr>
        </p:nvSpPr>
        <p:spPr>
          <a:ln/>
        </p:spPr>
        <p:txBody>
          <a:bodyPr/>
          <a:lstStyle>
            <a:lvl1pPr>
              <a:defRPr/>
            </a:lvl1pPr>
          </a:lstStyle>
          <a:p>
            <a:pPr>
              <a:defRPr/>
            </a:pPr>
            <a:endParaRPr lang="hu-HU"/>
          </a:p>
        </p:txBody>
      </p:sp>
      <p:sp>
        <p:nvSpPr>
          <p:cNvPr id="6" name="Rectangle 8"/>
          <p:cNvSpPr>
            <a:spLocks noGrp="1" noChangeArrowheads="1"/>
          </p:cNvSpPr>
          <p:nvPr>
            <p:ph type="sldNum" sz="quarter" idx="12"/>
          </p:nvPr>
        </p:nvSpPr>
        <p:spPr>
          <a:ln/>
        </p:spPr>
        <p:txBody>
          <a:bodyPr/>
          <a:lstStyle>
            <a:lvl1pPr>
              <a:defRPr/>
            </a:lvl1pPr>
          </a:lstStyle>
          <a:p>
            <a:pPr>
              <a:defRPr/>
            </a:pPr>
            <a:fld id="{EE587CA1-831B-4F1D-A1FF-ACDC93755495}" type="slidenum">
              <a:rPr lang="hu-HU"/>
              <a:pPr>
                <a:defRPr/>
              </a:pPr>
              <a:t>‹#›</a:t>
            </a:fld>
            <a:endParaRPr lang="hu-HU"/>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73838" y="304800"/>
            <a:ext cx="2001837" cy="57150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566738" y="304800"/>
            <a:ext cx="5854700" cy="57150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6"/>
          <p:cNvSpPr>
            <a:spLocks noGrp="1" noChangeArrowheads="1"/>
          </p:cNvSpPr>
          <p:nvPr>
            <p:ph type="dt" sz="half" idx="10"/>
          </p:nvPr>
        </p:nvSpPr>
        <p:spPr>
          <a:ln/>
        </p:spPr>
        <p:txBody>
          <a:bodyPr/>
          <a:lstStyle>
            <a:lvl1pPr>
              <a:defRPr/>
            </a:lvl1pPr>
          </a:lstStyle>
          <a:p>
            <a:pPr>
              <a:defRPr/>
            </a:pPr>
            <a:endParaRPr lang="hu-HU"/>
          </a:p>
        </p:txBody>
      </p:sp>
      <p:sp>
        <p:nvSpPr>
          <p:cNvPr id="5" name="Rectangle 7"/>
          <p:cNvSpPr>
            <a:spLocks noGrp="1" noChangeArrowheads="1"/>
          </p:cNvSpPr>
          <p:nvPr>
            <p:ph type="ftr" sz="quarter" idx="11"/>
          </p:nvPr>
        </p:nvSpPr>
        <p:spPr>
          <a:ln/>
        </p:spPr>
        <p:txBody>
          <a:bodyPr/>
          <a:lstStyle>
            <a:lvl1pPr>
              <a:defRPr/>
            </a:lvl1pPr>
          </a:lstStyle>
          <a:p>
            <a:pPr>
              <a:defRPr/>
            </a:pPr>
            <a:endParaRPr lang="hu-HU"/>
          </a:p>
        </p:txBody>
      </p:sp>
      <p:sp>
        <p:nvSpPr>
          <p:cNvPr id="6" name="Rectangle 8"/>
          <p:cNvSpPr>
            <a:spLocks noGrp="1" noChangeArrowheads="1"/>
          </p:cNvSpPr>
          <p:nvPr>
            <p:ph type="sldNum" sz="quarter" idx="12"/>
          </p:nvPr>
        </p:nvSpPr>
        <p:spPr>
          <a:ln/>
        </p:spPr>
        <p:txBody>
          <a:bodyPr/>
          <a:lstStyle>
            <a:lvl1pPr>
              <a:defRPr/>
            </a:lvl1pPr>
          </a:lstStyle>
          <a:p>
            <a:pPr>
              <a:defRPr/>
            </a:pPr>
            <a:fld id="{44A72636-C13B-4974-9B2E-A93290CBA395}"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B4349972-2E1D-42ED-8B06-5B94FF3FC1EB}" type="slidenum">
              <a:rPr lang="hu-HU"/>
              <a:pPr>
                <a:defRPr/>
              </a:pPr>
              <a:t>‹#›</a:t>
            </a:fld>
            <a:endParaRPr lang="hu-H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AF6C2368-9B93-48B4-8945-FB5E55DD7066}" type="slidenum">
              <a:rPr lang="hu-HU"/>
              <a:pPr>
                <a:defRPr/>
              </a:pPr>
              <a:t>‹#›</a:t>
            </a:fld>
            <a:endParaRPr lang="hu-H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722102E0-639A-4DAE-94A4-DE8543048A18}" type="slidenum">
              <a:rPr lang="hu-HU"/>
              <a:pPr>
                <a:defRPr/>
              </a:pPr>
              <a:t>‹#›</a:t>
            </a:fld>
            <a:endParaRPr lang="hu-H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7D4F85D0-FE04-4F1A-906D-5BF4035B4E14}" type="slidenum">
              <a:rPr lang="hu-HU"/>
              <a:pPr>
                <a:defRPr/>
              </a:pPr>
              <a:t>‹#›</a:t>
            </a:fld>
            <a:endParaRPr lang="hu-H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9CB77D37-6579-4141-A691-A1BAB2AC209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8771F721-A370-4E52-9B10-8ADA3595949F}"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813A19D8-9B3B-4074-A0D2-D03C6EC43AFB}"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34FF7096-6AB5-4377-B0F7-C55C90F99684}"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7F2F0D46-AFF2-4DE1-852A-DB123ECD753D}"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990A2C33-2319-4766-95FF-AD43BE43D4F1}"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4C8A211B-29B9-462B-99EC-2E704F63AC5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pPr>
              <a:defRPr/>
            </a:pPr>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FE8B78CD-F681-48FF-8A8B-3BC87037156F}" type="slidenum">
              <a:rPr lang="hu-HU"/>
              <a:pPr>
                <a:defRPr/>
              </a:pPr>
              <a:t>‹#›</a:t>
            </a:fld>
            <a:endParaRPr lang="hu-H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C387A1E7-4C66-4045-B57F-524215DFC20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A5317703-B9C7-401C-A59E-3C8E51262C18}"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CB950326-C08C-445B-BC14-42F4C2C7443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429C054B-E15A-4D87-AC69-3DEB70D7B5C8}"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2CF2D657-A835-45DE-AAC7-4DC0664EBB2C}"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86D8D5DE-4C87-468A-AC4E-29AB945F8F15}"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4AFF1887-7002-46A5-BE89-FCD946D10BBB}"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EB471F0D-0416-44F0-97E4-7FB58231A5E8}"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9163710E-4C2B-4674-8F1C-E4338EF51FF4}"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75AF36AC-CB43-4700-8F21-A491C32843E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a:defRPr/>
            </a:lvl1pPr>
          </a:lstStyle>
          <a:p>
            <a:pPr>
              <a:defRPr/>
            </a:pPr>
            <a:endParaRPr lang="hu-HU"/>
          </a:p>
        </p:txBody>
      </p:sp>
      <p:sp>
        <p:nvSpPr>
          <p:cNvPr id="6" name="Élőláb helye 5"/>
          <p:cNvSpPr>
            <a:spLocks noGrp="1"/>
          </p:cNvSpPr>
          <p:nvPr>
            <p:ph type="ftr" sz="quarter" idx="11"/>
          </p:nvPr>
        </p:nvSpPr>
        <p:spPr/>
        <p:txBody>
          <a:bodyPr/>
          <a:lstStyle>
            <a:lvl1pPr>
              <a:defRPr/>
            </a:lvl1pPr>
          </a:lstStyle>
          <a:p>
            <a:pPr>
              <a:defRPr/>
            </a:pPr>
            <a:endParaRPr lang="hu-HU"/>
          </a:p>
        </p:txBody>
      </p:sp>
      <p:sp>
        <p:nvSpPr>
          <p:cNvPr id="7" name="Dia számának helye 6"/>
          <p:cNvSpPr>
            <a:spLocks noGrp="1"/>
          </p:cNvSpPr>
          <p:nvPr>
            <p:ph type="sldNum" sz="quarter" idx="12"/>
          </p:nvPr>
        </p:nvSpPr>
        <p:spPr/>
        <p:txBody>
          <a:bodyPr/>
          <a:lstStyle>
            <a:lvl1pPr>
              <a:defRPr/>
            </a:lvl1pPr>
          </a:lstStyle>
          <a:p>
            <a:pPr>
              <a:defRPr/>
            </a:pPr>
            <a:fld id="{142BFFF5-DCFE-445C-A35F-EAF400687419}" type="slidenum">
              <a:rPr lang="hu-HU"/>
              <a:pPr>
                <a:defRPr/>
              </a:pPr>
              <a:t>‹#›</a:t>
            </a:fld>
            <a:endParaRPr lang="hu-H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3DAF698F-ABE2-41C8-8E1B-F8881847EB34}"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7D357B19-3CF1-49C4-A27F-581D6238B282}"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E44D6B03-F05C-4C2B-B011-8202DE21D63D}"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DFEB1D44-9B7C-4F8A-B055-03D44E1988A3}"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D8F5F8C0-2AF6-4D4D-9CFB-61F6567F2673}"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685800" y="609600"/>
            <a:ext cx="7772400" cy="54864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806513F6-4473-46E8-986A-9DAF902247BB}"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reserve="1">
  <p:cSld name="Cím, szöveg és ábra">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685800" y="1981200"/>
            <a:ext cx="38100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ClipArt-elem helye 3"/>
          <p:cNvSpPr>
            <a:spLocks noGrp="1"/>
          </p:cNvSpPr>
          <p:nvPr>
            <p:ph type="clipArt" sz="half" idx="2"/>
          </p:nvPr>
        </p:nvSpPr>
        <p:spPr>
          <a:xfrm>
            <a:off x="4648200" y="1981200"/>
            <a:ext cx="3810000" cy="4114800"/>
          </a:xfrm>
        </p:spPr>
        <p:txBody>
          <a:bodyPr/>
          <a:lstStyle/>
          <a:p>
            <a:pPr lvl="0"/>
            <a:endParaRPr lang="hu-HU" noProof="0" smtClean="0"/>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EA9FE6AF-246F-47D0-B50D-25E52F03743E}"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D6AF06A1-1BFD-42CF-B96B-568D5DD03636}"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76708266-C2D5-4390-AE73-84DC52FA0249}"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4C99C770-01BF-4A86-906E-4ECBA13CA5B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a:defRPr/>
            </a:lvl1pPr>
          </a:lstStyle>
          <a:p>
            <a:pPr>
              <a:defRPr/>
            </a:pPr>
            <a:endParaRPr lang="hu-HU"/>
          </a:p>
        </p:txBody>
      </p:sp>
      <p:sp>
        <p:nvSpPr>
          <p:cNvPr id="8" name="Élőláb helye 7"/>
          <p:cNvSpPr>
            <a:spLocks noGrp="1"/>
          </p:cNvSpPr>
          <p:nvPr>
            <p:ph type="ftr" sz="quarter" idx="11"/>
          </p:nvPr>
        </p:nvSpPr>
        <p:spPr/>
        <p:txBody>
          <a:bodyPr/>
          <a:lstStyle>
            <a:lvl1pPr>
              <a:defRPr/>
            </a:lvl1pPr>
          </a:lstStyle>
          <a:p>
            <a:pPr>
              <a:defRPr/>
            </a:pPr>
            <a:endParaRPr lang="hu-HU"/>
          </a:p>
        </p:txBody>
      </p:sp>
      <p:sp>
        <p:nvSpPr>
          <p:cNvPr id="9" name="Dia számának helye 8"/>
          <p:cNvSpPr>
            <a:spLocks noGrp="1"/>
          </p:cNvSpPr>
          <p:nvPr>
            <p:ph type="sldNum" sz="quarter" idx="12"/>
          </p:nvPr>
        </p:nvSpPr>
        <p:spPr/>
        <p:txBody>
          <a:bodyPr/>
          <a:lstStyle>
            <a:lvl1pPr>
              <a:defRPr/>
            </a:lvl1pPr>
          </a:lstStyle>
          <a:p>
            <a:pPr>
              <a:defRPr/>
            </a:pPr>
            <a:fld id="{B6EBEFE8-8085-4DCF-AB62-AF232AFF4EC2}" type="slidenum">
              <a:rPr lang="hu-HU"/>
              <a:pPr>
                <a:defRPr/>
              </a:pPr>
              <a:t>‹#›</a:t>
            </a:fld>
            <a:endParaRPr lang="hu-H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13EAC702-69C7-4145-96D3-CD6F5F337993}"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A3164B87-545A-4979-8E3D-68FD2A2B0629}"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BC6D2C68-2E99-476E-9223-AAF2D13F2E43}"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0F83DCB4-F338-4C8D-B95B-75AEBD605E58}"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13880C0A-F24C-4488-8964-CB4801BC79E1}"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946B3245-C4A5-4C34-B025-FB13452A092D}"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6B151D53-52A8-4856-A23B-EF5519E27E70}"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482BF7F0-7522-42A4-BF1B-42838B4A6DD7}"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685800" y="609600"/>
            <a:ext cx="7772400" cy="54864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7C9D343F-F073-4569-A1D5-896053ABF194}"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lipArt" preserve="1">
  <p:cSld name="Cím, szöveg és ábra">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685800" y="1981200"/>
            <a:ext cx="38100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ClipArt-elem helye 3"/>
          <p:cNvSpPr>
            <a:spLocks noGrp="1"/>
          </p:cNvSpPr>
          <p:nvPr>
            <p:ph type="clipArt" sz="half" idx="2"/>
          </p:nvPr>
        </p:nvSpPr>
        <p:spPr>
          <a:xfrm>
            <a:off x="4648200" y="1981200"/>
            <a:ext cx="3810000" cy="4114800"/>
          </a:xfrm>
        </p:spPr>
        <p:txBody>
          <a:bodyPr/>
          <a:lstStyle/>
          <a:p>
            <a:pPr lvl="0"/>
            <a:endParaRPr lang="hu-HU" noProof="0" smtClean="0"/>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FCB10F62-E727-4B04-9E32-561266D69C9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a:defRPr/>
            </a:lvl1pPr>
          </a:lstStyle>
          <a:p>
            <a:pPr>
              <a:defRPr/>
            </a:pPr>
            <a:endParaRPr lang="hu-HU"/>
          </a:p>
        </p:txBody>
      </p:sp>
      <p:sp>
        <p:nvSpPr>
          <p:cNvPr id="4" name="Élőláb helye 3"/>
          <p:cNvSpPr>
            <a:spLocks noGrp="1"/>
          </p:cNvSpPr>
          <p:nvPr>
            <p:ph type="ftr" sz="quarter" idx="11"/>
          </p:nvPr>
        </p:nvSpPr>
        <p:spPr/>
        <p:txBody>
          <a:bodyPr/>
          <a:lstStyle>
            <a:lvl1pPr>
              <a:defRPr/>
            </a:lvl1pPr>
          </a:lstStyle>
          <a:p>
            <a:pPr>
              <a:defRPr/>
            </a:pPr>
            <a:endParaRPr lang="hu-HU"/>
          </a:p>
        </p:txBody>
      </p:sp>
      <p:sp>
        <p:nvSpPr>
          <p:cNvPr id="5" name="Dia számának helye 4"/>
          <p:cNvSpPr>
            <a:spLocks noGrp="1"/>
          </p:cNvSpPr>
          <p:nvPr>
            <p:ph type="sldNum" sz="quarter" idx="12"/>
          </p:nvPr>
        </p:nvSpPr>
        <p:spPr/>
        <p:txBody>
          <a:bodyPr/>
          <a:lstStyle>
            <a:lvl1pPr>
              <a:defRPr/>
            </a:lvl1pPr>
          </a:lstStyle>
          <a:p>
            <a:pPr>
              <a:defRPr/>
            </a:pPr>
            <a:fld id="{25573DF3-5CE7-4016-AF37-45B2808C763D}" type="slidenum">
              <a:rPr lang="hu-HU"/>
              <a:pPr>
                <a:defRPr/>
              </a:pPr>
              <a:t>‹#›</a:t>
            </a:fld>
            <a:endParaRPr lang="hu-H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EB67F4DD-CC60-4B82-8F3D-492444937A3C}" type="slidenum">
              <a:rPr lang="hu-HU"/>
              <a:pPr>
                <a:defRPr/>
              </a:pPr>
              <a:t>‹#›</a:t>
            </a:fld>
            <a:endParaRPr lang="hu-HU"/>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F184E07A-5E35-4040-8952-A621EB24F1A8}" type="slidenum">
              <a:rPr lang="hu-HU"/>
              <a:pPr>
                <a:defRPr/>
              </a:pPr>
              <a:t>‹#›</a:t>
            </a:fld>
            <a:endParaRPr lang="hu-HU"/>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86419368-2759-4758-B92A-20A9A6B3BCDE}" type="slidenum">
              <a:rPr lang="hu-HU"/>
              <a:pPr>
                <a:defRPr/>
              </a:pPr>
              <a:t>‹#›</a:t>
            </a:fld>
            <a:endParaRPr lang="hu-HU"/>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AC5CFC1A-7286-4B56-BFFA-1E72395FB356}" type="slidenum">
              <a:rPr lang="hu-HU"/>
              <a:pPr>
                <a:defRPr/>
              </a:pPr>
              <a:t>‹#›</a:t>
            </a:fld>
            <a:endParaRPr lang="hu-HU"/>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8"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9"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3551DF3E-A5C2-428D-BA45-5D103C8A4322}" type="slidenum">
              <a:rPr lang="hu-HU"/>
              <a:pPr>
                <a:defRPr/>
              </a:pPr>
              <a:t>‹#›</a:t>
            </a:fld>
            <a:endParaRPr lang="hu-HU"/>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074ED9F6-D310-4621-A41A-FA04410FFC47}" type="slidenum">
              <a:rPr lang="hu-HU"/>
              <a:pPr>
                <a:defRPr/>
              </a:pPr>
              <a:t>‹#›</a:t>
            </a:fld>
            <a:endParaRPr lang="hu-HU"/>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3"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4"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DE725FDE-5621-4B16-940C-367F559925E8}" type="slidenum">
              <a:rPr lang="hu-HU"/>
              <a:pPr>
                <a:defRPr/>
              </a:pPr>
              <a:t>‹#›</a:t>
            </a:fld>
            <a:endParaRPr lang="hu-HU"/>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73EC4964-3D73-48B8-B2D6-0CCD1A3D669E}" type="slidenum">
              <a:rPr lang="hu-HU"/>
              <a:pPr>
                <a:defRPr/>
              </a:pPr>
              <a:t>‹#›</a:t>
            </a:fld>
            <a:endParaRPr lang="hu-HU"/>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FFB09ACF-3FD1-4574-928E-C2B68F9D34C0}" type="slidenum">
              <a:rPr lang="hu-HU"/>
              <a:pPr>
                <a:defRPr/>
              </a:pPr>
              <a:t>‹#›</a:t>
            </a:fld>
            <a:endParaRPr lang="hu-HU"/>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A6E9C469-A836-4266-9F40-166F93979881}"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a:defRPr/>
            </a:lvl1pPr>
          </a:lstStyle>
          <a:p>
            <a:pPr>
              <a:defRPr/>
            </a:pPr>
            <a:endParaRPr lang="hu-HU"/>
          </a:p>
        </p:txBody>
      </p:sp>
      <p:sp>
        <p:nvSpPr>
          <p:cNvPr id="3" name="Élőláb helye 2"/>
          <p:cNvSpPr>
            <a:spLocks noGrp="1"/>
          </p:cNvSpPr>
          <p:nvPr>
            <p:ph type="ftr" sz="quarter" idx="11"/>
          </p:nvPr>
        </p:nvSpPr>
        <p:spPr/>
        <p:txBody>
          <a:bodyPr/>
          <a:lstStyle>
            <a:lvl1pPr>
              <a:defRPr/>
            </a:lvl1pPr>
          </a:lstStyle>
          <a:p>
            <a:pPr>
              <a:defRPr/>
            </a:pPr>
            <a:endParaRPr lang="hu-HU"/>
          </a:p>
        </p:txBody>
      </p:sp>
      <p:sp>
        <p:nvSpPr>
          <p:cNvPr id="4" name="Dia számának helye 3"/>
          <p:cNvSpPr>
            <a:spLocks noGrp="1"/>
          </p:cNvSpPr>
          <p:nvPr>
            <p:ph type="sldNum" sz="quarter" idx="12"/>
          </p:nvPr>
        </p:nvSpPr>
        <p:spPr/>
        <p:txBody>
          <a:bodyPr/>
          <a:lstStyle>
            <a:lvl1pPr>
              <a:defRPr/>
            </a:lvl1pPr>
          </a:lstStyle>
          <a:p>
            <a:pPr>
              <a:defRPr/>
            </a:pPr>
            <a:fld id="{CA45BE32-2F73-43A9-B9B2-C3B5836CC412}" type="slidenum">
              <a:rPr lang="hu-HU"/>
              <a:pPr>
                <a:defRPr/>
              </a:pPr>
              <a:t>‹#›</a:t>
            </a:fld>
            <a:endParaRPr lang="hu-H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hu-HU"/>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hu-HU"/>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E21BD76F-E395-49A3-BA21-CA341D767463}" type="slidenum">
              <a:rPr lang="hu-HU"/>
              <a:pPr>
                <a:defRPr/>
              </a:pPr>
              <a:t>‹#›</a:t>
            </a:fld>
            <a:endParaRPr lang="hu-HU"/>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7CD69CBE-6170-4411-B90E-A7F6327E620A}" type="slidenum">
              <a:rPr lang="en-US"/>
              <a:pPr>
                <a:defRPr/>
              </a:pPr>
              <a:t>‹#›</a:t>
            </a:fld>
            <a:endParaRPr lang="en-US"/>
          </a:p>
        </p:txBody>
      </p:sp>
    </p:spTree>
  </p:cSld>
  <p:clrMapOvr>
    <a:masterClrMapping/>
  </p:clrMapOvr>
  <p:transition>
    <p:checke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CFACCB92-708E-445B-988F-9EC66D0E63F2}" type="slidenum">
              <a:rPr lang="en-US"/>
              <a:pPr>
                <a:defRPr/>
              </a:pPr>
              <a:t>‹#›</a:t>
            </a:fld>
            <a:endParaRPr lang="en-US"/>
          </a:p>
        </p:txBody>
      </p:sp>
    </p:spTree>
  </p:cSld>
  <p:clrMapOvr>
    <a:masterClrMapping/>
  </p:clrMapOvr>
  <p:transition>
    <p:checke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DC5E1AD5-84B0-4237-BAFE-478A39858327}" type="slidenum">
              <a:rPr lang="en-US"/>
              <a:pPr>
                <a:defRPr/>
              </a:pPr>
              <a:t>‹#›</a:t>
            </a:fld>
            <a:endParaRPr lang="en-US"/>
          </a:p>
        </p:txBody>
      </p:sp>
    </p:spTree>
  </p:cSld>
  <p:clrMapOvr>
    <a:masterClrMapping/>
  </p:clrMapOvr>
  <p:transition>
    <p:checke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83629444-6D73-4583-B9F0-C001906684B2}" type="slidenum">
              <a:rPr lang="en-US"/>
              <a:pPr>
                <a:defRPr/>
              </a:pPr>
              <a:t>‹#›</a:t>
            </a:fld>
            <a:endParaRPr lang="en-US"/>
          </a:p>
        </p:txBody>
      </p:sp>
    </p:spTree>
  </p:cSld>
  <p:clrMapOvr>
    <a:masterClrMapping/>
  </p:clrMapOvr>
  <p:transition>
    <p:checke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AA9B543A-44F8-46F0-90D8-B0FACE4485F0}" type="slidenum">
              <a:rPr lang="en-US"/>
              <a:pPr>
                <a:defRPr/>
              </a:pPr>
              <a:t>‹#›</a:t>
            </a:fld>
            <a:endParaRPr lang="en-US"/>
          </a:p>
        </p:txBody>
      </p:sp>
    </p:spTree>
  </p:cSld>
  <p:clrMapOvr>
    <a:masterClrMapping/>
  </p:clrMapOvr>
  <p:transition>
    <p:checke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51EB5930-54CB-44B8-BDD9-B6D51C2D5685}" type="slidenum">
              <a:rPr lang="en-US"/>
              <a:pPr>
                <a:defRPr/>
              </a:pPr>
              <a:t>‹#›</a:t>
            </a:fld>
            <a:endParaRPr lang="en-US"/>
          </a:p>
        </p:txBody>
      </p:sp>
    </p:spTree>
  </p:cSld>
  <p:clrMapOvr>
    <a:masterClrMapping/>
  </p:clrMapOvr>
  <p:transition>
    <p:checke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A03B5C21-C29B-428E-9DDB-DCED79B945C6}" type="slidenum">
              <a:rPr lang="en-US"/>
              <a:pPr>
                <a:defRPr/>
              </a:pPr>
              <a:t>‹#›</a:t>
            </a:fld>
            <a:endParaRPr lang="en-US"/>
          </a:p>
        </p:txBody>
      </p:sp>
    </p:spTree>
  </p:cSld>
  <p:clrMapOvr>
    <a:masterClrMapping/>
  </p:clrMapOvr>
  <p:transition>
    <p:checke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5DACF9C1-F573-4B11-AD5D-837575CBBDCE}" type="slidenum">
              <a:rPr lang="en-US"/>
              <a:pPr>
                <a:defRPr/>
              </a:pPr>
              <a:t>‹#›</a:t>
            </a:fld>
            <a:endParaRPr lang="en-US"/>
          </a:p>
        </p:txBody>
      </p:sp>
    </p:spTree>
  </p:cSld>
  <p:clrMapOvr>
    <a:masterClrMapping/>
  </p:clrMapOvr>
  <p:transition>
    <p:checke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2A764525-5FBD-4E66-94E7-B4C10EFC8F25}" type="slidenum">
              <a:rPr lang="en-US"/>
              <a:pPr>
                <a:defRPr/>
              </a:pPr>
              <a:t>‹#›</a:t>
            </a:fld>
            <a:endParaRPr lang="en-US"/>
          </a:p>
        </p:txBody>
      </p:sp>
    </p:spTree>
  </p:cSld>
  <p:clrMapOvr>
    <a:masterClrMapping/>
  </p:clrMapOvr>
  <p:transition>
    <p:checke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a:lvl1pPr>
          </a:lstStyle>
          <a:p>
            <a:pPr>
              <a:defRPr/>
            </a:pPr>
            <a:endParaRPr lang="hu-HU"/>
          </a:p>
        </p:txBody>
      </p:sp>
      <p:sp>
        <p:nvSpPr>
          <p:cNvPr id="6" name="Élőláb helye 5"/>
          <p:cNvSpPr>
            <a:spLocks noGrp="1"/>
          </p:cNvSpPr>
          <p:nvPr>
            <p:ph type="ftr" sz="quarter" idx="11"/>
          </p:nvPr>
        </p:nvSpPr>
        <p:spPr/>
        <p:txBody>
          <a:bodyPr/>
          <a:lstStyle>
            <a:lvl1pPr>
              <a:defRPr/>
            </a:lvl1pPr>
          </a:lstStyle>
          <a:p>
            <a:pPr>
              <a:defRPr/>
            </a:pPr>
            <a:endParaRPr lang="hu-HU"/>
          </a:p>
        </p:txBody>
      </p:sp>
      <p:sp>
        <p:nvSpPr>
          <p:cNvPr id="7" name="Dia számának helye 6"/>
          <p:cNvSpPr>
            <a:spLocks noGrp="1"/>
          </p:cNvSpPr>
          <p:nvPr>
            <p:ph type="sldNum" sz="quarter" idx="12"/>
          </p:nvPr>
        </p:nvSpPr>
        <p:spPr/>
        <p:txBody>
          <a:bodyPr/>
          <a:lstStyle>
            <a:lvl1pPr>
              <a:defRPr/>
            </a:lvl1pPr>
          </a:lstStyle>
          <a:p>
            <a:pPr>
              <a:defRPr/>
            </a:pPr>
            <a:fld id="{330E0F3E-5D02-4F8D-B8F7-959687058A66}" type="slidenum">
              <a:rPr lang="hu-HU"/>
              <a:pPr>
                <a:defRPr/>
              </a:pPr>
              <a:t>‹#›</a:t>
            </a:fld>
            <a:endParaRPr lang="hu-H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FC5FF24C-BFB3-44DA-8F42-542470D8DC40}" type="slidenum">
              <a:rPr lang="en-US"/>
              <a:pPr>
                <a:defRPr/>
              </a:pPr>
              <a:t>‹#›</a:t>
            </a:fld>
            <a:endParaRPr lang="en-US"/>
          </a:p>
        </p:txBody>
      </p:sp>
    </p:spTree>
  </p:cSld>
  <p:clrMapOvr>
    <a:masterClrMapping/>
  </p:clrMapOvr>
  <p:transition>
    <p:checke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eaLnBrk="1" hangingPunct="1">
              <a:defRPr>
                <a:latin typeface="Verdana"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Verdana"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Verdana" pitchFamily="34" charset="0"/>
              </a:defRPr>
            </a:lvl1pPr>
          </a:lstStyle>
          <a:p>
            <a:pPr>
              <a:defRPr/>
            </a:pPr>
            <a:fld id="{7789849B-D070-4B46-85EA-B369FD1CBB04}" type="slidenum">
              <a:rPr lang="en-US"/>
              <a:pPr>
                <a:defRPr/>
              </a:pPr>
              <a:t>‹#›</a:t>
            </a:fld>
            <a:endParaRPr lang="en-US"/>
          </a:p>
        </p:txBody>
      </p:sp>
    </p:spTree>
  </p:cSld>
  <p:clrMapOvr>
    <a:masterClrMapping/>
  </p:clrMapOvr>
  <p:transition>
    <p:checke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D9D61F02-E270-4B5C-8DFE-CEA6697EAAD0}" type="slidenum">
              <a:rPr lang="hu-HU"/>
              <a:pPr>
                <a:defRPr/>
              </a:pPr>
              <a:t>‹#›</a:t>
            </a:fld>
            <a:endParaRPr lang="hu-HU"/>
          </a:p>
        </p:txBody>
      </p:sp>
    </p:spTree>
  </p:cSld>
  <p:clrMapOvr>
    <a:masterClrMapping/>
  </p:clrMapOvr>
  <p:transition>
    <p:checke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F84E181B-3618-457E-9F7C-71D19D96DD97}" type="slidenum">
              <a:rPr lang="hu-HU"/>
              <a:pPr>
                <a:defRPr/>
              </a:pPr>
              <a:t>‹#›</a:t>
            </a:fld>
            <a:endParaRPr lang="hu-HU"/>
          </a:p>
        </p:txBody>
      </p:sp>
    </p:spTree>
  </p:cSld>
  <p:clrMapOvr>
    <a:masterClrMapping/>
  </p:clrMapOvr>
  <p:transition>
    <p:checke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19E67B1F-7AB9-4CDA-8F05-85D5DDB4C42D}" type="slidenum">
              <a:rPr lang="hu-HU"/>
              <a:pPr>
                <a:defRPr/>
              </a:pPr>
              <a:t>‹#›</a:t>
            </a:fld>
            <a:endParaRPr lang="hu-HU"/>
          </a:p>
        </p:txBody>
      </p:sp>
    </p:spTree>
  </p:cSld>
  <p:clrMapOvr>
    <a:masterClrMapping/>
  </p:clrMapOvr>
  <p:transition>
    <p:checke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3B3525AE-0914-44F2-BBA1-450A2B96ECBE}" type="slidenum">
              <a:rPr lang="hu-HU"/>
              <a:pPr>
                <a:defRPr/>
              </a:pPr>
              <a:t>‹#›</a:t>
            </a:fld>
            <a:endParaRPr lang="hu-HU"/>
          </a:p>
        </p:txBody>
      </p:sp>
    </p:spTree>
  </p:cSld>
  <p:clrMapOvr>
    <a:masterClrMapping/>
  </p:clrMapOvr>
  <p:transition>
    <p:checke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A7A77DD3-2F04-4152-9648-868D4A334AE6}" type="slidenum">
              <a:rPr lang="hu-HU"/>
              <a:pPr>
                <a:defRPr/>
              </a:pPr>
              <a:t>‹#›</a:t>
            </a:fld>
            <a:endParaRPr lang="hu-HU"/>
          </a:p>
        </p:txBody>
      </p:sp>
    </p:spTree>
  </p:cSld>
  <p:clrMapOvr>
    <a:masterClrMapping/>
  </p:clrMapOvr>
  <p:transition>
    <p:checke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E8472DEA-BE6B-47D8-BFB3-A2938E9F6F66}" type="slidenum">
              <a:rPr lang="hu-HU"/>
              <a:pPr>
                <a:defRPr/>
              </a:pPr>
              <a:t>‹#›</a:t>
            </a:fld>
            <a:endParaRPr lang="hu-HU"/>
          </a:p>
        </p:txBody>
      </p:sp>
    </p:spTree>
  </p:cSld>
  <p:clrMapOvr>
    <a:masterClrMapping/>
  </p:clrMapOvr>
  <p:transition>
    <p:checke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0C090157-876F-4C23-A66E-12ACCC026438}" type="slidenum">
              <a:rPr lang="hu-HU"/>
              <a:pPr>
                <a:defRPr/>
              </a:pPr>
              <a:t>‹#›</a:t>
            </a:fld>
            <a:endParaRPr lang="hu-HU"/>
          </a:p>
        </p:txBody>
      </p:sp>
    </p:spTree>
  </p:cSld>
  <p:clrMapOvr>
    <a:masterClrMapping/>
  </p:clrMapOvr>
  <p:transition>
    <p:checke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87FE6193-FFFE-4FC3-983E-99C607BA9F00}" type="slidenum">
              <a:rPr lang="hu-HU"/>
              <a:pPr>
                <a:defRPr/>
              </a:pPr>
              <a:t>‹#›</a:t>
            </a:fld>
            <a:endParaRPr lang="hu-HU"/>
          </a:p>
        </p:txBody>
      </p:sp>
    </p:spTree>
  </p:cSld>
  <p:clrMapOvr>
    <a:masterClrMapping/>
  </p:clrMapOvr>
  <p:transition>
    <p:checke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a:lvl1pPr>
          </a:lstStyle>
          <a:p>
            <a:pPr>
              <a:defRPr/>
            </a:pPr>
            <a:endParaRPr lang="hu-HU"/>
          </a:p>
        </p:txBody>
      </p:sp>
      <p:sp>
        <p:nvSpPr>
          <p:cNvPr id="6" name="Élőláb helye 5"/>
          <p:cNvSpPr>
            <a:spLocks noGrp="1"/>
          </p:cNvSpPr>
          <p:nvPr>
            <p:ph type="ftr" sz="quarter" idx="11"/>
          </p:nvPr>
        </p:nvSpPr>
        <p:spPr/>
        <p:txBody>
          <a:bodyPr/>
          <a:lstStyle>
            <a:lvl1pPr>
              <a:defRPr/>
            </a:lvl1pPr>
          </a:lstStyle>
          <a:p>
            <a:pPr>
              <a:defRPr/>
            </a:pPr>
            <a:endParaRPr lang="hu-HU"/>
          </a:p>
        </p:txBody>
      </p:sp>
      <p:sp>
        <p:nvSpPr>
          <p:cNvPr id="7" name="Dia számának helye 6"/>
          <p:cNvSpPr>
            <a:spLocks noGrp="1"/>
          </p:cNvSpPr>
          <p:nvPr>
            <p:ph type="sldNum" sz="quarter" idx="12"/>
          </p:nvPr>
        </p:nvSpPr>
        <p:spPr/>
        <p:txBody>
          <a:bodyPr/>
          <a:lstStyle>
            <a:lvl1pPr>
              <a:defRPr/>
            </a:lvl1pPr>
          </a:lstStyle>
          <a:p>
            <a:pPr>
              <a:defRPr/>
            </a:pPr>
            <a:fld id="{6A96D055-D5B2-4FE6-A825-A4C710EFE938}" type="slidenum">
              <a:rPr lang="hu-HU"/>
              <a:pPr>
                <a:defRPr/>
              </a:pPr>
              <a:t>‹#›</a:t>
            </a:fld>
            <a:endParaRPr lang="hu-H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6D33F3BF-FD5A-44A3-9228-13CB133192A3}" type="slidenum">
              <a:rPr lang="hu-HU"/>
              <a:pPr>
                <a:defRPr/>
              </a:pPr>
              <a:t>‹#›</a:t>
            </a:fld>
            <a:endParaRPr lang="hu-HU"/>
          </a:p>
        </p:txBody>
      </p:sp>
    </p:spTree>
  </p:cSld>
  <p:clrMapOvr>
    <a:masterClrMapping/>
  </p:clrMapOvr>
  <p:transition>
    <p:checke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5BDCD7E3-6F8B-401B-A07E-9398D3508D41}" type="slidenum">
              <a:rPr lang="hu-HU"/>
              <a:pPr>
                <a:defRPr/>
              </a:pPr>
              <a:t>‹#›</a:t>
            </a:fld>
            <a:endParaRPr lang="hu-HU"/>
          </a:p>
        </p:txBody>
      </p:sp>
    </p:spTree>
  </p:cSld>
  <p:clrMapOvr>
    <a:masterClrMapping/>
  </p:clrMapOvr>
  <p:transition>
    <p:checke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85AF87CB-0382-469B-868F-8ACDB5B749A1}" type="slidenum">
              <a:rPr lang="hu-HU"/>
              <a:pPr>
                <a:defRPr/>
              </a:pPr>
              <a:t>‹#›</a:t>
            </a:fld>
            <a:endParaRPr lang="hu-HU"/>
          </a:p>
        </p:txBody>
      </p:sp>
    </p:spTree>
  </p:cSld>
  <p:clrMapOvr>
    <a:masterClrMapping/>
  </p:clrMapOvr>
  <p:transition>
    <p:checke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FB9A7C8C-C347-4638-A79D-2DC07CBCD34F}" type="slidenum">
              <a:rPr lang="en-US" altLang="ja-JP"/>
              <a:pPr>
                <a:defRPr/>
              </a:pPr>
              <a:t>‹#›</a:t>
            </a:fld>
            <a:endParaRPr lang="en-US" altLang="ja-JP"/>
          </a:p>
        </p:txBody>
      </p:sp>
    </p:spTree>
  </p:cSld>
  <p:clrMapOvr>
    <a:masterClrMapping/>
  </p:clrMapOvr>
  <p:transition>
    <p:checke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88E05010-D90C-4532-9B6C-24B2806C3274}" type="slidenum">
              <a:rPr lang="en-US" altLang="ja-JP"/>
              <a:pPr>
                <a:defRPr/>
              </a:pPr>
              <a:t>‹#›</a:t>
            </a:fld>
            <a:endParaRPr lang="en-US" altLang="ja-JP"/>
          </a:p>
        </p:txBody>
      </p:sp>
    </p:spTree>
  </p:cSld>
  <p:clrMapOvr>
    <a:masterClrMapping/>
  </p:clrMapOvr>
  <p:transition>
    <p:checke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a:defRPr>
                <a:latin typeface="Verdana"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Verdana"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371219F5-6344-4B85-B42E-791FB346A804}" type="slidenum">
              <a:rPr lang="en-US" altLang="ja-JP"/>
              <a:pPr>
                <a:defRPr/>
              </a:pPr>
              <a:t>‹#›</a:t>
            </a:fld>
            <a:endParaRPr lang="en-US" altLang="ja-JP"/>
          </a:p>
        </p:txBody>
      </p:sp>
    </p:spTree>
  </p:cSld>
  <p:clrMapOvr>
    <a:masterClrMapping/>
  </p:clrMapOvr>
  <p:transition>
    <p:checke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a:defRPr>
                <a:latin typeface="Verdana"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Verdana"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Verdana" pitchFamily="34" charset="0"/>
              </a:defRPr>
            </a:lvl1pPr>
          </a:lstStyle>
          <a:p>
            <a:pPr>
              <a:defRPr/>
            </a:pPr>
            <a:fld id="{77B34A30-70E3-4FF7-8C05-F8454FACDA87}" type="slidenum">
              <a:rPr lang="en-US" altLang="ja-JP"/>
              <a:pPr>
                <a:defRPr/>
              </a:pPr>
              <a:t>‹#›</a:t>
            </a:fld>
            <a:endParaRPr lang="en-US" altLang="ja-JP"/>
          </a:p>
        </p:txBody>
      </p:sp>
    </p:spTree>
  </p:cSld>
  <p:clrMapOvr>
    <a:masterClrMapping/>
  </p:clrMapOvr>
  <p:transition>
    <p:checke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a:defRPr>
                <a:latin typeface="Verdana" pitchFamily="34" charset="0"/>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atin typeface="Verdana" pitchFamily="34" charset="0"/>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a:latin typeface="Verdana" pitchFamily="34" charset="0"/>
              </a:defRPr>
            </a:lvl1pPr>
          </a:lstStyle>
          <a:p>
            <a:pPr>
              <a:defRPr/>
            </a:pPr>
            <a:fld id="{481F22AC-D728-4586-9893-6BC7C6D53BFA}" type="slidenum">
              <a:rPr lang="en-US" altLang="ja-JP"/>
              <a:pPr>
                <a:defRPr/>
              </a:pPr>
              <a:t>‹#›</a:t>
            </a:fld>
            <a:endParaRPr lang="en-US" altLang="ja-JP"/>
          </a:p>
        </p:txBody>
      </p:sp>
    </p:spTree>
  </p:cSld>
  <p:clrMapOvr>
    <a:masterClrMapping/>
  </p:clrMapOvr>
  <p:transition>
    <p:checke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a:defRPr>
                <a:latin typeface="Verdana" pitchFamily="34" charset="0"/>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atin typeface="Verdana" pitchFamily="34" charset="0"/>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atin typeface="Verdana" pitchFamily="34" charset="0"/>
              </a:defRPr>
            </a:lvl1pPr>
          </a:lstStyle>
          <a:p>
            <a:pPr>
              <a:defRPr/>
            </a:pPr>
            <a:fld id="{79E9D493-40D9-401F-95B1-1A6D5BD1EF4B}" type="slidenum">
              <a:rPr lang="en-US" altLang="ja-JP"/>
              <a:pPr>
                <a:defRPr/>
              </a:pPr>
              <a:t>‹#›</a:t>
            </a:fld>
            <a:endParaRPr lang="en-US" altLang="ja-JP"/>
          </a:p>
        </p:txBody>
      </p:sp>
    </p:spTree>
  </p:cSld>
  <p:clrMapOvr>
    <a:masterClrMapping/>
  </p:clrMapOvr>
  <p:transition>
    <p:checke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Verdana" pitchFamily="34" charset="0"/>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latin typeface="Verdana" pitchFamily="34" charset="0"/>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latin typeface="Verdana" pitchFamily="34" charset="0"/>
              </a:defRPr>
            </a:lvl1pPr>
          </a:lstStyle>
          <a:p>
            <a:pPr>
              <a:defRPr/>
            </a:pPr>
            <a:fld id="{C8D65518-D214-49E6-B403-647CBD412661}" type="slidenum">
              <a:rPr lang="en-US" altLang="ja-JP"/>
              <a:pPr>
                <a:defRPr/>
              </a:pPr>
              <a:t>‹#›</a:t>
            </a:fld>
            <a:endParaRPr lang="en-US" altLang="ja-JP"/>
          </a:p>
        </p:txBody>
      </p:sp>
    </p:spTree>
  </p:cSld>
  <p:clrMapOvr>
    <a:masterClrMapping/>
  </p:clrMapOvr>
  <p:transition>
    <p:checke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1.jpe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4.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1.jpe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74675" y="304800"/>
            <a:ext cx="8001000" cy="1216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hu-HU" smtClean="0"/>
              <a:t>Mintacím szerkesztése</a:t>
            </a:r>
          </a:p>
        </p:txBody>
      </p:sp>
      <p:sp>
        <p:nvSpPr>
          <p:cNvPr id="3075" name="Rectangle 3"/>
          <p:cNvSpPr>
            <a:spLocks noGrp="1" noChangeArrowheads="1"/>
          </p:cNvSpPr>
          <p:nvPr>
            <p:ph type="body" idx="1"/>
          </p:nvPr>
        </p:nvSpPr>
        <p:spPr bwMode="auto">
          <a:xfrm>
            <a:off x="566738" y="1752600"/>
            <a:ext cx="8001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97284"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hu-HU" sz="2400">
              <a:latin typeface="Times New Roman" pitchFamily="18" charset="0"/>
            </a:endParaRPr>
          </a:p>
        </p:txBody>
      </p:sp>
      <p:sp>
        <p:nvSpPr>
          <p:cNvPr id="97285"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a:defRPr/>
            </a:pPr>
            <a:endParaRPr lang="hu-HU"/>
          </a:p>
        </p:txBody>
      </p:sp>
      <p:sp>
        <p:nvSpPr>
          <p:cNvPr id="97286"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hu-HU"/>
          </a:p>
        </p:txBody>
      </p:sp>
      <p:sp>
        <p:nvSpPr>
          <p:cNvPr id="97287"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vl1pPr>
          </a:lstStyle>
          <a:p>
            <a:pPr>
              <a:defRPr/>
            </a:pPr>
            <a:endParaRPr lang="hu-HU"/>
          </a:p>
        </p:txBody>
      </p:sp>
      <p:sp>
        <p:nvSpPr>
          <p:cNvPr id="97288"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BB5F8B1B-2A3E-4CB4-9233-0718544C1310}"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6262" r:id="rId1"/>
    <p:sldLayoutId id="2147486263" r:id="rId2"/>
    <p:sldLayoutId id="2147486264" r:id="rId3"/>
    <p:sldLayoutId id="2147486265" r:id="rId4"/>
    <p:sldLayoutId id="2147486266" r:id="rId5"/>
    <p:sldLayoutId id="2147486267" r:id="rId6"/>
    <p:sldLayoutId id="2147486268" r:id="rId7"/>
    <p:sldLayoutId id="2147486269" r:id="rId8"/>
    <p:sldLayoutId id="2147486270" r:id="rId9"/>
    <p:sldLayoutId id="2147486271" r:id="rId10"/>
    <p:sldLayoutId id="2147486272" r:id="rId11"/>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 </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5673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hu-HU"/>
          </a:p>
        </p:txBody>
      </p:sp>
      <p:sp>
        <p:nvSpPr>
          <p:cNvPr id="5673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hu-HU"/>
          </a:p>
        </p:txBody>
      </p:sp>
      <p:sp>
        <p:nvSpPr>
          <p:cNvPr id="5673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CBAA98E7-4838-463B-A342-026CB3EC1EFD}"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6343" r:id="rId1"/>
    <p:sldLayoutId id="2147486344" r:id="rId2"/>
    <p:sldLayoutId id="2147486345" r:id="rId3"/>
    <p:sldLayoutId id="2147486346" r:id="rId4"/>
    <p:sldLayoutId id="2147486347" r:id="rId5"/>
    <p:sldLayoutId id="2147486348" r:id="rId6"/>
    <p:sldLayoutId id="2147486349" r:id="rId7"/>
    <p:sldLayoutId id="2147486350" r:id="rId8"/>
    <p:sldLayoutId id="2147486351" r:id="rId9"/>
    <p:sldLayoutId id="2147486352" r:id="rId10"/>
    <p:sldLayoutId id="2147486353" r:id="rId11"/>
    <p:sldLayoutId id="2147486354" r:id="rId12"/>
    <p:sldLayoutId id="214748635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Mintacím szerkesztése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Mintaszöveg szerkesztése </a:t>
            </a:r>
          </a:p>
          <a:p>
            <a:pPr lvl="1"/>
            <a:r>
              <a:rPr lang="en-US" smtClean="0"/>
              <a:t>Második szint</a:t>
            </a:r>
          </a:p>
          <a:p>
            <a:pPr lvl="2"/>
            <a:r>
              <a:rPr lang="en-US" smtClean="0"/>
              <a:t>Harmadik szint</a:t>
            </a:r>
          </a:p>
          <a:p>
            <a:pPr lvl="3"/>
            <a:r>
              <a:rPr lang="en-US" smtClean="0"/>
              <a:t>Negyedik szint</a:t>
            </a:r>
          </a:p>
          <a:p>
            <a:pPr lvl="4"/>
            <a:r>
              <a:rPr lang="en-US" smtClean="0"/>
              <a:t>Ötödik szint</a:t>
            </a:r>
          </a:p>
        </p:txBody>
      </p:sp>
      <p:sp>
        <p:nvSpPr>
          <p:cNvPr id="522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fld id="{9CF35CF8-0D0D-45E0-B24D-4E80FA0FAF6B}" type="datetimeFigureOut">
              <a:rPr lang="en-US"/>
              <a:pPr>
                <a:defRPr/>
              </a:pPr>
              <a:t>4/27/2017</a:t>
            </a:fld>
            <a:endParaRPr lang="en-US"/>
          </a:p>
        </p:txBody>
      </p:sp>
      <p:sp>
        <p:nvSpPr>
          <p:cNvPr id="522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522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72C9CF6D-2187-4CD1-99C1-948BF19C9E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56" r:id="rId1"/>
    <p:sldLayoutId id="2147486357" r:id="rId2"/>
    <p:sldLayoutId id="2147486358" r:id="rId3"/>
    <p:sldLayoutId id="2147486359" r:id="rId4"/>
    <p:sldLayoutId id="2147486360" r:id="rId5"/>
    <p:sldLayoutId id="2147486361" r:id="rId6"/>
    <p:sldLayoutId id="2147486362" r:id="rId7"/>
    <p:sldLayoutId id="2147486363" r:id="rId8"/>
    <p:sldLayoutId id="2147486364" r:id="rId9"/>
    <p:sldLayoutId id="2147486365" r:id="rId10"/>
    <p:sldLayoutId id="21474863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Mintacím szerkesztése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Mintaszöveg szerkesztése </a:t>
            </a:r>
          </a:p>
          <a:p>
            <a:pPr lvl="1"/>
            <a:r>
              <a:rPr lang="en-US" smtClean="0"/>
              <a:t>Második szint</a:t>
            </a:r>
          </a:p>
          <a:p>
            <a:pPr lvl="2"/>
            <a:r>
              <a:rPr lang="en-US" smtClean="0"/>
              <a:t>Harmadik szint</a:t>
            </a:r>
          </a:p>
          <a:p>
            <a:pPr lvl="3"/>
            <a:r>
              <a:rPr lang="en-US" smtClean="0"/>
              <a:t>Negyedik szint</a:t>
            </a:r>
          </a:p>
          <a:p>
            <a:pPr lvl="4"/>
            <a:r>
              <a:rPr lang="en-US" smtClean="0"/>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407B5AF6-4B45-4BEA-95E9-D7B52B2823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67" r:id="rId1"/>
    <p:sldLayoutId id="2147486368" r:id="rId2"/>
    <p:sldLayoutId id="2147486369" r:id="rId3"/>
    <p:sldLayoutId id="2147486370" r:id="rId4"/>
    <p:sldLayoutId id="2147486371" r:id="rId5"/>
    <p:sldLayoutId id="2147486372" r:id="rId6"/>
    <p:sldLayoutId id="2147486373" r:id="rId7"/>
    <p:sldLayoutId id="2147486374" r:id="rId8"/>
    <p:sldLayoutId id="2147486375" r:id="rId9"/>
    <p:sldLayoutId id="2147486376" r:id="rId10"/>
    <p:sldLayoutId id="2147486377" r:id="rId11"/>
    <p:sldLayoutId id="21474863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Mintacím szerkesztése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Mintaszöveg szerkesztése </a:t>
            </a:r>
          </a:p>
          <a:p>
            <a:pPr lvl="1"/>
            <a:r>
              <a:rPr lang="en-US" smtClean="0"/>
              <a:t>Második szint</a:t>
            </a:r>
          </a:p>
          <a:p>
            <a:pPr lvl="2"/>
            <a:r>
              <a:rPr lang="en-US" smtClean="0"/>
              <a:t>Harmadik szint</a:t>
            </a:r>
          </a:p>
          <a:p>
            <a:pPr lvl="3"/>
            <a:r>
              <a:rPr lang="en-US" smtClean="0"/>
              <a:t>Negyedik szint</a:t>
            </a:r>
          </a:p>
          <a:p>
            <a:pPr lvl="4"/>
            <a:r>
              <a:rPr lang="en-US" smtClean="0"/>
              <a:t>Ötödik szint</a:t>
            </a:r>
          </a:p>
        </p:txBody>
      </p:sp>
      <p:sp>
        <p:nvSpPr>
          <p:cNvPr id="522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fld id="{369E4237-F8C4-4979-8B90-2869778313BA}" type="datetimeFigureOut">
              <a:rPr lang="en-US"/>
              <a:pPr>
                <a:defRPr/>
              </a:pPr>
              <a:t>4/27/2017</a:t>
            </a:fld>
            <a:endParaRPr lang="en-US"/>
          </a:p>
        </p:txBody>
      </p:sp>
      <p:sp>
        <p:nvSpPr>
          <p:cNvPr id="522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522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34377076-BC15-4363-8C7A-F31F5A1CF6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79" r:id="rId1"/>
    <p:sldLayoutId id="2147486380" r:id="rId2"/>
    <p:sldLayoutId id="2147486381" r:id="rId3"/>
    <p:sldLayoutId id="2147486382" r:id="rId4"/>
    <p:sldLayoutId id="2147486383" r:id="rId5"/>
    <p:sldLayoutId id="2147486384" r:id="rId6"/>
    <p:sldLayoutId id="2147486385" r:id="rId7"/>
    <p:sldLayoutId id="2147486386" r:id="rId8"/>
    <p:sldLayoutId id="2147486387" r:id="rId9"/>
    <p:sldLayoutId id="2147486388" r:id="rId10"/>
    <p:sldLayoutId id="21474863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 </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1755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11755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11755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9D79F98E-79B4-4639-B20E-06F527BB32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90" r:id="rId1"/>
    <p:sldLayoutId id="2147486391" r:id="rId2"/>
    <p:sldLayoutId id="2147486392" r:id="rId3"/>
    <p:sldLayoutId id="2147486393" r:id="rId4"/>
    <p:sldLayoutId id="2147486394" r:id="rId5"/>
    <p:sldLayoutId id="2147486395" r:id="rId6"/>
    <p:sldLayoutId id="2147486396" r:id="rId7"/>
    <p:sldLayoutId id="2147486397" r:id="rId8"/>
    <p:sldLayoutId id="2147486398" r:id="rId9"/>
    <p:sldLayoutId id="2147486399" r:id="rId10"/>
    <p:sldLayoutId id="2147486400" r:id="rId11"/>
    <p:sldLayoutId id="2147486401" r:id="rId12"/>
  </p:sldLayoutIdLst>
  <p:transition>
    <p:checke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Mintacím szerkesztése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Mintaszöveg szerkesztése </a:t>
            </a:r>
          </a:p>
          <a:p>
            <a:pPr lvl="1"/>
            <a:r>
              <a:rPr lang="en-US" smtClean="0"/>
              <a:t>Második szint</a:t>
            </a:r>
          </a:p>
          <a:p>
            <a:pPr lvl="2"/>
            <a:r>
              <a:rPr lang="en-US" smtClean="0"/>
              <a:t>Harmadik szint</a:t>
            </a:r>
          </a:p>
          <a:p>
            <a:pPr lvl="3"/>
            <a:r>
              <a:rPr lang="en-US" smtClean="0"/>
              <a:t>Negyedik szint</a:t>
            </a:r>
          </a:p>
          <a:p>
            <a:pPr lvl="4"/>
            <a:r>
              <a:rPr lang="en-US" smtClean="0"/>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47FD43C7-6E86-4670-9655-47D9B5F538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02" r:id="rId1"/>
    <p:sldLayoutId id="2147486403" r:id="rId2"/>
    <p:sldLayoutId id="2147486404" r:id="rId3"/>
    <p:sldLayoutId id="2147486405" r:id="rId4"/>
    <p:sldLayoutId id="2147486406" r:id="rId5"/>
    <p:sldLayoutId id="2147486407" r:id="rId6"/>
    <p:sldLayoutId id="2147486408" r:id="rId7"/>
    <p:sldLayoutId id="2147486409" r:id="rId8"/>
    <p:sldLayoutId id="2147486410" r:id="rId9"/>
    <p:sldLayoutId id="2147486411" r:id="rId10"/>
    <p:sldLayoutId id="2147486412" r:id="rId11"/>
    <p:sldLayoutId id="21474864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 </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hu-H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hu-H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D0CB7A65-EC1E-4F75-8FA2-61E4F5C26A27}"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6414" r:id="rId1"/>
    <p:sldLayoutId id="2147486415" r:id="rId2"/>
    <p:sldLayoutId id="2147486416" r:id="rId3"/>
    <p:sldLayoutId id="2147486417" r:id="rId4"/>
    <p:sldLayoutId id="2147486418" r:id="rId5"/>
    <p:sldLayoutId id="2147486419" r:id="rId6"/>
    <p:sldLayoutId id="2147486420" r:id="rId7"/>
    <p:sldLayoutId id="2147486421" r:id="rId8"/>
    <p:sldLayoutId id="2147486422" r:id="rId9"/>
    <p:sldLayoutId id="2147486423" r:id="rId10"/>
    <p:sldLayoutId id="21474864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574675" y="304800"/>
            <a:ext cx="8001000" cy="1216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hu-HU" smtClean="0"/>
              <a:t>Mintacím szerkesztése</a:t>
            </a:r>
          </a:p>
        </p:txBody>
      </p:sp>
      <p:sp>
        <p:nvSpPr>
          <p:cNvPr id="19459" name="Rectangle 3"/>
          <p:cNvSpPr>
            <a:spLocks noGrp="1" noChangeArrowheads="1"/>
          </p:cNvSpPr>
          <p:nvPr>
            <p:ph type="body" idx="1"/>
          </p:nvPr>
        </p:nvSpPr>
        <p:spPr bwMode="auto">
          <a:xfrm>
            <a:off x="566738" y="1752600"/>
            <a:ext cx="8001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97284"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hu-HU" sz="2400">
              <a:solidFill>
                <a:srgbClr val="000000"/>
              </a:solidFill>
              <a:latin typeface="Times New Roman" pitchFamily="18" charset="0"/>
            </a:endParaRPr>
          </a:p>
        </p:txBody>
      </p:sp>
      <p:sp>
        <p:nvSpPr>
          <p:cNvPr id="97285"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a:defRPr/>
            </a:pPr>
            <a:endParaRPr lang="hu-HU">
              <a:solidFill>
                <a:srgbClr val="000000"/>
              </a:solidFill>
            </a:endParaRPr>
          </a:p>
        </p:txBody>
      </p:sp>
      <p:sp>
        <p:nvSpPr>
          <p:cNvPr id="97286"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defRPr>
            </a:lvl1pPr>
          </a:lstStyle>
          <a:p>
            <a:pPr>
              <a:defRPr/>
            </a:pPr>
            <a:endParaRPr lang="hu-HU"/>
          </a:p>
        </p:txBody>
      </p:sp>
      <p:sp>
        <p:nvSpPr>
          <p:cNvPr id="97287"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defRPr>
            </a:lvl1pPr>
          </a:lstStyle>
          <a:p>
            <a:pPr>
              <a:defRPr/>
            </a:pPr>
            <a:endParaRPr lang="hu-HU"/>
          </a:p>
        </p:txBody>
      </p:sp>
      <p:sp>
        <p:nvSpPr>
          <p:cNvPr id="97288"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defRPr>
            </a:lvl1pPr>
          </a:lstStyle>
          <a:p>
            <a:pPr>
              <a:defRPr/>
            </a:pPr>
            <a:fld id="{B6ADDD89-4649-4106-84AE-711C9473A474}"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6425" r:id="rId1"/>
    <p:sldLayoutId id="2147486252" r:id="rId2"/>
    <p:sldLayoutId id="2147486253" r:id="rId3"/>
    <p:sldLayoutId id="2147486254" r:id="rId4"/>
    <p:sldLayoutId id="2147486255" r:id="rId5"/>
    <p:sldLayoutId id="2147486256" r:id="rId6"/>
    <p:sldLayoutId id="2147486257" r:id="rId7"/>
    <p:sldLayoutId id="2147486258" r:id="rId8"/>
    <p:sldLayoutId id="2147486259" r:id="rId9"/>
    <p:sldLayoutId id="2147486260" r:id="rId10"/>
    <p:sldLayoutId id="2147486261" r:id="rId11"/>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2846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hu-HU"/>
          </a:p>
        </p:txBody>
      </p:sp>
      <p:sp>
        <p:nvSpPr>
          <p:cNvPr id="2846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hu-HU"/>
          </a:p>
        </p:txBody>
      </p:sp>
      <p:sp>
        <p:nvSpPr>
          <p:cNvPr id="2846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7329746-AD63-4302-BDC3-E22DC87B6F5D}"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6230" r:id="rId1"/>
    <p:sldLayoutId id="2147486231" r:id="rId2"/>
    <p:sldLayoutId id="2147486232" r:id="rId3"/>
    <p:sldLayoutId id="2147486233" r:id="rId4"/>
    <p:sldLayoutId id="2147486234" r:id="rId5"/>
    <p:sldLayoutId id="2147486235" r:id="rId6"/>
    <p:sldLayoutId id="2147486236" r:id="rId7"/>
    <p:sldLayoutId id="2147486237" r:id="rId8"/>
    <p:sldLayoutId id="2147486238" r:id="rId9"/>
    <p:sldLayoutId id="2147486239" r:id="rId10"/>
    <p:sldLayoutId id="21474862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Mintacím szerkesztése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Mintaszöveg szerkesztése </a:t>
            </a:r>
          </a:p>
          <a:p>
            <a:pPr lvl="1"/>
            <a:r>
              <a:rPr lang="en-US" smtClean="0"/>
              <a:t>Második szint</a:t>
            </a:r>
          </a:p>
          <a:p>
            <a:pPr lvl="2"/>
            <a:r>
              <a:rPr lang="en-US" smtClean="0"/>
              <a:t>Harmadik szint</a:t>
            </a:r>
          </a:p>
          <a:p>
            <a:pPr lvl="3"/>
            <a:r>
              <a:rPr lang="en-US" smtClean="0"/>
              <a:t>Negyedik szint</a:t>
            </a:r>
          </a:p>
          <a:p>
            <a:pPr lvl="4"/>
            <a:r>
              <a:rPr lang="en-US" smtClean="0"/>
              <a:t>Ötödik szint</a:t>
            </a:r>
          </a:p>
        </p:txBody>
      </p:sp>
      <p:sp>
        <p:nvSpPr>
          <p:cNvPr id="494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494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494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AFAFEFDF-E17B-4621-BC7B-DB8D1E9520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3" r:id="rId1"/>
    <p:sldLayoutId id="2147486274" r:id="rId2"/>
    <p:sldLayoutId id="2147486275" r:id="rId3"/>
    <p:sldLayoutId id="2147486276" r:id="rId4"/>
    <p:sldLayoutId id="2147486277" r:id="rId5"/>
    <p:sldLayoutId id="2147486278" r:id="rId6"/>
    <p:sldLayoutId id="2147486279" r:id="rId7"/>
    <p:sldLayoutId id="2147486280" r:id="rId8"/>
    <p:sldLayoutId id="2147486281" r:id="rId9"/>
    <p:sldLayoutId id="2147486282" r:id="rId10"/>
    <p:sldLayoutId id="21474862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Mintacím szerkesztése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Mintaszöveg szerkesztése </a:t>
            </a:r>
          </a:p>
          <a:p>
            <a:pPr lvl="1"/>
            <a:r>
              <a:rPr lang="en-US" smtClean="0"/>
              <a:t>Második szint</a:t>
            </a:r>
          </a:p>
          <a:p>
            <a:pPr lvl="2"/>
            <a:r>
              <a:rPr lang="en-US" smtClean="0"/>
              <a:t>Harmadik szint</a:t>
            </a:r>
          </a:p>
          <a:p>
            <a:pPr lvl="3"/>
            <a:r>
              <a:rPr lang="en-US" smtClean="0"/>
              <a:t>Negyedik szint</a:t>
            </a:r>
          </a:p>
          <a:p>
            <a:pPr lvl="4"/>
            <a:r>
              <a:rPr lang="en-US" smtClean="0"/>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1B2CAE70-C093-4494-BCDF-69ECE4F4D1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84" r:id="rId1"/>
    <p:sldLayoutId id="2147486285" r:id="rId2"/>
    <p:sldLayoutId id="2147486286" r:id="rId3"/>
    <p:sldLayoutId id="2147486287" r:id="rId4"/>
    <p:sldLayoutId id="2147486288" r:id="rId5"/>
    <p:sldLayoutId id="2147486289" r:id="rId6"/>
    <p:sldLayoutId id="2147486290" r:id="rId7"/>
    <p:sldLayoutId id="2147486291" r:id="rId8"/>
    <p:sldLayoutId id="2147486292" r:id="rId9"/>
    <p:sldLayoutId id="2147486293" r:id="rId10"/>
    <p:sldLayoutId id="2147486294" r:id="rId11"/>
    <p:sldLayoutId id="2147486295" r:id="rId12"/>
    <p:sldLayoutId id="214748629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Mintacím szerkesztése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Mintaszöveg szerkesztése </a:t>
            </a:r>
          </a:p>
          <a:p>
            <a:pPr lvl="1"/>
            <a:r>
              <a:rPr lang="en-US" smtClean="0"/>
              <a:t>Második szint</a:t>
            </a:r>
          </a:p>
          <a:p>
            <a:pPr lvl="2"/>
            <a:r>
              <a:rPr lang="en-US" smtClean="0"/>
              <a:t>Harmadik szint</a:t>
            </a:r>
          </a:p>
          <a:p>
            <a:pPr lvl="3"/>
            <a:r>
              <a:rPr lang="en-US" smtClean="0"/>
              <a:t>Negyedik szint</a:t>
            </a:r>
          </a:p>
          <a:p>
            <a:pPr lvl="4"/>
            <a:r>
              <a:rPr lang="en-US" smtClean="0"/>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19B14F36-9433-4148-B5B1-E7BC168ECE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97" r:id="rId1"/>
    <p:sldLayoutId id="2147486298" r:id="rId2"/>
    <p:sldLayoutId id="2147486299" r:id="rId3"/>
    <p:sldLayoutId id="2147486300" r:id="rId4"/>
    <p:sldLayoutId id="2147486301" r:id="rId5"/>
    <p:sldLayoutId id="2147486302" r:id="rId6"/>
    <p:sldLayoutId id="2147486303" r:id="rId7"/>
    <p:sldLayoutId id="2147486304" r:id="rId8"/>
    <p:sldLayoutId id="2147486305" r:id="rId9"/>
    <p:sldLayoutId id="2147486306" r:id="rId10"/>
    <p:sldLayoutId id="2147486307" r:id="rId11"/>
    <p:sldLayoutId id="2147486308" r:id="rId12"/>
    <p:sldLayoutId id="214748630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 </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52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hu-HU"/>
          </a:p>
        </p:txBody>
      </p:sp>
      <p:sp>
        <p:nvSpPr>
          <p:cNvPr id="152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hu-HU"/>
          </a:p>
        </p:txBody>
      </p:sp>
      <p:sp>
        <p:nvSpPr>
          <p:cNvPr id="1525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FC2565BA-E022-4505-8FF0-28122814F424}"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6310" r:id="rId1"/>
    <p:sldLayoutId id="2147486311" r:id="rId2"/>
    <p:sldLayoutId id="2147486312" r:id="rId3"/>
    <p:sldLayoutId id="2147486313" r:id="rId4"/>
    <p:sldLayoutId id="2147486314" r:id="rId5"/>
    <p:sldLayoutId id="2147486315" r:id="rId6"/>
    <p:sldLayoutId id="2147486316" r:id="rId7"/>
    <p:sldLayoutId id="2147486317" r:id="rId8"/>
    <p:sldLayoutId id="2147486318" r:id="rId9"/>
    <p:sldLayoutId id="2147486319" r:id="rId10"/>
    <p:sldLayoutId id="21474863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Mintacím szerkesztése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Mintaszöveg szerkesztése </a:t>
            </a:r>
          </a:p>
          <a:p>
            <a:pPr lvl="1"/>
            <a:r>
              <a:rPr lang="en-US" smtClean="0"/>
              <a:t>Második szint</a:t>
            </a:r>
          </a:p>
          <a:p>
            <a:pPr lvl="2"/>
            <a:r>
              <a:rPr lang="en-US" smtClean="0"/>
              <a:t>Harmadik szint</a:t>
            </a:r>
          </a:p>
          <a:p>
            <a:pPr lvl="3"/>
            <a:r>
              <a:rPr lang="en-US" smtClean="0"/>
              <a:t>Negyedik szint</a:t>
            </a:r>
          </a:p>
          <a:p>
            <a:pPr lvl="4"/>
            <a:r>
              <a:rPr lang="en-US" smtClean="0"/>
              <a:t>Ötödik szint</a:t>
            </a:r>
          </a:p>
        </p:txBody>
      </p:sp>
      <p:sp>
        <p:nvSpPr>
          <p:cNvPr id="970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970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970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0AE385A0-BB5C-4A7C-85FF-4E3499FA3F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21" r:id="rId1"/>
    <p:sldLayoutId id="2147486322" r:id="rId2"/>
    <p:sldLayoutId id="2147486323" r:id="rId3"/>
    <p:sldLayoutId id="2147486324" r:id="rId4"/>
    <p:sldLayoutId id="2147486325" r:id="rId5"/>
    <p:sldLayoutId id="2147486326" r:id="rId6"/>
    <p:sldLayoutId id="2147486327" r:id="rId7"/>
    <p:sldLayoutId id="2147486328" r:id="rId8"/>
    <p:sldLayoutId id="2147486329" r:id="rId9"/>
    <p:sldLayoutId id="2147486330" r:id="rId10"/>
    <p:sldLayoutId id="2147486331" r:id="rId11"/>
  </p:sldLayoutIdLst>
  <p:transition>
    <p:checke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0086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hu-HU"/>
          </a:p>
        </p:txBody>
      </p:sp>
      <p:sp>
        <p:nvSpPr>
          <p:cNvPr id="10086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hu-HU"/>
          </a:p>
        </p:txBody>
      </p:sp>
      <p:sp>
        <p:nvSpPr>
          <p:cNvPr id="10086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a:defRPr/>
            </a:pPr>
            <a:fld id="{DED08AF8-186C-43EB-A06E-02EB4A84075E}"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6241" r:id="rId1"/>
    <p:sldLayoutId id="2147486242" r:id="rId2"/>
    <p:sldLayoutId id="2147486243" r:id="rId3"/>
    <p:sldLayoutId id="2147486244" r:id="rId4"/>
    <p:sldLayoutId id="2147486245" r:id="rId5"/>
    <p:sldLayoutId id="2147486246" r:id="rId6"/>
    <p:sldLayoutId id="2147486247" r:id="rId7"/>
    <p:sldLayoutId id="2147486248" r:id="rId8"/>
    <p:sldLayoutId id="2147486249" r:id="rId9"/>
    <p:sldLayoutId id="2147486250" r:id="rId10"/>
    <p:sldLayoutId id="2147486251" r:id="rId11"/>
  </p:sldLayoutIdLst>
  <p:transition>
    <p:checke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bwMode="auto">
          <a:xfrm>
            <a:off x="685800" y="304800"/>
            <a:ext cx="7772400" cy="762000"/>
          </a:xfrm>
          <a:prstGeom prst="rect">
            <a:avLst/>
          </a:prstGeom>
          <a:solidFill>
            <a:srgbClr val="FFCC66"/>
          </a:solidFill>
          <a:ln w="9525">
            <a:solidFill>
              <a:schemeClr val="tx1"/>
            </a:solidFill>
            <a:miter lim="800000"/>
            <a:headEnd/>
            <a:tailEnd/>
          </a:ln>
          <a:effectLst>
            <a:outerShdw dist="107763" dir="2700000" algn="ctr" rotWithShape="0">
              <a:srgbClr val="808080"/>
            </a:outerShdw>
          </a:effectLst>
        </p:spPr>
        <p:txBody>
          <a:bodyPr vert="horz" wrap="square" lIns="91440" tIns="45720" rIns="91440" bIns="45720" numCol="1" anchor="ctr" anchorCtr="0" compatLnSpc="1">
            <a:prstTxWarp prst="textNoShape">
              <a:avLst/>
            </a:prstTxWarp>
          </a:bodyPr>
          <a:lstStyle/>
          <a:p>
            <a:pPr lvl="0"/>
            <a:r>
              <a:rPr lang="ja-JP" altLang="en-US" smtClean="0"/>
              <a:t>マスタータイトルの書式設定</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マスターテキストの書式設定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967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kumimoji="1" sz="1400">
                <a:solidFill>
                  <a:srgbClr val="000000"/>
                </a:solidFill>
                <a:latin typeface="Times New Roman" pitchFamily="18" charset="0"/>
                <a:ea typeface="+mn-ea"/>
              </a:defRPr>
            </a:lvl1pPr>
          </a:lstStyle>
          <a:p>
            <a:pPr>
              <a:defRPr/>
            </a:pPr>
            <a:endParaRPr lang="en-US" altLang="ja-JP"/>
          </a:p>
        </p:txBody>
      </p:sp>
      <p:sp>
        <p:nvSpPr>
          <p:cNvPr id="967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1" sz="1400">
                <a:solidFill>
                  <a:srgbClr val="000000"/>
                </a:solidFill>
                <a:latin typeface="Times New Roman" pitchFamily="18" charset="0"/>
                <a:ea typeface="+mn-ea"/>
              </a:defRPr>
            </a:lvl1pPr>
          </a:lstStyle>
          <a:p>
            <a:pPr>
              <a:defRPr/>
            </a:pPr>
            <a:endParaRPr lang="en-US" altLang="ja-JP"/>
          </a:p>
        </p:txBody>
      </p:sp>
      <p:sp>
        <p:nvSpPr>
          <p:cNvPr id="967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1" sz="1400">
                <a:solidFill>
                  <a:srgbClr val="000000"/>
                </a:solidFill>
                <a:latin typeface="Times New Roman" pitchFamily="18" charset="0"/>
                <a:ea typeface="+mn-ea"/>
              </a:defRPr>
            </a:lvl1pPr>
          </a:lstStyle>
          <a:p>
            <a:pPr>
              <a:defRPr/>
            </a:pPr>
            <a:fld id="{C371BB29-2422-4F94-8E6B-0A8DAE7A1B18}"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6332" r:id="rId1"/>
    <p:sldLayoutId id="2147486333" r:id="rId2"/>
    <p:sldLayoutId id="2147486334" r:id="rId3"/>
    <p:sldLayoutId id="2147486335" r:id="rId4"/>
    <p:sldLayoutId id="2147486336" r:id="rId5"/>
    <p:sldLayoutId id="2147486337" r:id="rId6"/>
    <p:sldLayoutId id="2147486338" r:id="rId7"/>
    <p:sldLayoutId id="2147486339" r:id="rId8"/>
    <p:sldLayoutId id="2147486340" r:id="rId9"/>
    <p:sldLayoutId id="2147486341" r:id="rId10"/>
    <p:sldLayoutId id="2147486342" r:id="rId11"/>
  </p:sldLayoutIdLst>
  <p:transition>
    <p:checker dir="vert"/>
  </p:transition>
  <p:txStyles>
    <p:titleStyle>
      <a:lvl1pPr algn="ctr" rtl="0" eaLnBrk="0" fontAlgn="base" hangingPunct="0">
        <a:spcBef>
          <a:spcPct val="0"/>
        </a:spcBef>
        <a:spcAft>
          <a:spcPct val="0"/>
        </a:spcAft>
        <a:defRPr kumimoji="1" sz="3200">
          <a:solidFill>
            <a:schemeClr val="tx2"/>
          </a:solidFill>
          <a:latin typeface="+mj-lt"/>
          <a:ea typeface="+mj-ea"/>
          <a:cs typeface="+mj-cs"/>
        </a:defRPr>
      </a:lvl1pPr>
      <a:lvl2pPr algn="ctr" rtl="0" eaLnBrk="0" fontAlgn="base" hangingPunct="0">
        <a:spcBef>
          <a:spcPct val="0"/>
        </a:spcBef>
        <a:spcAft>
          <a:spcPct val="0"/>
        </a:spcAft>
        <a:defRPr kumimoji="1" sz="32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kumimoji="1" sz="32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kumimoji="1" sz="32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kumimoji="1" sz="3200">
          <a:solidFill>
            <a:schemeClr val="tx2"/>
          </a:solidFill>
          <a:latin typeface="Arial" pitchFamily="34" charset="0"/>
          <a:ea typeface="ＭＳ Ｐゴシック" pitchFamily="34" charset="-128"/>
        </a:defRPr>
      </a:lvl5pPr>
      <a:lvl6pPr marL="457200" algn="ctr" rtl="0" fontAlgn="base">
        <a:spcBef>
          <a:spcPct val="0"/>
        </a:spcBef>
        <a:spcAft>
          <a:spcPct val="0"/>
        </a:spcAft>
        <a:defRPr kumimoji="1" sz="3200">
          <a:solidFill>
            <a:schemeClr val="tx2"/>
          </a:solidFill>
          <a:latin typeface="Arial" pitchFamily="34" charset="0"/>
          <a:ea typeface="ＭＳ Ｐゴシック" pitchFamily="34" charset="-128"/>
        </a:defRPr>
      </a:lvl6pPr>
      <a:lvl7pPr marL="914400" algn="ctr" rtl="0" fontAlgn="base">
        <a:spcBef>
          <a:spcPct val="0"/>
        </a:spcBef>
        <a:spcAft>
          <a:spcPct val="0"/>
        </a:spcAft>
        <a:defRPr kumimoji="1" sz="3200">
          <a:solidFill>
            <a:schemeClr val="tx2"/>
          </a:solidFill>
          <a:latin typeface="Arial" pitchFamily="34" charset="0"/>
          <a:ea typeface="ＭＳ Ｐゴシック" pitchFamily="34" charset="-128"/>
        </a:defRPr>
      </a:lvl7pPr>
      <a:lvl8pPr marL="1371600" algn="ctr" rtl="0" fontAlgn="base">
        <a:spcBef>
          <a:spcPct val="0"/>
        </a:spcBef>
        <a:spcAft>
          <a:spcPct val="0"/>
        </a:spcAft>
        <a:defRPr kumimoji="1" sz="3200">
          <a:solidFill>
            <a:schemeClr val="tx2"/>
          </a:solidFill>
          <a:latin typeface="Arial" pitchFamily="34" charset="0"/>
          <a:ea typeface="ＭＳ Ｐゴシック" pitchFamily="34" charset="-128"/>
        </a:defRPr>
      </a:lvl8pPr>
      <a:lvl9pPr marL="1828800" algn="ctr" rtl="0" fontAlgn="base">
        <a:spcBef>
          <a:spcPct val="0"/>
        </a:spcBef>
        <a:spcAft>
          <a:spcPct val="0"/>
        </a:spcAft>
        <a:defRPr kumimoji="1" sz="32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9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8.xml"/><Relationship Id="rId1" Type="http://schemas.openxmlformats.org/officeDocument/2006/relationships/slideLayout" Target="../slideLayouts/slideLayout162.xml"/><Relationship Id="rId4" Type="http://schemas.openxmlformats.org/officeDocument/2006/relationships/image" Target="../media/image115.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7.xml"/><Relationship Id="rId1" Type="http://schemas.openxmlformats.org/officeDocument/2006/relationships/vmlDrawing" Target="../drawings/vmlDrawing2.vml"/><Relationship Id="rId5" Type="http://schemas.openxmlformats.org/officeDocument/2006/relationships/image" Target="../media/image115.png"/><Relationship Id="rId4" Type="http://schemas.openxmlformats.org/officeDocument/2006/relationships/oleObject" Target="../embeddings/Microsoft_Office_Word_97-2003_dokumentum1.doc"/></Relationships>
</file>

<file path=ppt/slides/_rels/slide10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0.xml"/><Relationship Id="rId1" Type="http://schemas.openxmlformats.org/officeDocument/2006/relationships/slideLayout" Target="../slideLayouts/slideLayout76.xml"/><Relationship Id="rId4" Type="http://schemas.openxmlformats.org/officeDocument/2006/relationships/image" Target="../media/image115.png"/></Relationships>
</file>

<file path=ppt/slides/_rels/slide103.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91.xml"/><Relationship Id="rId1" Type="http://schemas.openxmlformats.org/officeDocument/2006/relationships/slideLayout" Target="../slideLayouts/slideLayout169.xml"/><Relationship Id="rId4" Type="http://schemas.openxmlformats.org/officeDocument/2006/relationships/image" Target="../media/image119.png"/></Relationships>
</file>

<file path=ppt/slides/_rels/slide10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2.xml"/><Relationship Id="rId1" Type="http://schemas.openxmlformats.org/officeDocument/2006/relationships/slideLayout" Target="../slideLayouts/slideLayout169.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notesSlide" Target="../notesSlides/notesSlide93.xml"/><Relationship Id="rId1" Type="http://schemas.openxmlformats.org/officeDocument/2006/relationships/slideLayout" Target="../slideLayouts/slideLayout169.xml"/></Relationships>
</file>

<file path=ppt/slides/_rels/slide106.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94.xml"/><Relationship Id="rId1" Type="http://schemas.openxmlformats.org/officeDocument/2006/relationships/slideLayout" Target="../slideLayouts/slideLayout140.xml"/></Relationships>
</file>

<file path=ppt/slides/_rels/slide10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5.xml"/><Relationship Id="rId1" Type="http://schemas.openxmlformats.org/officeDocument/2006/relationships/slideLayout" Target="../slideLayouts/slideLayout146.xml"/></Relationships>
</file>

<file path=ppt/slides/_rels/slide10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6.xml"/><Relationship Id="rId1" Type="http://schemas.openxmlformats.org/officeDocument/2006/relationships/slideLayout" Target="../slideLayouts/slideLayout146.xml"/><Relationship Id="rId5" Type="http://schemas.openxmlformats.org/officeDocument/2006/relationships/image" Target="../media/image36.gif"/><Relationship Id="rId4" Type="http://schemas.openxmlformats.org/officeDocument/2006/relationships/image" Target="../media/image125.jpeg"/></Relationships>
</file>

<file path=ppt/slides/_rels/slide10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34.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19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34.xml"/></Relationships>
</file>

<file path=ppt/slides/_rels/slide11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7.xml"/><Relationship Id="rId1" Type="http://schemas.openxmlformats.org/officeDocument/2006/relationships/slideLayout" Target="../slideLayouts/slideLayout134.xml"/><Relationship Id="rId4" Type="http://schemas.openxmlformats.org/officeDocument/2006/relationships/image" Target="../media/image130.jpeg"/></Relationships>
</file>

<file path=ppt/slides/_rels/slide1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8.xml"/><Relationship Id="rId1" Type="http://schemas.openxmlformats.org/officeDocument/2006/relationships/slideLayout" Target="../slideLayouts/slideLayout17.xml"/><Relationship Id="rId6" Type="http://schemas.openxmlformats.org/officeDocument/2006/relationships/image" Target="../media/image36.gif"/><Relationship Id="rId5" Type="http://schemas.openxmlformats.org/officeDocument/2006/relationships/image" Target="../media/image35.jpeg"/><Relationship Id="rId4" Type="http://schemas.openxmlformats.org/officeDocument/2006/relationships/image" Target="../media/image34.jpeg"/></Relationships>
</file>

<file path=ppt/slides/_rels/slide11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notesSlide" Target="../notesSlides/notesSlide99.xml"/><Relationship Id="rId1" Type="http://schemas.openxmlformats.org/officeDocument/2006/relationships/slideLayout" Target="../slideLayouts/slideLayout59.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 Id="rId9" Type="http://schemas.openxmlformats.org/officeDocument/2006/relationships/image" Target="../media/image137.jpeg"/></Relationships>
</file>

<file path=ppt/slides/_rels/slide11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0.xml"/><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1.xml"/><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2.xml"/><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3.xml"/><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notesSlide" Target="../notesSlides/notesSlide104.xml"/><Relationship Id="rId1" Type="http://schemas.openxmlformats.org/officeDocument/2006/relationships/slideLayout" Target="../slideLayouts/slideLayout18.xml"/><Relationship Id="rId5" Type="http://schemas.openxmlformats.org/officeDocument/2006/relationships/image" Target="../media/image144.wmf"/><Relationship Id="rId4" Type="http://schemas.openxmlformats.org/officeDocument/2006/relationships/image" Target="../media/image143.wmf"/></Relationships>
</file>

<file path=ppt/slides/_rels/slide11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hyperlink" Target="wrapping.exe" TargetMode="External"/><Relationship Id="rId2" Type="http://schemas.openxmlformats.org/officeDocument/2006/relationships/notesSlide" Target="../notesSlides/notesSlide12.xml"/><Relationship Id="rId1" Type="http://schemas.openxmlformats.org/officeDocument/2006/relationships/slideLayout" Target="../slideLayouts/slideLayout192.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5.xml"/><Relationship Id="rId1" Type="http://schemas.openxmlformats.org/officeDocument/2006/relationships/slideLayout" Target="../slideLayouts/slideLayout17.xml"/><Relationship Id="rId4" Type="http://schemas.openxmlformats.org/officeDocument/2006/relationships/image" Target="../media/image147.jpeg"/></Relationships>
</file>

<file path=ppt/slides/_rels/slide12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6.xml"/><Relationship Id="rId1" Type="http://schemas.openxmlformats.org/officeDocument/2006/relationships/slideLayout" Target="../slideLayouts/slideLayout53.xml"/></Relationships>
</file>

<file path=ppt/slides/_rels/slide12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7.xml"/><Relationship Id="rId1" Type="http://schemas.openxmlformats.org/officeDocument/2006/relationships/slideLayout" Target="../slideLayouts/slideLayout18.xml"/><Relationship Id="rId5" Type="http://schemas.openxmlformats.org/officeDocument/2006/relationships/image" Target="../media/image153.jpeg"/><Relationship Id="rId4" Type="http://schemas.openxmlformats.org/officeDocument/2006/relationships/image" Target="../media/image152.jpeg"/></Relationships>
</file>

<file path=ppt/slides/_rels/slide124.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slide" Target="slide15.xml"/><Relationship Id="rId2" Type="http://schemas.openxmlformats.org/officeDocument/2006/relationships/notesSlide" Target="../notesSlides/notesSlide108.xml"/><Relationship Id="rId1" Type="http://schemas.openxmlformats.org/officeDocument/2006/relationships/slideLayout" Target="../slideLayouts/slideLayout53.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12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1.xml"/><Relationship Id="rId1" Type="http://schemas.openxmlformats.org/officeDocument/2006/relationships/slideLayout" Target="../slideLayouts/slideLayout40.xml"/><Relationship Id="rId4" Type="http://schemas.openxmlformats.org/officeDocument/2006/relationships/image" Target="../media/image161.jpeg"/></Relationships>
</file>

<file path=ppt/slides/_rels/slide128.x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notesSlide" Target="../notesSlides/notesSlide112.xml"/><Relationship Id="rId1" Type="http://schemas.openxmlformats.org/officeDocument/2006/relationships/slideLayout" Target="../slideLayouts/slideLayout40.xml"/></Relationships>
</file>

<file path=ppt/slides/_rels/slide12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3.xml"/><Relationship Id="rId1" Type="http://schemas.openxmlformats.org/officeDocument/2006/relationships/slideLayout" Target="../slideLayouts/slideLayout40.xml"/><Relationship Id="rId5" Type="http://schemas.openxmlformats.org/officeDocument/2006/relationships/image" Target="../media/image165.jpeg"/><Relationship Id="rId4" Type="http://schemas.openxmlformats.org/officeDocument/2006/relationships/image" Target="../media/image164.png"/></Relationships>
</file>

<file path=ppt/slides/_rels/slide13.xml.rels><?xml version="1.0" encoding="UTF-8" standalone="yes"?>
<Relationships xmlns="http://schemas.openxmlformats.org/package/2006/relationships"><Relationship Id="rId3" Type="http://schemas.openxmlformats.org/officeDocument/2006/relationships/hyperlink" Target="wrapping.exe" TargetMode="External"/><Relationship Id="rId2" Type="http://schemas.openxmlformats.org/officeDocument/2006/relationships/notesSlide" Target="../notesSlides/notesSlide13.xml"/><Relationship Id="rId1" Type="http://schemas.openxmlformats.org/officeDocument/2006/relationships/slideLayout" Target="../slideLayouts/slideLayout192.xml"/><Relationship Id="rId4" Type="http://schemas.openxmlformats.org/officeDocument/2006/relationships/image" Target="../media/image17.gif"/></Relationships>
</file>

<file path=ppt/slides/_rels/slide13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4.xml"/><Relationship Id="rId1" Type="http://schemas.openxmlformats.org/officeDocument/2006/relationships/slideLayout" Target="../slideLayouts/slideLayout4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0.xml"/></Relationships>
</file>

<file path=ppt/slides/_rels/slide13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10.xml"/><Relationship Id="rId4" Type="http://schemas.openxmlformats.org/officeDocument/2006/relationships/slide" Target="slide58.xml"/></Relationships>
</file>

<file path=ppt/slides/_rels/slide14.xml.rels><?xml version="1.0" encoding="UTF-8" standalone="yes"?>
<Relationships xmlns="http://schemas.openxmlformats.org/package/2006/relationships"><Relationship Id="rId3" Type="http://schemas.openxmlformats.org/officeDocument/2006/relationships/hyperlink" Target="wrapping.exe" TargetMode="External"/><Relationship Id="rId2" Type="http://schemas.openxmlformats.org/officeDocument/2006/relationships/notesSlide" Target="../notesSlides/notesSlide14.xml"/><Relationship Id="rId1" Type="http://schemas.openxmlformats.org/officeDocument/2006/relationships/slideLayout" Target="../slideLayouts/slideLayout19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hyperlink" Target="wrapping.exe" TargetMode="External"/><Relationship Id="rId2" Type="http://schemas.openxmlformats.org/officeDocument/2006/relationships/notesSlide" Target="../notesSlides/notesSlide15.xml"/><Relationship Id="rId1" Type="http://schemas.openxmlformats.org/officeDocument/2006/relationships/slideLayout" Target="../slideLayouts/slideLayout192.xml"/><Relationship Id="rId4" Type="http://schemas.openxmlformats.org/officeDocument/2006/relationships/image" Target="../media/image19.gif"/></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92.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92.xml"/><Relationship Id="rId7" Type="http://schemas.openxmlformats.org/officeDocument/2006/relationships/image" Target="../media/image21.png"/><Relationship Id="rId2" Type="http://schemas.openxmlformats.org/officeDocument/2006/relationships/video" Target="file:///C:\Users\kurti\Documents\WORK\&#218;J\OKTAT&#193;S\EL&#336;AD&#193;SOK\FULLER&#201;NEK_NANOCS&#214;VEK\Szen_nanoszerkezetek_2012\image001.avi" TargetMode="External"/><Relationship Id="rId1" Type="http://schemas.openxmlformats.org/officeDocument/2006/relationships/video" Target="file:///C:\Users\kurti\Documents\WORK\&#218;J\OKTAT&#193;S\EL&#336;AD&#193;SOK\FULLER&#201;NEK_NANOCS&#214;VEK\Szen_nanoszerkezetek_2012\image002.avi" TargetMode="Externa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9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9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9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9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9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9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9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91.xml"/><Relationship Id="rId6" Type="http://schemas.openxmlformats.org/officeDocument/2006/relationships/image" Target="../media/image36.gif"/><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0.w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9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66.xml"/><Relationship Id="rId5" Type="http://schemas.openxmlformats.org/officeDocument/2006/relationships/image" Target="../media/image45.gif"/><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40.xml"/><Relationship Id="rId5" Type="http://schemas.openxmlformats.org/officeDocument/2006/relationships/image" Target="../media/image49.png"/><Relationship Id="rId4" Type="http://schemas.openxmlformats.org/officeDocument/2006/relationships/image" Target="../media/image48.wmf"/></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40.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92.xml"/></Relationships>
</file>

<file path=ppt/slides/_rels/slide40.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92.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6.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46.xml"/><Relationship Id="rId1" Type="http://schemas.openxmlformats.org/officeDocument/2006/relationships/slideLayout" Target="../slideLayouts/slideLayout88.xml"/><Relationship Id="rId4" Type="http://schemas.openxmlformats.org/officeDocument/2006/relationships/image" Target="../media/image73.wmf"/></Relationships>
</file>

<file path=ppt/slides/_rels/slide57.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47.xml"/><Relationship Id="rId1" Type="http://schemas.openxmlformats.org/officeDocument/2006/relationships/slideLayout" Target="../slideLayouts/slideLayout88.xml"/><Relationship Id="rId4" Type="http://schemas.openxmlformats.org/officeDocument/2006/relationships/image" Target="../media/image75.wmf"/></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96.xml"/><Relationship Id="rId5" Type="http://schemas.openxmlformats.org/officeDocument/2006/relationships/slide" Target="slide132.xml"/><Relationship Id="rId4" Type="http://schemas.openxmlformats.org/officeDocument/2006/relationships/image" Target="../media/image77.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6.xml"/><Relationship Id="rId1" Type="http://schemas.openxmlformats.org/officeDocument/2006/relationships/slideLayout" Target="../slideLayouts/slideLayout19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w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1.xml"/><Relationship Id="rId1" Type="http://schemas.openxmlformats.org/officeDocument/2006/relationships/slideLayout" Target="../slideLayouts/slideLayout18.xml"/><Relationship Id="rId5" Type="http://schemas.openxmlformats.org/officeDocument/2006/relationships/image" Target="../media/image80.jpeg"/><Relationship Id="rId4" Type="http://schemas.openxmlformats.org/officeDocument/2006/relationships/image" Target="../media/image79.jpeg"/></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17.xml"/><Relationship Id="rId1" Type="http://schemas.openxmlformats.org/officeDocument/2006/relationships/video" Target="file:///C:\Users\kurti\Documents\WORK\&#218;J\OKTAT&#193;S\EL&#336;AD&#193;SOK\FULLER&#201;NEK_NANOCS&#214;VEK\Szen_nanoszerkezetek_2012\Luzzi_CPLmovie.avi" TargetMode="External"/><Relationship Id="rId4" Type="http://schemas.openxmlformats.org/officeDocument/2006/relationships/image" Target="../media/image82.jpeg"/></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2.xml"/><Relationship Id="rId1" Type="http://schemas.openxmlformats.org/officeDocument/2006/relationships/video" Target="file:///C:\Users\kurti\Documents\WORK\&#218;J\OKTAT&#193;S\EL&#336;AD&#193;SOK\FULLER&#201;NEK_NANOCS&#214;VEK\Szen_nanoszerkezetek_2012\image001.avi" TargetMode="Externa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2.xml"/><Relationship Id="rId1" Type="http://schemas.openxmlformats.org/officeDocument/2006/relationships/video" Target="file:///C:\Users\kurti\Documents\WORK\&#218;J\OKTAT&#193;S\EL&#336;AD&#193;SOK\FULLER&#201;NEK_NANOCS&#214;VEK\Szen_nanoszerkezetek_2012\image002.avi" TargetMode="Externa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92.xml"/></Relationships>
</file>

<file path=ppt/slides/_rels/slide9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9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ctrTitle"/>
          </p:nvPr>
        </p:nvSpPr>
        <p:spPr>
          <a:xfrm>
            <a:off x="0" y="914400"/>
            <a:ext cx="9144000" cy="1143000"/>
          </a:xfrm>
        </p:spPr>
        <p:txBody>
          <a:bodyPr/>
          <a:lstStyle/>
          <a:p>
            <a:r>
              <a:rPr lang="hu-HU" sz="4800" b="1" smtClean="0">
                <a:solidFill>
                  <a:srgbClr val="A50021"/>
                </a:solidFill>
              </a:rPr>
              <a:t/>
            </a:r>
            <a:br>
              <a:rPr lang="hu-HU" sz="4800" b="1" smtClean="0">
                <a:solidFill>
                  <a:srgbClr val="A50021"/>
                </a:solidFill>
              </a:rPr>
            </a:br>
            <a:r>
              <a:rPr lang="hu-HU" sz="4800" b="1" smtClean="0">
                <a:solidFill>
                  <a:srgbClr val="A50021"/>
                </a:solidFill>
              </a:rPr>
              <a:t>SZÉN  NANOSZERKEZETEK</a:t>
            </a:r>
            <a:r>
              <a:rPr lang="hu-HU" sz="5400" b="1" smtClean="0">
                <a:solidFill>
                  <a:srgbClr val="A50021"/>
                </a:solidFill>
              </a:rPr>
              <a:t/>
            </a:r>
            <a:br>
              <a:rPr lang="hu-HU" sz="5400" b="1" smtClean="0">
                <a:solidFill>
                  <a:srgbClr val="A50021"/>
                </a:solidFill>
              </a:rPr>
            </a:br>
            <a:r>
              <a:rPr lang="hu-HU" sz="5400" b="1" smtClean="0">
                <a:solidFill>
                  <a:srgbClr val="A50021"/>
                </a:solidFill>
              </a:rPr>
              <a:t/>
            </a:r>
            <a:br>
              <a:rPr lang="hu-HU" sz="5400" b="1" smtClean="0">
                <a:solidFill>
                  <a:srgbClr val="A50021"/>
                </a:solidFill>
              </a:rPr>
            </a:br>
            <a:r>
              <a:rPr lang="hu-HU" sz="3200" b="1" smtClean="0">
                <a:solidFill>
                  <a:srgbClr val="A50021"/>
                </a:solidFill>
              </a:rPr>
              <a:t>SZÉN NANOCSÖVEK  II.</a:t>
            </a:r>
            <a:endParaRPr lang="hu-HU" sz="3200" smtClean="0"/>
          </a:p>
        </p:txBody>
      </p:sp>
      <p:sp>
        <p:nvSpPr>
          <p:cNvPr id="188419" name="Rectangle 2051"/>
          <p:cNvSpPr>
            <a:spLocks noGrp="1" noChangeArrowheads="1"/>
          </p:cNvSpPr>
          <p:nvPr>
            <p:ph type="subTitle" idx="1"/>
          </p:nvPr>
        </p:nvSpPr>
        <p:spPr>
          <a:xfrm>
            <a:off x="1295400" y="3429000"/>
            <a:ext cx="6400800" cy="1752600"/>
          </a:xfrm>
        </p:spPr>
        <p:txBody>
          <a:bodyPr/>
          <a:lstStyle/>
          <a:p>
            <a:r>
              <a:rPr lang="hu-HU" sz="2400" dirty="0" smtClean="0"/>
              <a:t>előadás fizikus és kémikus hallgatóknak</a:t>
            </a:r>
          </a:p>
          <a:p>
            <a:r>
              <a:rPr lang="hu-HU" sz="2400" dirty="0" smtClean="0"/>
              <a:t>(</a:t>
            </a:r>
            <a:r>
              <a:rPr lang="hu-HU" sz="2400" dirty="0" smtClean="0"/>
              <a:t>2017. </a:t>
            </a:r>
            <a:r>
              <a:rPr lang="hu-HU" sz="2400" dirty="0" smtClean="0"/>
              <a:t>tavaszi félév – május </a:t>
            </a:r>
            <a:r>
              <a:rPr lang="hu-HU" sz="2400" dirty="0" smtClean="0"/>
              <a:t>18.)</a:t>
            </a:r>
            <a:endParaRPr lang="hu-HU" sz="2400" dirty="0" smtClean="0"/>
          </a:p>
          <a:p>
            <a:endParaRPr lang="hu-HU" sz="2400" dirty="0" smtClean="0"/>
          </a:p>
          <a:p>
            <a:r>
              <a:rPr lang="hu-HU" sz="2400" b="1" dirty="0" smtClean="0"/>
              <a:t>Kürti Jenő</a:t>
            </a:r>
            <a:endParaRPr lang="hu-HU" sz="2400" dirty="0" smtClean="0"/>
          </a:p>
          <a:p>
            <a:r>
              <a:rPr lang="hu-HU" sz="2400" dirty="0" smtClean="0"/>
              <a:t>ELTE Biológiai Fizika Tanszék</a:t>
            </a:r>
          </a:p>
          <a:p>
            <a:endParaRPr lang="hu-HU" sz="2400" dirty="0" smtClean="0"/>
          </a:p>
          <a:p>
            <a:r>
              <a:rPr lang="hu-HU" sz="1600" dirty="0" smtClean="0"/>
              <a:t>e-mail: </a:t>
            </a:r>
            <a:r>
              <a:rPr lang="hu-HU" sz="1600" dirty="0" err="1" smtClean="0"/>
              <a:t>kurti</a:t>
            </a:r>
            <a:r>
              <a:rPr lang="hu-HU" sz="1600" dirty="0" smtClean="0"/>
              <a:t>@</a:t>
            </a:r>
            <a:r>
              <a:rPr lang="hu-HU" sz="1600" dirty="0" err="1" smtClean="0"/>
              <a:t>virag.elte.hu</a:t>
            </a:r>
            <a:r>
              <a:rPr lang="hu-HU" sz="1600" dirty="0" smtClean="0"/>
              <a:t>		</a:t>
            </a:r>
            <a:r>
              <a:rPr lang="hu-HU" sz="1600" dirty="0" err="1" smtClean="0"/>
              <a:t>www</a:t>
            </a:r>
            <a:r>
              <a:rPr lang="hu-HU" sz="1600" dirty="0" smtClean="0"/>
              <a:t>: </a:t>
            </a:r>
            <a:r>
              <a:rPr lang="hu-HU" sz="1600" dirty="0" err="1" smtClean="0"/>
              <a:t>virag.elte.hu</a:t>
            </a:r>
            <a:r>
              <a:rPr lang="hu-HU" sz="1600" dirty="0" smtClean="0"/>
              <a:t>/</a:t>
            </a:r>
            <a:r>
              <a:rPr lang="hu-HU" sz="1600" dirty="0" err="1" smtClean="0"/>
              <a:t>kurti</a:t>
            </a:r>
            <a:endParaRPr lang="hu-HU" sz="24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pSp>
        <p:nvGrpSpPr>
          <p:cNvPr id="197634" name="Group 2"/>
          <p:cNvGrpSpPr>
            <a:grpSpLocks/>
          </p:cNvGrpSpPr>
          <p:nvPr/>
        </p:nvGrpSpPr>
        <p:grpSpPr bwMode="auto">
          <a:xfrm>
            <a:off x="971550" y="1243013"/>
            <a:ext cx="6769100" cy="5195887"/>
            <a:chOff x="323" y="385"/>
            <a:chExt cx="6116" cy="4696"/>
          </a:xfrm>
        </p:grpSpPr>
        <p:grpSp>
          <p:nvGrpSpPr>
            <p:cNvPr id="197651" name="Group 3"/>
            <p:cNvGrpSpPr>
              <a:grpSpLocks/>
            </p:cNvGrpSpPr>
            <p:nvPr/>
          </p:nvGrpSpPr>
          <p:grpSpPr bwMode="auto">
            <a:xfrm>
              <a:off x="323" y="385"/>
              <a:ext cx="3056" cy="2489"/>
              <a:chOff x="1369" y="1011"/>
              <a:chExt cx="3056" cy="2489"/>
            </a:xfrm>
          </p:grpSpPr>
          <p:sp>
            <p:nvSpPr>
              <p:cNvPr id="198933" name="Line 4"/>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198934" name="Line 5"/>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198935" name="Line 6"/>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198936" name="Line 7"/>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198937" name="Line 8"/>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198938" name="Line 9"/>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198939" name="Line 10"/>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198940" name="Line 11"/>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198941" name="Line 12"/>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198942" name="Line 13"/>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198943" name="Line 14"/>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198944" name="Line 15"/>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198945" name="Line 16"/>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198946" name="Line 17"/>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198947" name="Line 18"/>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198948" name="Line 19"/>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198949" name="Line 20"/>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198950" name="Line 21"/>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198951" name="Line 22"/>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198952" name="Line 23"/>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198953" name="Line 24"/>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198954" name="Line 25"/>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198955" name="Line 26"/>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198956" name="Line 27"/>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198957" name="Line 28"/>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198958" name="Line 29"/>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198959" name="Line 30"/>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198960" name="Line 31"/>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198961" name="Line 32"/>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198962" name="Line 33"/>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198963" name="Line 34"/>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198964" name="Line 35"/>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198965" name="Line 36"/>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198966" name="Line 37"/>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198967" name="Line 38"/>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198968" name="Line 39"/>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198969" name="Line 40"/>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198970" name="Line 41"/>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198971" name="Line 42"/>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198972" name="Line 43"/>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198973" name="Line 44"/>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198974" name="Line 45"/>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198975" name="Line 46"/>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198976" name="Line 47"/>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198977" name="Line 48"/>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198978" name="Line 49"/>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198979" name="Line 50"/>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198980" name="Line 51"/>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198981" name="Line 52"/>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198982" name="Line 53"/>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198983" name="Line 54"/>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198984" name="Line 55"/>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198985" name="Line 56"/>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198986" name="Line 57"/>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198987" name="Line 58"/>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198988" name="Line 59"/>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198989" name="Line 60"/>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198990" name="Line 61"/>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198991" name="Line 62"/>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198992" name="Line 63"/>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198993" name="Line 64"/>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198994" name="Line 65"/>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198995" name="Line 66"/>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198996" name="Line 67"/>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198997" name="Line 68"/>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198998" name="Line 69"/>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198999" name="Line 70"/>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199000" name="Line 71"/>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199001" name="Line 72"/>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199002" name="Line 73"/>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199003" name="Line 74"/>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199004" name="Line 75"/>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199005" name="Line 76"/>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199006" name="Line 77"/>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199007" name="Line 78"/>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199008" name="Line 79"/>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199009" name="Line 80"/>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199010" name="Line 81"/>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199011" name="Line 82"/>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199012" name="Line 83"/>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199013" name="Line 84"/>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199014" name="Line 85"/>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199015" name="Line 86"/>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199016" name="Line 87"/>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199017" name="Line 88"/>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199018" name="Line 89"/>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199019" name="Line 90"/>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199020" name="Line 91"/>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199021" name="Line 92"/>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199022" name="Line 93"/>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199023" name="Line 94"/>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199024" name="Line 95"/>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199025" name="Line 96"/>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199026" name="Line 97"/>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199027" name="Line 98"/>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199028" name="Line 99"/>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199029" name="Line 100"/>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199030" name="Line 101"/>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199031" name="Line 102"/>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199032" name="Line 103"/>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199033" name="Line 104"/>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199034" name="Line 105"/>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199035" name="Line 106"/>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199036" name="Line 107"/>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199037" name="Line 108"/>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199038" name="Line 109"/>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199039" name="Line 110"/>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199040" name="Line 111"/>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199041" name="Line 112"/>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199042" name="Line 113"/>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199043" name="Line 114"/>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199044" name="Line 115"/>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199045" name="Line 116"/>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199046" name="Line 117"/>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199047" name="Line 118"/>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199048" name="Line 119"/>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199049" name="Line 120"/>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199050" name="Line 121"/>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199051" name="Line 122"/>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199052" name="Line 123"/>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199053" name="Line 124"/>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199054" name="Line 125"/>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199055" name="Line 126"/>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199056" name="Line 127"/>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199057" name="Line 128"/>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199058" name="Line 129"/>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199059" name="Line 130"/>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199060" name="Line 131"/>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199061" name="Line 132"/>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199062" name="Line 133"/>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199063" name="Line 134"/>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199064" name="Line 135"/>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199065" name="Line 136"/>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199066" name="Line 137"/>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199067" name="Line 138"/>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199068" name="Line 139"/>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199069" name="Line 140"/>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199070" name="Line 141"/>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199071" name="Line 142"/>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199072" name="Line 143"/>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199073" name="Line 144"/>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199074" name="Line 145"/>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199075" name="Line 146"/>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199076" name="Line 147"/>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199077" name="Line 148"/>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199078" name="Line 149"/>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199079" name="Line 150"/>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199080" name="Line 151"/>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199081" name="Line 152"/>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199082" name="Line 153"/>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199083" name="Line 154"/>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199084" name="Line 155"/>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199085" name="Line 156"/>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199086" name="Line 157"/>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199087" name="Line 158"/>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199088" name="Line 159"/>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199089" name="Line 160"/>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199090" name="Line 161"/>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199091" name="Line 162"/>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199092" name="Line 163"/>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199093" name="Line 164"/>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199094" name="Line 165"/>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199095" name="Line 166"/>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199096" name="Line 167"/>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199097" name="Line 168"/>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199098" name="Line 169"/>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199099" name="Line 170"/>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199100" name="Line 171"/>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199101" name="Line 172"/>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199102" name="Line 173"/>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199103" name="Line 174"/>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199104" name="Line 175"/>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199105" name="Line 176"/>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199106" name="Line 177"/>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199107" name="Line 178"/>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199108" name="Line 179"/>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199109" name="Line 180"/>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199110" name="Line 181"/>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199111" name="Line 182"/>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199112" name="Line 183"/>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199113" name="Line 184"/>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199114" name="Line 185"/>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199115" name="Line 186"/>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199116" name="Line 187"/>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199117" name="Line 188"/>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199118" name="Line 189"/>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199119" name="Line 190"/>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199120" name="Line 191"/>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199121" name="Line 192"/>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199122" name="Line 193"/>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199123" name="Line 194"/>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199124" name="Line 195"/>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199125" name="Line 196"/>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199126" name="Line 197"/>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199127" name="Line 198"/>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199128" name="Line 199"/>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199129" name="Line 200"/>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199130" name="Line 201"/>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199131" name="Line 202"/>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199132" name="Line 203"/>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199133" name="Line 204"/>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199134" name="Line 205"/>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199135" name="Line 206"/>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199136" name="Line 207"/>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199137" name="Line 208"/>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199138" name="Line 209"/>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199139" name="Line 210"/>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199140" name="Line 211"/>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199141" name="Line 212"/>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199142" name="Line 213"/>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199143" name="Line 214"/>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199144" name="Line 215"/>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199145" name="Line 216"/>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199146" name="Line 217"/>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199147" name="Line 218"/>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199148" name="Line 219"/>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199149" name="Line 220"/>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199150" name="Line 221"/>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199151" name="Line 222"/>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199152" name="Line 223"/>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199153" name="Line 224"/>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199154" name="Line 225"/>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199155" name="Line 226"/>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199156" name="Line 227"/>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199157" name="Line 228"/>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199158" name="Line 229"/>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199159" name="Line 230"/>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199160" name="Line 231"/>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199161" name="Line 232"/>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199162" name="Line 233"/>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199163" name="Line 234"/>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199164" name="Line 235"/>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199165" name="Line 236"/>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199166" name="Line 237"/>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199167" name="Line 238"/>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199168" name="Line 239"/>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199169" name="Line 240"/>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199170" name="Line 241"/>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199171" name="Line 242"/>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199172" name="Line 243"/>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199173" name="Line 244"/>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199174" name="Line 245"/>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199175" name="Line 246"/>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199176" name="Line 247"/>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199177" name="Line 248"/>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199178" name="Line 249"/>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199179" name="Line 250"/>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199180" name="Line 251"/>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199181" name="Line 252"/>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199182" name="Line 253"/>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199183" name="Line 254"/>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199184" name="Line 255"/>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199185" name="Line 256"/>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199186" name="Line 257"/>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199187" name="Line 258"/>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199188" name="Line 259"/>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199189" name="Line 260"/>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199190" name="Line 261"/>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199191" name="Line 262"/>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199192" name="Line 263"/>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199193" name="Line 264"/>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199194" name="Line 265"/>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199195" name="Line 266"/>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199196" name="Line 267"/>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199197" name="Line 268"/>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199198" name="Line 269"/>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199199" name="Line 270"/>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199200" name="Line 271"/>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199201" name="Line 272"/>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199202" name="Line 273"/>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199203" name="Line 274"/>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199204" name="Line 275"/>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199205" name="Line 276"/>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199206" name="Line 277"/>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199207" name="Line 278"/>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199208" name="Line 279"/>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199209" name="Line 280"/>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199210" name="Line 281"/>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199211" name="Line 282"/>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199212" name="Line 283"/>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199213" name="Line 284"/>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199214" name="Line 285"/>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199215" name="Line 286"/>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199216" name="Line 287"/>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199217" name="Line 288"/>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199218" name="Line 289"/>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199219" name="Line 290"/>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199220" name="Line 291"/>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199221" name="Line 292"/>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199222" name="Line 293"/>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199223" name="Line 294"/>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199224" name="Line 295"/>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199225" name="Line 296"/>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199226" name="Line 297"/>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199227" name="Line 298"/>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199228" name="Line 299"/>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199229" name="Line 300"/>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199230" name="Line 301"/>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199231" name="Line 302"/>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199232" name="Line 303"/>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199233" name="Line 304"/>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199234" name="Line 305"/>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199235" name="Line 306"/>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199236" name="Line 307"/>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199237" name="Line 308"/>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199238" name="Line 309"/>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199239" name="Line 310"/>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199240" name="Line 311"/>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199241" name="Line 312"/>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199242" name="Line 313"/>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199243" name="Line 314"/>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199244" name="Line 315"/>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199245" name="Line 316"/>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199246" name="Line 317"/>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199247" name="Line 318"/>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199248" name="Line 319"/>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199249" name="Line 320"/>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199250" name="Line 321"/>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199251" name="Line 322"/>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199252" name="Line 323"/>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199253" name="Line 324"/>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199254" name="Line 325"/>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199255" name="Line 326"/>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199256" name="Line 327"/>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199257" name="Line 328"/>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199258" name="Line 329"/>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199259" name="Line 330"/>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199260" name="Line 331"/>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199261" name="Line 332"/>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199262" name="Line 333"/>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199263" name="Line 334"/>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199264" name="Line 335"/>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199265" name="Line 336"/>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199266" name="Line 337"/>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199267" name="Line 338"/>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199268" name="Line 339"/>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199269" name="Line 340"/>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199270" name="Line 341"/>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199271" name="Line 342"/>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199272" name="Line 343"/>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199273" name="Line 344"/>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199274" name="Line 345"/>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199275" name="Line 346"/>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199276" name="Line 347"/>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199277" name="Line 348"/>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199278" name="Line 349"/>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199279" name="Line 350"/>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199280" name="Line 351"/>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199281" name="Line 352"/>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199282" name="Line 353"/>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199283" name="Line 354"/>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199284" name="Line 355"/>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199285" name="Line 356"/>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199286" name="Line 357"/>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199287" name="Line 358"/>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199288" name="Line 359"/>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199289" name="Line 360"/>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199290" name="Line 361"/>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199291" name="Line 362"/>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199292" name="Line 363"/>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199293" name="Line 364"/>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199294" name="Line 365"/>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199295" name="Line 366"/>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199296" name="Line 367"/>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199297" name="Line 368"/>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199298" name="Line 369"/>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199299" name="Line 370"/>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199300" name="Line 371"/>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199301" name="Line 372"/>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199302" name="Line 373"/>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199303" name="Line 374"/>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199304" name="Line 375"/>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199305" name="Line 376"/>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199306" name="Line 377"/>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199307" name="Line 378"/>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199308" name="Line 379"/>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199309" name="Line 380"/>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199310" name="Line 381"/>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199311" name="Line 382"/>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199312" name="Line 383"/>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199313" name="Line 384"/>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199314" name="Line 385"/>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199315" name="Line 386"/>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199316" name="Line 387"/>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199317" name="Line 388"/>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199318" name="Line 389"/>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199319" name="Line 390"/>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199320" name="Line 391"/>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199321" name="Line 392"/>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199322" name="Line 393"/>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199323" name="Line 394"/>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199324" name="Line 395"/>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199325" name="Line 396"/>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199326" name="Line 397"/>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199327" name="Line 398"/>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199328" name="Line 399"/>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199329" name="Line 400"/>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199330" name="Line 401"/>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199331" name="Line 402"/>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199332" name="Line 403"/>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199333" name="Line 404"/>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199334" name="Line 405"/>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199335" name="Line 406"/>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199336" name="Line 407"/>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199337" name="Line 408"/>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199338" name="Line 409"/>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199339" name="Line 410"/>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199340" name="Line 411"/>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199341" name="Line 412"/>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199342" name="Line 413"/>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199343" name="Line 414"/>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199344" name="Line 415"/>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199345" name="Line 416"/>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199346" name="Line 417"/>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199347" name="Line 418"/>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199348" name="Line 419"/>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199349" name="Line 420"/>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199350" name="Line 421"/>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199351" name="Line 422"/>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199352" name="Line 423"/>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199353" name="Line 424"/>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199354" name="Line 425"/>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199355" name="Line 426"/>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199356" name="Line 427"/>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199357" name="Line 428"/>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199358" name="Line 429"/>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197652" name="Group 430"/>
            <p:cNvGrpSpPr>
              <a:grpSpLocks/>
            </p:cNvGrpSpPr>
            <p:nvPr/>
          </p:nvGrpSpPr>
          <p:grpSpPr bwMode="auto">
            <a:xfrm>
              <a:off x="3379" y="391"/>
              <a:ext cx="3056" cy="2489"/>
              <a:chOff x="1369" y="1011"/>
              <a:chExt cx="3056" cy="2489"/>
            </a:xfrm>
          </p:grpSpPr>
          <p:sp>
            <p:nvSpPr>
              <p:cNvPr id="198507" name="Line 431"/>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198508" name="Line 432"/>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198509" name="Line 433"/>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198510" name="Line 434"/>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198511" name="Line 435"/>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198512" name="Line 436"/>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198513" name="Line 437"/>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198514" name="Line 438"/>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198515" name="Line 439"/>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198516" name="Line 440"/>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198517" name="Line 441"/>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198518" name="Line 442"/>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198519" name="Line 443"/>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198520" name="Line 444"/>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198521" name="Line 445"/>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198522" name="Line 446"/>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198523" name="Line 447"/>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198524" name="Line 448"/>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198525" name="Line 449"/>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198526" name="Line 450"/>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198527" name="Line 451"/>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198528" name="Line 452"/>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198529" name="Line 453"/>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198530" name="Line 454"/>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198531" name="Line 455"/>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198532" name="Line 456"/>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198533" name="Line 457"/>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198534" name="Line 458"/>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198535" name="Line 459"/>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198536" name="Line 460"/>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198537" name="Line 461"/>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198538" name="Line 462"/>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198539" name="Line 463"/>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198540" name="Line 464"/>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198541" name="Line 465"/>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198542" name="Line 466"/>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198543" name="Line 467"/>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198544" name="Line 468"/>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198545" name="Line 469"/>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198546" name="Line 470"/>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198547" name="Line 471"/>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198548" name="Line 472"/>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198549" name="Line 473"/>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198550" name="Line 474"/>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198551" name="Line 475"/>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198552" name="Line 476"/>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198553" name="Line 477"/>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198554" name="Line 478"/>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198555" name="Line 479"/>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198556" name="Line 480"/>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198557" name="Line 481"/>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198558" name="Line 482"/>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198559" name="Line 483"/>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198560" name="Line 484"/>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198561" name="Line 485"/>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198562" name="Line 486"/>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198563" name="Line 487"/>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198564" name="Line 488"/>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198565" name="Line 489"/>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198566" name="Line 490"/>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198567" name="Line 491"/>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198568" name="Line 492"/>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198569" name="Line 493"/>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198570" name="Line 494"/>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198571" name="Line 495"/>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198572" name="Line 496"/>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198573" name="Line 497"/>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198574" name="Line 498"/>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198575" name="Line 499"/>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198576" name="Line 500"/>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198577" name="Line 501"/>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198578" name="Line 502"/>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198579" name="Line 503"/>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198580" name="Line 504"/>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198581" name="Line 505"/>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198582" name="Line 506"/>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198583" name="Line 507"/>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198584" name="Line 508"/>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198585" name="Line 509"/>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198586" name="Line 510"/>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198587" name="Line 511"/>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198588" name="Line 512"/>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198589" name="Line 513"/>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198590" name="Line 514"/>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198591" name="Line 515"/>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198592" name="Line 516"/>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198593" name="Line 517"/>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198594" name="Line 518"/>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198595" name="Line 519"/>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198596" name="Line 520"/>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198597" name="Line 521"/>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198598" name="Line 522"/>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198599" name="Line 523"/>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198600" name="Line 524"/>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198601" name="Line 525"/>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198602" name="Line 526"/>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198603" name="Line 527"/>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198604" name="Line 528"/>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198605" name="Line 529"/>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198606" name="Line 530"/>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198607" name="Line 531"/>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198608" name="Line 532"/>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198609" name="Line 533"/>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198610" name="Line 534"/>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198611" name="Line 535"/>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198612" name="Line 536"/>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198613" name="Line 537"/>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198614" name="Line 538"/>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198615" name="Line 539"/>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198616" name="Line 540"/>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198617" name="Line 541"/>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198618" name="Line 542"/>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198619" name="Line 543"/>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198620" name="Line 544"/>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198621" name="Line 545"/>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198622" name="Line 546"/>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198623" name="Line 547"/>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198624" name="Line 548"/>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198625" name="Line 549"/>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198626" name="Line 550"/>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198627" name="Line 551"/>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198628" name="Line 552"/>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198629" name="Line 553"/>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198630" name="Line 554"/>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198631" name="Line 555"/>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198632" name="Line 556"/>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198633" name="Line 557"/>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198634" name="Line 558"/>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198635" name="Line 559"/>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198636" name="Line 560"/>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198637" name="Line 561"/>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198638" name="Line 562"/>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198639" name="Line 563"/>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198640" name="Line 564"/>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198641" name="Line 565"/>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198642" name="Line 566"/>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198643" name="Line 567"/>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198644" name="Line 568"/>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198645" name="Line 569"/>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198646" name="Line 570"/>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198647" name="Line 571"/>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198648" name="Line 572"/>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198649" name="Line 573"/>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198650" name="Line 574"/>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198651" name="Line 575"/>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198652" name="Line 576"/>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198653" name="Line 577"/>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198654" name="Line 578"/>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198655" name="Line 579"/>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198656" name="Line 580"/>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198657" name="Line 581"/>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198658" name="Line 582"/>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198659" name="Line 583"/>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198660" name="Line 584"/>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198661" name="Line 585"/>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198662" name="Line 586"/>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198663" name="Line 587"/>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198664" name="Line 588"/>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198665" name="Line 589"/>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198666" name="Line 590"/>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198667" name="Line 591"/>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198668" name="Line 592"/>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198669" name="Line 593"/>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198670" name="Line 594"/>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198671" name="Line 595"/>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198672" name="Line 596"/>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198673" name="Line 597"/>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198674" name="Line 598"/>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198675" name="Line 599"/>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198676" name="Line 600"/>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198677" name="Line 601"/>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198678" name="Line 602"/>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198679" name="Line 603"/>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198680" name="Line 604"/>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198681" name="Line 605"/>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198682" name="Line 606"/>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198683" name="Line 607"/>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198684" name="Line 608"/>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198685" name="Line 609"/>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198686" name="Line 610"/>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198687" name="Line 611"/>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198688" name="Line 612"/>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198689" name="Line 613"/>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198690" name="Line 614"/>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198691" name="Line 615"/>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198692" name="Line 616"/>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198693" name="Line 617"/>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198694" name="Line 618"/>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198695" name="Line 619"/>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198696" name="Line 620"/>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198697" name="Line 621"/>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198698" name="Line 622"/>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198699" name="Line 623"/>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198700" name="Line 624"/>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198701" name="Line 625"/>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198702" name="Line 626"/>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198703" name="Line 627"/>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198704" name="Line 628"/>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198705" name="Line 629"/>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198706" name="Line 630"/>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198707" name="Line 631"/>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198708" name="Line 632"/>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198709" name="Line 633"/>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198710" name="Line 634"/>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198711" name="Line 635"/>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198712" name="Line 636"/>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198713" name="Line 637"/>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198714" name="Line 638"/>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198715" name="Line 639"/>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198716" name="Line 640"/>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198717" name="Line 641"/>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198718" name="Line 642"/>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198719" name="Line 643"/>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198720" name="Line 644"/>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198721" name="Line 645"/>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198722" name="Line 646"/>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198723" name="Line 647"/>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198724" name="Line 648"/>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198725" name="Line 649"/>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198726" name="Line 650"/>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198727" name="Line 651"/>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198728" name="Line 652"/>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198729" name="Line 653"/>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198730" name="Line 654"/>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198731" name="Line 655"/>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198732" name="Line 656"/>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198733" name="Line 657"/>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198734" name="Line 658"/>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198735" name="Line 659"/>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198736" name="Line 660"/>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198737" name="Line 661"/>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198738" name="Line 662"/>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198739" name="Line 663"/>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198740" name="Line 664"/>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198741" name="Line 665"/>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198742" name="Line 666"/>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198743" name="Line 667"/>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198744" name="Line 668"/>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198745" name="Line 669"/>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198746" name="Line 670"/>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198747" name="Line 671"/>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198748" name="Line 672"/>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198749" name="Line 673"/>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198750" name="Line 674"/>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198751" name="Line 675"/>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198752" name="Line 676"/>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198753" name="Line 677"/>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198754" name="Line 678"/>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198755" name="Line 679"/>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198756" name="Line 680"/>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198757" name="Line 681"/>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198758" name="Line 682"/>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198759" name="Line 683"/>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198760" name="Line 684"/>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198761" name="Line 685"/>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198762" name="Line 686"/>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198763" name="Line 687"/>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198764" name="Line 688"/>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198765" name="Line 689"/>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198766" name="Line 690"/>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198767" name="Line 691"/>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198768" name="Line 692"/>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198769" name="Line 693"/>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198770" name="Line 694"/>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198771" name="Line 695"/>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198772" name="Line 696"/>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198773" name="Line 697"/>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198774" name="Line 698"/>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198775" name="Line 699"/>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198776" name="Line 700"/>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198777" name="Line 701"/>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198778" name="Line 702"/>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198779" name="Line 703"/>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198780" name="Line 704"/>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198781" name="Line 705"/>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198782" name="Line 706"/>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198783" name="Line 707"/>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198784" name="Line 708"/>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198785" name="Line 709"/>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198786" name="Line 710"/>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198787" name="Line 711"/>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198788" name="Line 712"/>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198789" name="Line 713"/>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198790" name="Line 714"/>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198791" name="Line 715"/>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198792" name="Line 716"/>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198793" name="Line 717"/>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198794" name="Line 718"/>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198795" name="Line 719"/>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198796" name="Line 720"/>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198797" name="Line 721"/>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198798" name="Line 722"/>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198799" name="Line 723"/>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198800" name="Line 724"/>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198801" name="Line 725"/>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198802" name="Line 726"/>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198803" name="Line 727"/>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198804" name="Line 728"/>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198805" name="Line 729"/>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198806" name="Line 730"/>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198807" name="Line 731"/>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198808" name="Line 732"/>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198809" name="Line 733"/>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198810" name="Line 734"/>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198811" name="Line 735"/>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198812" name="Line 736"/>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198813" name="Line 737"/>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198814" name="Line 738"/>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198815" name="Line 739"/>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198816" name="Line 740"/>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198817" name="Line 741"/>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198818" name="Line 742"/>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198819" name="Line 743"/>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198820" name="Line 744"/>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198821" name="Line 745"/>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198822" name="Line 746"/>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198823" name="Line 747"/>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198824" name="Line 748"/>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198825" name="Line 749"/>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198826" name="Line 750"/>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198827" name="Line 751"/>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198828" name="Line 752"/>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198829" name="Line 753"/>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198830" name="Line 754"/>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198831" name="Line 755"/>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198832" name="Line 756"/>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198833" name="Line 757"/>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198834" name="Line 758"/>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198835" name="Line 759"/>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198836" name="Line 760"/>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198837" name="Line 761"/>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198838" name="Line 762"/>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198839" name="Line 763"/>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198840" name="Line 764"/>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198841" name="Line 765"/>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198842" name="Line 766"/>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198843" name="Line 767"/>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198844" name="Line 768"/>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198845" name="Line 769"/>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198846" name="Line 770"/>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198847" name="Line 771"/>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198848" name="Line 772"/>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198849" name="Line 773"/>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198850" name="Line 774"/>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198851" name="Line 775"/>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198852" name="Line 776"/>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198853" name="Line 777"/>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198854" name="Line 778"/>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198855" name="Line 779"/>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198856" name="Line 780"/>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198857" name="Line 781"/>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198858" name="Line 782"/>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198859" name="Line 783"/>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198860" name="Line 784"/>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198861" name="Line 785"/>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198862" name="Line 786"/>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198863" name="Line 787"/>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198864" name="Line 788"/>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198865" name="Line 789"/>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198866" name="Line 790"/>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198867" name="Line 791"/>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198868" name="Line 792"/>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198869" name="Line 793"/>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198870" name="Line 794"/>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198871" name="Line 795"/>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198872" name="Line 796"/>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198873" name="Line 797"/>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198874" name="Line 798"/>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198875" name="Line 799"/>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198876" name="Line 800"/>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198877" name="Line 801"/>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198878" name="Line 802"/>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198879" name="Line 803"/>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198880" name="Line 804"/>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198881" name="Line 805"/>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198882" name="Line 806"/>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198883" name="Line 807"/>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198884" name="Line 808"/>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198885" name="Line 809"/>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198886" name="Line 810"/>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198887" name="Line 811"/>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198888" name="Line 812"/>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198889" name="Line 813"/>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198890" name="Line 814"/>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198891" name="Line 815"/>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198892" name="Line 816"/>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198893" name="Line 817"/>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198894" name="Line 818"/>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198895" name="Line 819"/>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198896" name="Line 820"/>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198897" name="Line 821"/>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198898" name="Line 822"/>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198899" name="Line 823"/>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198900" name="Line 824"/>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198901" name="Line 825"/>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198902" name="Line 826"/>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198903" name="Line 827"/>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198904" name="Line 828"/>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198905" name="Line 829"/>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198906" name="Line 830"/>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198907" name="Line 831"/>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198908" name="Line 832"/>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198909" name="Line 833"/>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198910" name="Line 834"/>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198911" name="Line 835"/>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198912" name="Line 836"/>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198913" name="Line 837"/>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198914" name="Line 838"/>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198915" name="Line 839"/>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198916" name="Line 840"/>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198917" name="Line 841"/>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198918" name="Line 842"/>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198919" name="Line 843"/>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198920" name="Line 844"/>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198921" name="Line 845"/>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198922" name="Line 846"/>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198923" name="Line 847"/>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198924" name="Line 848"/>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198925" name="Line 849"/>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198926" name="Line 850"/>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198927" name="Line 851"/>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198928" name="Line 852"/>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198929" name="Line 853"/>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198930" name="Line 854"/>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198931" name="Line 855"/>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198932" name="Line 856"/>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197653" name="Group 857"/>
            <p:cNvGrpSpPr>
              <a:grpSpLocks/>
            </p:cNvGrpSpPr>
            <p:nvPr/>
          </p:nvGrpSpPr>
          <p:grpSpPr bwMode="auto">
            <a:xfrm>
              <a:off x="324" y="2583"/>
              <a:ext cx="3056" cy="2489"/>
              <a:chOff x="1369" y="1011"/>
              <a:chExt cx="3056" cy="2489"/>
            </a:xfrm>
          </p:grpSpPr>
          <p:sp>
            <p:nvSpPr>
              <p:cNvPr id="198081" name="Line 858"/>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198082" name="Line 859"/>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198083" name="Line 860"/>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198084" name="Line 861"/>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198085" name="Line 862"/>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198086" name="Line 863"/>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198087" name="Line 864"/>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198088" name="Line 865"/>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198089" name="Line 866"/>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198090" name="Line 867"/>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198091" name="Line 868"/>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198092" name="Line 869"/>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198093" name="Line 870"/>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198094" name="Line 871"/>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198095" name="Line 872"/>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198096" name="Line 873"/>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198097" name="Line 874"/>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198098" name="Line 875"/>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198099" name="Line 876"/>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198100" name="Line 877"/>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198101" name="Line 878"/>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198102" name="Line 879"/>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198103" name="Line 880"/>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198104" name="Line 881"/>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198105" name="Line 882"/>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198106" name="Line 883"/>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198107" name="Line 884"/>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198108" name="Line 885"/>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198109" name="Line 886"/>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198110" name="Line 887"/>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198111" name="Line 888"/>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198112" name="Line 889"/>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198113" name="Line 890"/>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198114" name="Line 891"/>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198115" name="Line 892"/>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198116" name="Line 893"/>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198117" name="Line 894"/>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198118" name="Line 895"/>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198119" name="Line 896"/>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198120" name="Line 897"/>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198121" name="Line 898"/>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198122" name="Line 899"/>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198123" name="Line 900"/>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198124" name="Line 901"/>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198125" name="Line 902"/>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198126" name="Line 903"/>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198127" name="Line 904"/>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198128" name="Line 905"/>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198129" name="Line 906"/>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198130" name="Line 907"/>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198131" name="Line 908"/>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198132" name="Line 909"/>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198133" name="Line 910"/>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198134" name="Line 911"/>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198135" name="Line 912"/>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198136" name="Line 913"/>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198137" name="Line 914"/>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198138" name="Line 915"/>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198139" name="Line 916"/>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198140" name="Line 917"/>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198141" name="Line 918"/>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198142" name="Line 919"/>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198143" name="Line 920"/>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198144" name="Line 921"/>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198145" name="Line 922"/>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198146" name="Line 923"/>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198147" name="Line 924"/>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198148" name="Line 925"/>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198149" name="Line 926"/>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198150" name="Line 927"/>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198151" name="Line 928"/>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198152" name="Line 929"/>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198153" name="Line 930"/>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198154" name="Line 931"/>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198155" name="Line 932"/>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198156" name="Line 933"/>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198157" name="Line 934"/>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198158" name="Line 935"/>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198159" name="Line 936"/>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198160" name="Line 937"/>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198161" name="Line 938"/>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198162" name="Line 939"/>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198163" name="Line 940"/>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198164" name="Line 941"/>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198165" name="Line 942"/>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198166" name="Line 943"/>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198167" name="Line 944"/>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198168" name="Line 945"/>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198169" name="Line 946"/>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198170" name="Line 947"/>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198171" name="Line 948"/>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198172" name="Line 949"/>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198173" name="Line 950"/>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198174" name="Line 951"/>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198175" name="Line 952"/>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198176" name="Line 953"/>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198177" name="Line 954"/>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198178" name="Line 955"/>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198179" name="Line 956"/>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198180" name="Line 957"/>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198181" name="Line 958"/>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198182" name="Line 959"/>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198183" name="Line 960"/>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198184" name="Line 961"/>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198185" name="Line 962"/>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198186" name="Line 963"/>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198187" name="Line 964"/>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198188" name="Line 965"/>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198189" name="Line 966"/>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198190" name="Line 967"/>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198191" name="Line 968"/>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198192" name="Line 969"/>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198193" name="Line 970"/>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198194" name="Line 971"/>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198195" name="Line 972"/>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198196" name="Line 973"/>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198197" name="Line 974"/>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198198" name="Line 975"/>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198199" name="Line 976"/>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198200" name="Line 977"/>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198201" name="Line 978"/>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198202" name="Line 979"/>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198203" name="Line 980"/>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198204" name="Line 981"/>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198205" name="Line 982"/>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198206" name="Line 983"/>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198207" name="Line 984"/>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198208" name="Line 985"/>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198209" name="Line 986"/>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198210" name="Line 987"/>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198211" name="Line 988"/>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198212" name="Line 989"/>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198213" name="Line 990"/>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198214" name="Line 991"/>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198215" name="Line 992"/>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198216" name="Line 993"/>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198217" name="Line 994"/>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198218" name="Line 995"/>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198219" name="Line 996"/>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198220" name="Line 997"/>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198221" name="Line 998"/>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198222" name="Line 999"/>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198223" name="Line 1000"/>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198224" name="Line 1001"/>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198225" name="Line 1002"/>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198226" name="Line 1003"/>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198227" name="Line 1004"/>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198228" name="Line 1005"/>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198229" name="Line 1006"/>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198230" name="Line 1007"/>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198231" name="Line 1008"/>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198232" name="Line 1009"/>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198233" name="Line 1010"/>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198234" name="Line 1011"/>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198235" name="Line 1012"/>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198236" name="Line 1013"/>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198237" name="Line 1014"/>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198238" name="Line 1015"/>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198239" name="Line 1016"/>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198240" name="Line 1017"/>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198241" name="Line 1018"/>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198242" name="Line 1019"/>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198243" name="Line 1020"/>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198244" name="Line 1021"/>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198245" name="Line 1022"/>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198246" name="Line 1023"/>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198247" name="Line 1024"/>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198248" name="Line 1025"/>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198249" name="Line 1026"/>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198250" name="Line 1027"/>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198251" name="Line 1028"/>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198252" name="Line 1029"/>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198253" name="Line 1030"/>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198254" name="Line 1031"/>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198255" name="Line 1032"/>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198256" name="Line 1033"/>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198257" name="Line 1034"/>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198258" name="Line 1035"/>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198259" name="Line 1036"/>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198260" name="Line 1037"/>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198261" name="Line 1038"/>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198262" name="Line 1039"/>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198263" name="Line 1040"/>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198264" name="Line 1041"/>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198265" name="Line 1042"/>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198266" name="Line 1043"/>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198267" name="Line 1044"/>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198268" name="Line 1045"/>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198269" name="Line 1046"/>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198270" name="Line 1047"/>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198271" name="Line 1048"/>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198272" name="Line 1049"/>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198273" name="Line 1050"/>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198274" name="Line 1051"/>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198275" name="Line 1052"/>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198276" name="Line 1053"/>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198277" name="Line 1054"/>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198278" name="Line 1055"/>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198279" name="Line 1056"/>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198280" name="Line 1057"/>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198281" name="Line 1058"/>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198282" name="Line 1059"/>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198283" name="Line 1060"/>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198284" name="Line 1061"/>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198285" name="Line 1062"/>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198286" name="Line 1063"/>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198287" name="Line 1064"/>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198288" name="Line 1065"/>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198289" name="Line 1066"/>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198290" name="Line 1067"/>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198291" name="Line 1068"/>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198292" name="Line 1069"/>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198293" name="Line 1070"/>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198294" name="Line 1071"/>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198295" name="Line 1072"/>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198296" name="Line 1073"/>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198297" name="Line 1074"/>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198298" name="Line 1075"/>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198299" name="Line 1076"/>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198300" name="Line 1077"/>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198301" name="Line 1078"/>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198302" name="Line 1079"/>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198303" name="Line 1080"/>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198304" name="Line 1081"/>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198305" name="Line 1082"/>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198306" name="Line 1083"/>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198307" name="Line 1084"/>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198308" name="Line 1085"/>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198309" name="Line 1086"/>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198310" name="Line 1087"/>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198311" name="Line 1088"/>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198312" name="Line 1089"/>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198313" name="Line 1090"/>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198314" name="Line 1091"/>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198315" name="Line 1092"/>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198316" name="Line 1093"/>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198317" name="Line 1094"/>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198318" name="Line 1095"/>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198319" name="Line 1096"/>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198320" name="Line 1097"/>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198321" name="Line 1098"/>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198322" name="Line 1099"/>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198323" name="Line 1100"/>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198324" name="Line 1101"/>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198325" name="Line 1102"/>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198326" name="Line 1103"/>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198327" name="Line 1104"/>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198328" name="Line 1105"/>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198329" name="Line 1106"/>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198330" name="Line 1107"/>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198331" name="Line 1108"/>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198332" name="Line 1109"/>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198333" name="Line 1110"/>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198334" name="Line 1111"/>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198335" name="Line 1112"/>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198336" name="Line 1113"/>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198337" name="Line 1114"/>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198338" name="Line 1115"/>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198339" name="Line 1116"/>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198340" name="Line 1117"/>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198341" name="Line 1118"/>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198342" name="Line 1119"/>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198343" name="Line 1120"/>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198344" name="Line 1121"/>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198345" name="Line 1122"/>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198346" name="Line 1123"/>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198347" name="Line 1124"/>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198348" name="Line 1125"/>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198349" name="Line 1126"/>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198350" name="Line 1127"/>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198351" name="Line 1128"/>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198352" name="Line 1129"/>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198353" name="Line 1130"/>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198354" name="Line 1131"/>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198355" name="Line 1132"/>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198356" name="Line 1133"/>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198357" name="Line 1134"/>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198358" name="Line 1135"/>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198359" name="Line 1136"/>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198360" name="Line 1137"/>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198361" name="Line 1138"/>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198362" name="Line 1139"/>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198363" name="Line 1140"/>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198364" name="Line 1141"/>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198365" name="Line 1142"/>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198366" name="Line 1143"/>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198367" name="Line 1144"/>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198368" name="Line 1145"/>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198369" name="Line 1146"/>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198370" name="Line 1147"/>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198371" name="Line 1148"/>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198372" name="Line 1149"/>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198373" name="Line 1150"/>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198374" name="Line 1151"/>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198375" name="Line 1152"/>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198376" name="Line 1153"/>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198377" name="Line 1154"/>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198378" name="Line 1155"/>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198379" name="Line 1156"/>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198380" name="Line 1157"/>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198381" name="Line 1158"/>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198382" name="Line 1159"/>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198383" name="Line 1160"/>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198384" name="Line 1161"/>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198385" name="Line 1162"/>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198386" name="Line 1163"/>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198387" name="Line 1164"/>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198388" name="Line 1165"/>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198389" name="Line 1166"/>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198390" name="Line 1167"/>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198391" name="Line 1168"/>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198392" name="Line 1169"/>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198393" name="Line 1170"/>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198394" name="Line 1171"/>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198395" name="Line 1172"/>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198396" name="Line 1173"/>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198397" name="Line 1174"/>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198398" name="Line 1175"/>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198399" name="Line 1176"/>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198400" name="Line 1177"/>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198401" name="Line 1178"/>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198402" name="Line 1179"/>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198403" name="Line 1180"/>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198404" name="Line 1181"/>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198405" name="Line 1182"/>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198406" name="Line 1183"/>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198407" name="Line 1184"/>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198408" name="Line 1185"/>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198409" name="Line 1186"/>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198410" name="Line 1187"/>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198411" name="Line 1188"/>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198412" name="Line 1189"/>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198413" name="Line 1190"/>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198414" name="Line 1191"/>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198415" name="Line 1192"/>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198416" name="Line 1193"/>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198417" name="Line 1194"/>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198418" name="Line 1195"/>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198419" name="Line 1196"/>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198420" name="Line 1197"/>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198421" name="Line 1198"/>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198422" name="Line 1199"/>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198423" name="Line 1200"/>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198424" name="Line 1201"/>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198425" name="Line 1202"/>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198426" name="Line 1203"/>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198427" name="Line 1204"/>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198428" name="Line 1205"/>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198429" name="Line 1206"/>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198430" name="Line 1207"/>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198431" name="Line 1208"/>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198432" name="Line 1209"/>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198433" name="Line 1210"/>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198434" name="Line 1211"/>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198435" name="Line 1212"/>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198436" name="Line 1213"/>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198437" name="Line 1214"/>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198438" name="Line 1215"/>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198439" name="Line 1216"/>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198440" name="Line 1217"/>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198441" name="Line 1218"/>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198442" name="Line 1219"/>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198443" name="Line 1220"/>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198444" name="Line 1221"/>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198445" name="Line 1222"/>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198446" name="Line 1223"/>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198447" name="Line 1224"/>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198448" name="Line 1225"/>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198449" name="Line 1226"/>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198450" name="Line 1227"/>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198451" name="Line 1228"/>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198452" name="Line 1229"/>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198453" name="Line 1230"/>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198454" name="Line 1231"/>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198455" name="Line 1232"/>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198456" name="Line 1233"/>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198457" name="Line 1234"/>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198458" name="Line 1235"/>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198459" name="Line 1236"/>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198460" name="Line 1237"/>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198461" name="Line 1238"/>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198462" name="Line 1239"/>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198463" name="Line 1240"/>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198464" name="Line 1241"/>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198465" name="Line 1242"/>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198466" name="Line 1243"/>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198467" name="Line 1244"/>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198468" name="Line 1245"/>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198469" name="Line 1246"/>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198470" name="Line 1247"/>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198471" name="Line 1248"/>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198472" name="Line 1249"/>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198473" name="Line 1250"/>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198474" name="Line 1251"/>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198475" name="Line 1252"/>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198476" name="Line 1253"/>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198477" name="Line 1254"/>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198478" name="Line 1255"/>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198479" name="Line 1256"/>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198480" name="Line 1257"/>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198481" name="Line 1258"/>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198482" name="Line 1259"/>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198483" name="Line 1260"/>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198484" name="Line 1261"/>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198485" name="Line 1262"/>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198486" name="Line 1263"/>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198487" name="Line 1264"/>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198488" name="Line 1265"/>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198489" name="Line 1266"/>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198490" name="Line 1267"/>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198491" name="Line 1268"/>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198492" name="Line 1269"/>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198493" name="Line 1270"/>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198494" name="Line 1271"/>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198495" name="Line 1272"/>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198496" name="Line 1273"/>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198497" name="Line 1274"/>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198498" name="Line 1275"/>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198499" name="Line 1276"/>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198500" name="Line 1277"/>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198501" name="Line 1278"/>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198502" name="Line 1279"/>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198503" name="Line 1280"/>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198504" name="Line 1281"/>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198505" name="Line 1282"/>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198506" name="Line 1283"/>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197654" name="Group 1284"/>
            <p:cNvGrpSpPr>
              <a:grpSpLocks/>
            </p:cNvGrpSpPr>
            <p:nvPr/>
          </p:nvGrpSpPr>
          <p:grpSpPr bwMode="auto">
            <a:xfrm>
              <a:off x="3383" y="2592"/>
              <a:ext cx="3056" cy="2489"/>
              <a:chOff x="1369" y="1011"/>
              <a:chExt cx="3056" cy="2489"/>
            </a:xfrm>
          </p:grpSpPr>
          <p:sp>
            <p:nvSpPr>
              <p:cNvPr id="197655" name="Line 1285"/>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197656" name="Line 1286"/>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197657" name="Line 1287"/>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197658" name="Line 1288"/>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197659" name="Line 1289"/>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197660" name="Line 1290"/>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197661" name="Line 1291"/>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197662" name="Line 1292"/>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197663" name="Line 1293"/>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197664" name="Line 1294"/>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197665" name="Line 1295"/>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197666" name="Line 1296"/>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197667" name="Line 1297"/>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197668" name="Line 1298"/>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197669" name="Line 1299"/>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197670" name="Line 1300"/>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197671" name="Line 1301"/>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197672" name="Line 1302"/>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197673" name="Line 1303"/>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197674" name="Line 1304"/>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197675" name="Line 1305"/>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197676" name="Line 1306"/>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197677" name="Line 1307"/>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197678" name="Line 1308"/>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197679" name="Line 1309"/>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197680" name="Line 1310"/>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197681" name="Line 1311"/>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197682" name="Line 1312"/>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197683" name="Line 1313"/>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197684" name="Line 1314"/>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197685" name="Line 1315"/>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197686" name="Line 1316"/>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197687" name="Line 1317"/>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197688" name="Line 1318"/>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197689" name="Line 1319"/>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197690" name="Line 1320"/>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197691" name="Line 1321"/>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197692" name="Line 1322"/>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197693" name="Line 1323"/>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197694" name="Line 1324"/>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197695" name="Line 1325"/>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197696" name="Line 1326"/>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197697" name="Line 1327"/>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197698" name="Line 1328"/>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197699" name="Line 1329"/>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197700" name="Line 1330"/>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197701" name="Line 1331"/>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197702" name="Line 1332"/>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197703" name="Line 1333"/>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197704" name="Line 1334"/>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197705" name="Line 1335"/>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197706" name="Line 1336"/>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197707" name="Line 1337"/>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197708" name="Line 1338"/>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197709" name="Line 1339"/>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197710" name="Line 1340"/>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197711" name="Line 1341"/>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197712" name="Line 1342"/>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197713" name="Line 1343"/>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197714" name="Line 1344"/>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197715" name="Line 1345"/>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197716" name="Line 1346"/>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197717" name="Line 1347"/>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197718" name="Line 1348"/>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197719" name="Line 1349"/>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197720" name="Line 1350"/>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197721" name="Line 1351"/>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197722" name="Line 1352"/>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197723" name="Line 1353"/>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197724" name="Line 1354"/>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197725" name="Line 1355"/>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197726" name="Line 1356"/>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197727" name="Line 1357"/>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197728" name="Line 1358"/>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197729" name="Line 1359"/>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197730" name="Line 1360"/>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197731" name="Line 1361"/>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197732" name="Line 1362"/>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197733" name="Line 1363"/>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197734" name="Line 1364"/>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197735" name="Line 1365"/>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197736" name="Line 1366"/>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197737" name="Line 1367"/>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197738" name="Line 1368"/>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197739" name="Line 1369"/>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197740" name="Line 1370"/>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197741" name="Line 1371"/>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197742" name="Line 1372"/>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197743" name="Line 1373"/>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197744" name="Line 1374"/>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197745" name="Line 1375"/>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197746" name="Line 1376"/>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197747" name="Line 1377"/>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197748" name="Line 1378"/>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197749" name="Line 1379"/>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197750" name="Line 1380"/>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197751" name="Line 1381"/>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197752" name="Line 1382"/>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197753" name="Line 1383"/>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197754" name="Line 1384"/>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197755" name="Line 1385"/>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197756" name="Line 1386"/>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197757" name="Line 1387"/>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197758" name="Line 1388"/>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197759" name="Line 1389"/>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197760" name="Line 1390"/>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197761" name="Line 1391"/>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197762" name="Line 1392"/>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197763" name="Line 1393"/>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197764" name="Line 1394"/>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197765" name="Line 1395"/>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197766" name="Line 1396"/>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197767" name="Line 1397"/>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197768" name="Line 1398"/>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197769" name="Line 1399"/>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197770" name="Line 1400"/>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197771" name="Line 1401"/>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197772" name="Line 1402"/>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197773" name="Line 1403"/>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197774" name="Line 1404"/>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197775" name="Line 1405"/>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197776" name="Line 1406"/>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197777" name="Line 1407"/>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197778" name="Line 1408"/>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197779" name="Line 1409"/>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197780" name="Line 1410"/>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197781" name="Line 1411"/>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197782" name="Line 1412"/>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197783" name="Line 1413"/>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197784" name="Line 1414"/>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197785" name="Line 1415"/>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197786" name="Line 1416"/>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197787" name="Line 1417"/>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197788" name="Line 1418"/>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197789" name="Line 1419"/>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197790" name="Line 1420"/>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197791" name="Line 1421"/>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197792" name="Line 1422"/>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197793" name="Line 1423"/>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197794" name="Line 1424"/>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197795" name="Line 1425"/>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197796" name="Line 1426"/>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197797" name="Line 1427"/>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197798" name="Line 1428"/>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197799" name="Line 1429"/>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197800" name="Line 1430"/>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197801" name="Line 1431"/>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197802" name="Line 1432"/>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197803" name="Line 1433"/>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197804" name="Line 1434"/>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197805" name="Line 1435"/>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197806" name="Line 1436"/>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197807" name="Line 1437"/>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197808" name="Line 1438"/>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197809" name="Line 1439"/>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197810" name="Line 1440"/>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197811" name="Line 1441"/>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197812" name="Line 1442"/>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197813" name="Line 1443"/>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197814" name="Line 1444"/>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197815" name="Line 1445"/>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197816" name="Line 1446"/>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197817" name="Line 1447"/>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197818" name="Line 1448"/>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197819" name="Line 1449"/>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197820" name="Line 1450"/>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197821" name="Line 1451"/>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197822" name="Line 1452"/>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197823" name="Line 1453"/>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197824" name="Line 1454"/>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197825" name="Line 1455"/>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197826" name="Line 1456"/>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197827" name="Line 1457"/>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197828" name="Line 1458"/>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197829" name="Line 1459"/>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197830" name="Line 1460"/>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197831" name="Line 1461"/>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197832" name="Line 1462"/>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197833" name="Line 1463"/>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197834" name="Line 1464"/>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197835" name="Line 1465"/>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197836" name="Line 1466"/>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197837" name="Line 1467"/>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197838" name="Line 1468"/>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197839" name="Line 1469"/>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197840" name="Line 1470"/>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197841" name="Line 1471"/>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197842" name="Line 1472"/>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197843" name="Line 1473"/>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197844" name="Line 1474"/>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197845" name="Line 1475"/>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197846" name="Line 1476"/>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197847" name="Line 1477"/>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197848" name="Line 1478"/>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197849" name="Line 1479"/>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197850" name="Line 1480"/>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197851" name="Line 1481"/>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197852" name="Line 1482"/>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197853" name="Line 1483"/>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197854" name="Line 1484"/>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197855" name="Line 1485"/>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197856" name="Line 1486"/>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197857" name="Line 1487"/>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197858" name="Line 1488"/>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197859" name="Line 1489"/>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197860" name="Line 1490"/>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197861" name="Line 1491"/>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197862" name="Line 1492"/>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197863" name="Line 1493"/>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197864" name="Line 1494"/>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197865" name="Line 1495"/>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197866" name="Line 1496"/>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197867" name="Line 1497"/>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197868" name="Line 1498"/>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197869" name="Line 1499"/>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197870" name="Line 1500"/>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197871" name="Line 1501"/>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197872" name="Line 1502"/>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197873" name="Line 1503"/>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197874" name="Line 1504"/>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197875" name="Line 1505"/>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197876" name="Line 1506"/>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197877" name="Line 1507"/>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197878" name="Line 1508"/>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197879" name="Line 1509"/>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197880" name="Line 1510"/>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197881" name="Line 1511"/>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197882" name="Line 1512"/>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197883" name="Line 1513"/>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197884" name="Line 1514"/>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197885" name="Line 1515"/>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197886" name="Line 1516"/>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197887" name="Line 1517"/>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197888" name="Line 1518"/>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197889" name="Line 1519"/>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197890" name="Line 1520"/>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197891" name="Line 1521"/>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197892" name="Line 1522"/>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197893" name="Line 1523"/>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197894" name="Line 1524"/>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197895" name="Line 1525"/>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197896" name="Line 1526"/>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197897" name="Line 1527"/>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197898" name="Line 1528"/>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197899" name="Line 1529"/>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197900" name="Line 1530"/>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197901" name="Line 1531"/>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197902" name="Line 1532"/>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197903" name="Line 1533"/>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197904" name="Line 1534"/>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197905" name="Line 1535"/>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197906" name="Line 1536"/>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197907" name="Line 1537"/>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197908" name="Line 1538"/>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197909" name="Line 1539"/>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197910" name="Line 1540"/>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197911" name="Line 1541"/>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197912" name="Line 1542"/>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197913" name="Line 1543"/>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197914" name="Line 1544"/>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197915" name="Line 1545"/>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197916" name="Line 1546"/>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197917" name="Line 1547"/>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197918" name="Line 1548"/>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197919" name="Line 1549"/>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197920" name="Line 1550"/>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197921" name="Line 1551"/>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197922" name="Line 1552"/>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197923" name="Line 1553"/>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197924" name="Line 1554"/>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197925" name="Line 1555"/>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197926" name="Line 1556"/>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197927" name="Line 1557"/>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197928" name="Line 1558"/>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197929" name="Line 1559"/>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197930" name="Line 1560"/>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197931" name="Line 1561"/>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197932" name="Line 1562"/>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197933" name="Line 1563"/>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197934" name="Line 1564"/>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197935" name="Line 1565"/>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197936" name="Line 1566"/>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197937" name="Line 1567"/>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197938" name="Line 1568"/>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197939" name="Line 1569"/>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197940" name="Line 1570"/>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197941" name="Line 1571"/>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197942" name="Line 1572"/>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197943" name="Line 1573"/>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197944" name="Line 1574"/>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197945" name="Line 1575"/>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197946" name="Line 1576"/>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197947" name="Line 1577"/>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197948" name="Line 1578"/>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197949" name="Line 1579"/>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197950" name="Line 1580"/>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197951" name="Line 1581"/>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197952" name="Line 1582"/>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197953" name="Line 1583"/>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197954" name="Line 1584"/>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197955" name="Line 1585"/>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197956" name="Line 1586"/>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197957" name="Line 1587"/>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197958" name="Line 1588"/>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197959" name="Line 1589"/>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197960" name="Line 1590"/>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197961" name="Line 1591"/>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197962" name="Line 1592"/>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197963" name="Line 1593"/>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197964" name="Line 1594"/>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197965" name="Line 1595"/>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197966" name="Line 1596"/>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197967" name="Line 1597"/>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197968" name="Line 1598"/>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197969" name="Line 1599"/>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197970" name="Line 1600"/>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197971" name="Line 1601"/>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197972" name="Line 1602"/>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197973" name="Line 1603"/>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197974" name="Line 1604"/>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197975" name="Line 1605"/>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197976" name="Line 1606"/>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197977" name="Line 1607"/>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197978" name="Line 1608"/>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197979" name="Line 1609"/>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197980" name="Line 1610"/>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197981" name="Line 1611"/>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197982" name="Line 1612"/>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197983" name="Line 1613"/>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197984" name="Line 1614"/>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197985" name="Line 1615"/>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197986" name="Line 1616"/>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197987" name="Line 1617"/>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197988" name="Line 1618"/>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197989" name="Line 1619"/>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197990" name="Line 1620"/>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197991" name="Line 1621"/>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197992" name="Line 1622"/>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197993" name="Line 1623"/>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197994" name="Line 1624"/>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197995" name="Line 1625"/>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197996" name="Line 1626"/>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197997" name="Line 1627"/>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197998" name="Line 1628"/>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197999" name="Line 1629"/>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198000" name="Line 1630"/>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198001" name="Line 1631"/>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198002" name="Line 1632"/>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198003" name="Line 1633"/>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198004" name="Line 1634"/>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198005" name="Line 1635"/>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198006" name="Line 1636"/>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198007" name="Line 1637"/>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198008" name="Line 1638"/>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198009" name="Line 1639"/>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198010" name="Line 1640"/>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198011" name="Line 1641"/>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198012" name="Line 1642"/>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198013" name="Line 1643"/>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198014" name="Line 1644"/>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198015" name="Line 1645"/>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198016" name="Line 1646"/>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198017" name="Line 1647"/>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198018" name="Line 1648"/>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198019" name="Line 1649"/>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198020" name="Line 1650"/>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198021" name="Line 1651"/>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198022" name="Line 1652"/>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198023" name="Line 1653"/>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198024" name="Line 1654"/>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198025" name="Line 1655"/>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198026" name="Line 1656"/>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198027" name="Line 1657"/>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198028" name="Line 1658"/>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198029" name="Line 1659"/>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198030" name="Line 1660"/>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198031" name="Line 1661"/>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198032" name="Line 1662"/>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198033" name="Line 1663"/>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198034" name="Line 1664"/>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198035" name="Line 1665"/>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198036" name="Line 1666"/>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198037" name="Line 1667"/>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198038" name="Line 1668"/>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198039" name="Line 1669"/>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198040" name="Line 1670"/>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198041" name="Line 1671"/>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198042" name="Line 1672"/>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198043" name="Line 1673"/>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198044" name="Line 1674"/>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198045" name="Line 1675"/>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198046" name="Line 1676"/>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198047" name="Line 1677"/>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198048" name="Line 1678"/>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198049" name="Line 1679"/>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198050" name="Line 1680"/>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198051" name="Line 1681"/>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198052" name="Line 1682"/>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198053" name="Line 1683"/>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198054" name="Line 1684"/>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198055" name="Line 1685"/>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198056" name="Line 1686"/>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198057" name="Line 1687"/>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198058" name="Line 1688"/>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198059" name="Line 1689"/>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198060" name="Line 1690"/>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198061" name="Line 1691"/>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198062" name="Line 1692"/>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198063" name="Line 1693"/>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198064" name="Line 1694"/>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198065" name="Line 1695"/>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198066" name="Line 1696"/>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198067" name="Line 1697"/>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198068" name="Line 1698"/>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198069" name="Line 1699"/>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198070" name="Line 1700"/>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198071" name="Line 1701"/>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198072" name="Line 1702"/>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198073" name="Line 1703"/>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198074" name="Line 1704"/>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198075" name="Line 1705"/>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198076" name="Line 1706"/>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198077" name="Line 1707"/>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198078" name="Line 1708"/>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198079" name="Line 1709"/>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198080" name="Line 1710"/>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sp>
        <p:nvSpPr>
          <p:cNvPr id="197635" name="Text Box 1711"/>
          <p:cNvSpPr txBox="1">
            <a:spLocks noChangeArrowheads="1"/>
          </p:cNvSpPr>
          <p:nvPr/>
        </p:nvSpPr>
        <p:spPr bwMode="auto">
          <a:xfrm>
            <a:off x="1403350" y="1989138"/>
            <a:ext cx="704850" cy="396875"/>
          </a:xfrm>
          <a:prstGeom prst="rect">
            <a:avLst/>
          </a:prstGeom>
          <a:solidFill>
            <a:srgbClr val="F8F6A6"/>
          </a:solid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(0,0)</a:t>
            </a:r>
          </a:p>
        </p:txBody>
      </p:sp>
      <p:sp>
        <p:nvSpPr>
          <p:cNvPr id="197636" name="Oval 1712"/>
          <p:cNvSpPr>
            <a:spLocks noChangeArrowheads="1"/>
          </p:cNvSpPr>
          <p:nvPr/>
        </p:nvSpPr>
        <p:spPr bwMode="auto">
          <a:xfrm>
            <a:off x="4787900" y="2349500"/>
            <a:ext cx="219075" cy="219075"/>
          </a:xfrm>
          <a:prstGeom prst="ellipse">
            <a:avLst/>
          </a:prstGeom>
          <a:noFill/>
          <a:ln w="9525">
            <a:solidFill>
              <a:srgbClr val="FF0000"/>
            </a:solidFill>
            <a:round/>
            <a:headEnd/>
            <a:tailEnd/>
          </a:ln>
        </p:spPr>
        <p:txBody>
          <a:bodyPr wrap="none" anchor="ctr"/>
          <a:lstStyle/>
          <a:p>
            <a:pPr eaLnBrk="0" hangingPunct="0"/>
            <a:endParaRPr lang="hu-HU" sz="2400">
              <a:solidFill>
                <a:srgbClr val="000000"/>
              </a:solidFill>
              <a:latin typeface="Times New Roman" pitchFamily="18" charset="0"/>
              <a:ea typeface="ＭＳ Ｐゴシック" pitchFamily="34" charset="-128"/>
            </a:endParaRPr>
          </a:p>
        </p:txBody>
      </p:sp>
      <p:sp>
        <p:nvSpPr>
          <p:cNvPr id="197637" name="Text Box 1713"/>
          <p:cNvSpPr txBox="1">
            <a:spLocks noChangeArrowheads="1"/>
          </p:cNvSpPr>
          <p:nvPr/>
        </p:nvSpPr>
        <p:spPr bwMode="auto">
          <a:xfrm>
            <a:off x="5132388" y="2205038"/>
            <a:ext cx="1173162" cy="336550"/>
          </a:xfrm>
          <a:prstGeom prst="rect">
            <a:avLst/>
          </a:prstGeom>
          <a:solidFill>
            <a:srgbClr val="F8F6A6"/>
          </a:solidFill>
          <a:ln w="9525">
            <a:noFill/>
            <a:miter lim="800000"/>
            <a:headEnd/>
            <a:tailEnd/>
          </a:ln>
        </p:spPr>
        <p:txBody>
          <a:bodyPr wrap="none">
            <a:spAutoFit/>
          </a:bodyPr>
          <a:lstStyle/>
          <a:p>
            <a:pPr algn="ctr" eaLnBrk="0" hangingPunct="0"/>
            <a:r>
              <a:rPr kumimoji="1" lang="en-US" altLang="ja-JP" sz="1600">
                <a:solidFill>
                  <a:srgbClr val="000000"/>
                </a:solidFill>
                <a:latin typeface="Arial" pitchFamily="34" charset="0"/>
                <a:ea typeface="ＭＳ Ｐゴシック" pitchFamily="34" charset="-128"/>
              </a:rPr>
              <a:t>C</a:t>
            </a:r>
            <a:r>
              <a:rPr kumimoji="1" lang="en-US" altLang="ja-JP" sz="1600" baseline="-25000">
                <a:solidFill>
                  <a:srgbClr val="000000"/>
                </a:solidFill>
                <a:latin typeface="Arial" pitchFamily="34" charset="0"/>
                <a:ea typeface="ＭＳ Ｐゴシック" pitchFamily="34" charset="-128"/>
              </a:rPr>
              <a:t>h</a:t>
            </a:r>
            <a:r>
              <a:rPr kumimoji="1" lang="en-US" altLang="ja-JP" sz="1600">
                <a:solidFill>
                  <a:srgbClr val="000000"/>
                </a:solidFill>
                <a:latin typeface="Arial" pitchFamily="34" charset="0"/>
                <a:ea typeface="ＭＳ Ｐゴシック" pitchFamily="34" charset="-128"/>
              </a:rPr>
              <a:t> = (10,0)</a:t>
            </a:r>
          </a:p>
        </p:txBody>
      </p:sp>
      <p:sp>
        <p:nvSpPr>
          <p:cNvPr id="801458" name="Rectangle 1714"/>
          <p:cNvSpPr>
            <a:spLocks noGrp="1" noChangeArrowheads="1"/>
          </p:cNvSpPr>
          <p:nvPr>
            <p:ph type="ctrTitle" idx="4294967295"/>
          </p:nvPr>
        </p:nvSpPr>
        <p:spPr>
          <a:xfrm>
            <a:off x="1187450" y="260350"/>
            <a:ext cx="6624638" cy="647700"/>
          </a:xfrm>
        </p:spPr>
        <p:txBody>
          <a:bodyPr anchor="ctr"/>
          <a:lstStyle/>
          <a:p>
            <a:pPr eaLnBrk="1" hangingPunct="1">
              <a:defRPr/>
            </a:pPr>
            <a:r>
              <a:rPr lang="en-US" altLang="ja-JP" sz="4000" smtClean="0">
                <a:effectLst>
                  <a:outerShdw blurRad="38100" dist="38100" dir="2700000" algn="tl">
                    <a:srgbClr val="C0C0C0"/>
                  </a:outerShdw>
                </a:effectLst>
                <a:ea typeface="ＭＳ Ｐゴシック" pitchFamily="34" charset="-128"/>
              </a:rPr>
              <a:t>Wrapping (10,0) SWNT (zigzag)</a:t>
            </a:r>
          </a:p>
        </p:txBody>
      </p:sp>
      <p:grpSp>
        <p:nvGrpSpPr>
          <p:cNvPr id="197639" name="Group 1715"/>
          <p:cNvGrpSpPr>
            <a:grpSpLocks/>
          </p:cNvGrpSpPr>
          <p:nvPr/>
        </p:nvGrpSpPr>
        <p:grpSpPr bwMode="auto">
          <a:xfrm>
            <a:off x="1230313" y="5122863"/>
            <a:ext cx="1263650" cy="1152525"/>
            <a:chOff x="2982" y="958"/>
            <a:chExt cx="1142" cy="1041"/>
          </a:xfrm>
        </p:grpSpPr>
        <p:sp>
          <p:nvSpPr>
            <p:cNvPr id="197643" name="Line 1716"/>
            <p:cNvSpPr>
              <a:spLocks noChangeShapeType="1"/>
            </p:cNvSpPr>
            <p:nvPr/>
          </p:nvSpPr>
          <p:spPr bwMode="auto">
            <a:xfrm>
              <a:off x="3130" y="1402"/>
              <a:ext cx="252" cy="0"/>
            </a:xfrm>
            <a:prstGeom prst="line">
              <a:avLst/>
            </a:prstGeom>
            <a:noFill/>
            <a:ln w="38100">
              <a:solidFill>
                <a:schemeClr val="tx1"/>
              </a:solidFill>
              <a:round/>
              <a:headEnd/>
              <a:tailEnd type="triangle" w="med" len="med"/>
            </a:ln>
          </p:spPr>
          <p:txBody>
            <a:bodyPr/>
            <a:lstStyle/>
            <a:p>
              <a:endParaRPr lang="hu-HU"/>
            </a:p>
          </p:txBody>
        </p:sp>
        <p:sp>
          <p:nvSpPr>
            <p:cNvPr id="197644" name="Line 1717"/>
            <p:cNvSpPr>
              <a:spLocks noChangeShapeType="1"/>
            </p:cNvSpPr>
            <p:nvPr/>
          </p:nvSpPr>
          <p:spPr bwMode="auto">
            <a:xfrm>
              <a:off x="3130" y="1396"/>
              <a:ext cx="132" cy="210"/>
            </a:xfrm>
            <a:prstGeom prst="line">
              <a:avLst/>
            </a:prstGeom>
            <a:noFill/>
            <a:ln w="38100">
              <a:solidFill>
                <a:schemeClr val="tx1"/>
              </a:solidFill>
              <a:round/>
              <a:headEnd/>
              <a:tailEnd type="triangle" w="med" len="med"/>
            </a:ln>
          </p:spPr>
          <p:txBody>
            <a:bodyPr/>
            <a:lstStyle/>
            <a:p>
              <a:endParaRPr lang="hu-HU"/>
            </a:p>
          </p:txBody>
        </p:sp>
        <p:sp>
          <p:nvSpPr>
            <p:cNvPr id="197645" name="Text Box 1718"/>
            <p:cNvSpPr txBox="1">
              <a:spLocks noChangeArrowheads="1"/>
            </p:cNvSpPr>
            <p:nvPr/>
          </p:nvSpPr>
          <p:spPr bwMode="auto">
            <a:xfrm>
              <a:off x="3174" y="1091"/>
              <a:ext cx="422" cy="413"/>
            </a:xfrm>
            <a:prstGeom prst="rect">
              <a:avLst/>
            </a:prstGeom>
            <a:noFill/>
            <a:ln w="9525">
              <a:noFill/>
              <a:miter lim="800000"/>
              <a:headEnd/>
              <a:tailEnd/>
            </a:ln>
          </p:spPr>
          <p:txBody>
            <a:bodyPr wrap="none">
              <a:spAutoFit/>
            </a:bodyPr>
            <a:lstStyle/>
            <a:p>
              <a:r>
                <a:rPr kumimoji="1" lang="en-US" altLang="ja-JP" sz="2400">
                  <a:solidFill>
                    <a:srgbClr val="000000"/>
                  </a:solidFill>
                  <a:latin typeface="Arial" pitchFamily="34" charset="0"/>
                  <a:ea typeface="ＭＳ Ｐゴシック" pitchFamily="34" charset="-128"/>
                </a:rPr>
                <a:t>a</a:t>
              </a:r>
              <a:r>
                <a:rPr kumimoji="1" lang="en-US" altLang="ja-JP" sz="2400" baseline="-25000">
                  <a:solidFill>
                    <a:srgbClr val="000000"/>
                  </a:solidFill>
                  <a:latin typeface="Arial" pitchFamily="34" charset="0"/>
                  <a:ea typeface="ＭＳ Ｐゴシック" pitchFamily="34" charset="-128"/>
                </a:rPr>
                <a:t>1</a:t>
              </a:r>
            </a:p>
          </p:txBody>
        </p:sp>
        <p:sp>
          <p:nvSpPr>
            <p:cNvPr id="197646" name="Text Box 1719"/>
            <p:cNvSpPr txBox="1">
              <a:spLocks noChangeArrowheads="1"/>
            </p:cNvSpPr>
            <p:nvPr/>
          </p:nvSpPr>
          <p:spPr bwMode="auto">
            <a:xfrm>
              <a:off x="2982" y="1378"/>
              <a:ext cx="422" cy="413"/>
            </a:xfrm>
            <a:prstGeom prst="rect">
              <a:avLst/>
            </a:prstGeom>
            <a:noFill/>
            <a:ln w="9525">
              <a:noFill/>
              <a:miter lim="800000"/>
              <a:headEnd/>
              <a:tailEnd/>
            </a:ln>
          </p:spPr>
          <p:txBody>
            <a:bodyPr wrap="none">
              <a:spAutoFit/>
            </a:bodyPr>
            <a:lstStyle/>
            <a:p>
              <a:r>
                <a:rPr kumimoji="1" lang="en-US" altLang="ja-JP" sz="2400">
                  <a:solidFill>
                    <a:srgbClr val="000000"/>
                  </a:solidFill>
                  <a:latin typeface="Arial" pitchFamily="34" charset="0"/>
                  <a:ea typeface="ＭＳ Ｐゴシック" pitchFamily="34" charset="-128"/>
                </a:rPr>
                <a:t>a</a:t>
              </a:r>
              <a:r>
                <a:rPr kumimoji="1" lang="en-US" altLang="ja-JP" sz="2400" baseline="-25000">
                  <a:solidFill>
                    <a:srgbClr val="000000"/>
                  </a:solidFill>
                  <a:latin typeface="Arial" pitchFamily="34" charset="0"/>
                  <a:ea typeface="ＭＳ Ｐゴシック" pitchFamily="34" charset="-128"/>
                </a:rPr>
                <a:t>2</a:t>
              </a:r>
            </a:p>
          </p:txBody>
        </p:sp>
        <p:sp>
          <p:nvSpPr>
            <p:cNvPr id="197647" name="Line 1720"/>
            <p:cNvSpPr>
              <a:spLocks noChangeShapeType="1"/>
            </p:cNvSpPr>
            <p:nvPr/>
          </p:nvSpPr>
          <p:spPr bwMode="auto">
            <a:xfrm>
              <a:off x="3534" y="1614"/>
              <a:ext cx="384" cy="234"/>
            </a:xfrm>
            <a:prstGeom prst="line">
              <a:avLst/>
            </a:prstGeom>
            <a:noFill/>
            <a:ln w="38100">
              <a:solidFill>
                <a:schemeClr val="tx1"/>
              </a:solidFill>
              <a:round/>
              <a:headEnd/>
              <a:tailEnd type="triangle" w="med" len="med"/>
            </a:ln>
          </p:spPr>
          <p:txBody>
            <a:bodyPr wrap="none" anchor="ctr"/>
            <a:lstStyle/>
            <a:p>
              <a:endParaRPr lang="hu-HU"/>
            </a:p>
          </p:txBody>
        </p:sp>
        <p:sp>
          <p:nvSpPr>
            <p:cNvPr id="197648" name="Line 1721"/>
            <p:cNvSpPr>
              <a:spLocks noChangeShapeType="1"/>
            </p:cNvSpPr>
            <p:nvPr/>
          </p:nvSpPr>
          <p:spPr bwMode="auto">
            <a:xfrm flipV="1">
              <a:off x="3534" y="1182"/>
              <a:ext cx="258" cy="432"/>
            </a:xfrm>
            <a:prstGeom prst="line">
              <a:avLst/>
            </a:prstGeom>
            <a:noFill/>
            <a:ln w="38100">
              <a:solidFill>
                <a:schemeClr val="tx1"/>
              </a:solidFill>
              <a:round/>
              <a:headEnd/>
              <a:tailEnd type="triangle" w="med" len="med"/>
            </a:ln>
          </p:spPr>
          <p:txBody>
            <a:bodyPr wrap="none" anchor="ctr"/>
            <a:lstStyle/>
            <a:p>
              <a:endParaRPr lang="hu-HU"/>
            </a:p>
          </p:txBody>
        </p:sp>
        <p:sp>
          <p:nvSpPr>
            <p:cNvPr id="197649" name="Text Box 1722"/>
            <p:cNvSpPr txBox="1">
              <a:spLocks noChangeArrowheads="1"/>
            </p:cNvSpPr>
            <p:nvPr/>
          </p:nvSpPr>
          <p:spPr bwMode="auto">
            <a:xfrm>
              <a:off x="3843" y="1640"/>
              <a:ext cx="281" cy="359"/>
            </a:xfrm>
            <a:prstGeom prst="rect">
              <a:avLst/>
            </a:prstGeom>
            <a:no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x</a:t>
              </a:r>
            </a:p>
          </p:txBody>
        </p:sp>
        <p:sp>
          <p:nvSpPr>
            <p:cNvPr id="197650" name="Text Box 1723"/>
            <p:cNvSpPr txBox="1">
              <a:spLocks noChangeArrowheads="1"/>
            </p:cNvSpPr>
            <p:nvPr/>
          </p:nvSpPr>
          <p:spPr bwMode="auto">
            <a:xfrm>
              <a:off x="3750" y="958"/>
              <a:ext cx="281" cy="358"/>
            </a:xfrm>
            <a:prstGeom prst="rect">
              <a:avLst/>
            </a:prstGeom>
            <a:no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y</a:t>
              </a:r>
            </a:p>
          </p:txBody>
        </p:sp>
      </p:grpSp>
      <p:pic>
        <p:nvPicPr>
          <p:cNvPr id="801468" name="Picture 1724" descr="Image1"/>
          <p:cNvPicPr>
            <a:picLocks noChangeAspect="1" noChangeArrowheads="1"/>
          </p:cNvPicPr>
          <p:nvPr/>
        </p:nvPicPr>
        <p:blipFill>
          <a:blip r:embed="rId3" cstate="print"/>
          <a:srcRect/>
          <a:stretch>
            <a:fillRect/>
          </a:stretch>
        </p:blipFill>
        <p:spPr bwMode="auto">
          <a:xfrm>
            <a:off x="1543050" y="1139825"/>
            <a:ext cx="3714750" cy="4305300"/>
          </a:xfrm>
          <a:prstGeom prst="rect">
            <a:avLst/>
          </a:prstGeom>
          <a:noFill/>
          <a:ln w="9525">
            <a:noFill/>
            <a:miter lim="800000"/>
            <a:headEnd/>
            <a:tailEnd/>
          </a:ln>
        </p:spPr>
      </p:pic>
      <p:sp>
        <p:nvSpPr>
          <p:cNvPr id="197641" name="Line 1725"/>
          <p:cNvSpPr>
            <a:spLocks noChangeShapeType="1"/>
          </p:cNvSpPr>
          <p:nvPr/>
        </p:nvSpPr>
        <p:spPr bwMode="auto">
          <a:xfrm flipV="1">
            <a:off x="2124075" y="2470150"/>
            <a:ext cx="2787650" cy="22225"/>
          </a:xfrm>
          <a:prstGeom prst="line">
            <a:avLst/>
          </a:prstGeom>
          <a:noFill/>
          <a:ln w="57150">
            <a:solidFill>
              <a:schemeClr val="tx1"/>
            </a:solidFill>
            <a:round/>
            <a:headEnd/>
            <a:tailEnd type="triangle" w="med" len="med"/>
          </a:ln>
        </p:spPr>
        <p:txBody>
          <a:bodyPr wrap="none" anchor="ctr"/>
          <a:lstStyle/>
          <a:p>
            <a:endParaRPr lang="hu-HU"/>
          </a:p>
        </p:txBody>
      </p:sp>
      <p:sp>
        <p:nvSpPr>
          <p:cNvPr id="197642" name="Oval 1726"/>
          <p:cNvSpPr>
            <a:spLocks noChangeArrowheads="1"/>
          </p:cNvSpPr>
          <p:nvPr/>
        </p:nvSpPr>
        <p:spPr bwMode="auto">
          <a:xfrm>
            <a:off x="2001838" y="2368550"/>
            <a:ext cx="201612" cy="201613"/>
          </a:xfrm>
          <a:prstGeom prst="ellipse">
            <a:avLst/>
          </a:prstGeom>
          <a:solidFill>
            <a:schemeClr val="bg2"/>
          </a:solidFill>
          <a:ln w="9525">
            <a:solidFill>
              <a:schemeClr val="tx1"/>
            </a:solidFill>
            <a:round/>
            <a:headEnd/>
            <a:tailEnd/>
          </a:ln>
        </p:spPr>
        <p:txBody>
          <a:bodyPr wrap="none" anchor="ctr"/>
          <a:lstStyle/>
          <a:p>
            <a:pPr eaLnBrk="0" hangingPunct="0"/>
            <a:endParaRPr lang="hu-HU" sz="2400">
              <a:solidFill>
                <a:srgbClr val="000000"/>
              </a:solidFill>
              <a:latin typeface="Times New Roman" pitchFamily="18" charset="0"/>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01468"/>
                                        </p:tgtEl>
                                        <p:attrNameLst>
                                          <p:attrName>style.visibility</p:attrName>
                                        </p:attrNameLst>
                                      </p:cBhvr>
                                      <p:to>
                                        <p:strVal val="visible"/>
                                      </p:to>
                                    </p:set>
                                    <p:animEffect transition="in" filter="checkerboard(across)">
                                      <p:cBhvr>
                                        <p:cTn id="7" dur="500"/>
                                        <p:tgtEl>
                                          <p:spTgt spid="801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294914" name="Picture 2" descr="RamanspektrumOK"/>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5800" y="381000"/>
            <a:ext cx="7848600" cy="5756275"/>
          </a:xfrm>
          <a:prstGeom prst="rect">
            <a:avLst/>
          </a:prstGeom>
          <a:noFill/>
          <a:ln w="9525">
            <a:noFill/>
            <a:miter lim="800000"/>
            <a:headEnd/>
            <a:tailEnd/>
          </a:ln>
        </p:spPr>
      </p:pic>
      <p:sp>
        <p:nvSpPr>
          <p:cNvPr id="294915" name="Text Box 3"/>
          <p:cNvSpPr txBox="1">
            <a:spLocks noChangeArrowheads="1"/>
          </p:cNvSpPr>
          <p:nvPr/>
        </p:nvSpPr>
        <p:spPr bwMode="auto">
          <a:xfrm>
            <a:off x="5257800" y="3581400"/>
            <a:ext cx="1219200" cy="396875"/>
          </a:xfrm>
          <a:prstGeom prst="rect">
            <a:avLst/>
          </a:prstGeom>
          <a:noFill/>
          <a:ln w="9525">
            <a:noFill/>
            <a:miter lim="800000"/>
            <a:headEnd/>
            <a:tailEnd/>
          </a:ln>
        </p:spPr>
        <p:txBody>
          <a:bodyPr>
            <a:spAutoFit/>
          </a:bodyPr>
          <a:lstStyle/>
          <a:p>
            <a:pPr eaLnBrk="0" hangingPunct="0">
              <a:spcBef>
                <a:spcPct val="50000"/>
              </a:spcBef>
            </a:pPr>
            <a:r>
              <a:rPr lang="en-US" sz="2000" b="1">
                <a:solidFill>
                  <a:srgbClr val="FF66CC"/>
                </a:solidFill>
                <a:latin typeface="Times New Roman" pitchFamily="18" charset="0"/>
              </a:rPr>
              <a:t>D band</a:t>
            </a:r>
            <a:endParaRPr lang="en-US" sz="2400">
              <a:solidFill>
                <a:srgbClr val="000000"/>
              </a:solidFill>
              <a:latin typeface="Times New Roman" pitchFamily="18" charset="0"/>
            </a:endParaRPr>
          </a:p>
        </p:txBody>
      </p:sp>
      <p:sp>
        <p:nvSpPr>
          <p:cNvPr id="294916" name="Text Box 4"/>
          <p:cNvSpPr txBox="1">
            <a:spLocks noChangeArrowheads="1"/>
          </p:cNvSpPr>
          <p:nvPr/>
        </p:nvSpPr>
        <p:spPr bwMode="auto">
          <a:xfrm>
            <a:off x="4953000" y="3886200"/>
            <a:ext cx="1041400" cy="366713"/>
          </a:xfrm>
          <a:prstGeom prst="rect">
            <a:avLst/>
          </a:prstGeom>
          <a:solidFill>
            <a:schemeClr val="bg1"/>
          </a:solidFill>
          <a:ln w="9525">
            <a:noFill/>
            <a:miter lim="800000"/>
            <a:headEnd/>
            <a:tailEnd/>
          </a:ln>
        </p:spPr>
        <p:txBody>
          <a:bodyPr wrap="none">
            <a:spAutoFit/>
          </a:bodyPr>
          <a:lstStyle/>
          <a:p>
            <a:pPr eaLnBrk="0" hangingPunct="0"/>
            <a:r>
              <a:rPr lang="en-US" sz="2400">
                <a:solidFill>
                  <a:srgbClr val="000000"/>
                </a:solidFill>
                <a:latin typeface="Times New Roman" pitchFamily="18" charset="0"/>
              </a:rPr>
              <a:t>               </a:t>
            </a:r>
          </a:p>
        </p:txBody>
      </p:sp>
      <p:sp>
        <p:nvSpPr>
          <p:cNvPr id="294917" name="AutoShape 5"/>
          <p:cNvSpPr>
            <a:spLocks noChangeArrowheads="1"/>
          </p:cNvSpPr>
          <p:nvPr/>
        </p:nvSpPr>
        <p:spPr bwMode="auto">
          <a:xfrm>
            <a:off x="5638800" y="3962400"/>
            <a:ext cx="76200" cy="457200"/>
          </a:xfrm>
          <a:prstGeom prst="downArrow">
            <a:avLst>
              <a:gd name="adj1" fmla="val 50000"/>
              <a:gd name="adj2" fmla="val 150000"/>
            </a:avLst>
          </a:prstGeom>
          <a:solidFill>
            <a:srgbClr val="FF66CC"/>
          </a:solidFill>
          <a:ln w="9525">
            <a:solidFill>
              <a:srgbClr val="FF66CC"/>
            </a:solidFill>
            <a:miter lim="800000"/>
            <a:headEnd/>
            <a:tailEnd/>
          </a:ln>
        </p:spPr>
        <p:txBody>
          <a:bodyPr wrap="none" anchor="ctr"/>
          <a:lstStyle/>
          <a:p>
            <a:pPr eaLnBrk="0" hangingPunct="0"/>
            <a:endParaRPr lang="hu-HU" sz="2400">
              <a:solidFill>
                <a:srgbClr val="000000"/>
              </a:solidFill>
              <a:latin typeface="Times New Roman" pitchFamily="18" charset="0"/>
            </a:endParaRPr>
          </a:p>
        </p:txBody>
      </p:sp>
      <p:pic>
        <p:nvPicPr>
          <p:cNvPr id="294918" name="Picture 6" descr="rbm"/>
          <p:cNvPicPr>
            <a:picLocks noChangeAspect="1" noChangeArrowheads="1"/>
          </p:cNvPicPr>
          <p:nvPr/>
        </p:nvPicPr>
        <p:blipFill>
          <a:blip r:embed="rId4" cstate="print"/>
          <a:srcRect l="43344" t="28333" r="42935" b="55009"/>
          <a:stretch>
            <a:fillRect/>
          </a:stretch>
        </p:blipFill>
        <p:spPr bwMode="auto">
          <a:xfrm>
            <a:off x="7086600" y="1676400"/>
            <a:ext cx="855663" cy="1217613"/>
          </a:xfrm>
          <a:prstGeom prst="rect">
            <a:avLst/>
          </a:prstGeom>
          <a:noFill/>
          <a:ln w="9525">
            <a:noFill/>
            <a:miter lim="800000"/>
            <a:headEnd/>
            <a:tailEnd/>
          </a:ln>
        </p:spPr>
      </p:pic>
      <p:pic>
        <p:nvPicPr>
          <p:cNvPr id="294919" name="Picture 7" descr="rbm"/>
          <p:cNvPicPr>
            <a:picLocks noChangeAspect="1" noChangeArrowheads="1"/>
          </p:cNvPicPr>
          <p:nvPr/>
        </p:nvPicPr>
        <p:blipFill>
          <a:blip r:embed="rId4" cstate="print"/>
          <a:srcRect l="39954" t="47081" r="39485" b="36243"/>
          <a:stretch>
            <a:fillRect/>
          </a:stretch>
        </p:blipFill>
        <p:spPr bwMode="auto">
          <a:xfrm>
            <a:off x="1981200" y="2590800"/>
            <a:ext cx="1219200" cy="1155700"/>
          </a:xfrm>
          <a:prstGeom prst="rect">
            <a:avLst/>
          </a:prstGeom>
          <a:noFill/>
          <a:ln w="9525">
            <a:noFill/>
            <a:miter lim="800000"/>
            <a:headEnd/>
            <a:tailEnd/>
          </a:ln>
        </p:spPr>
      </p:pic>
      <p:sp>
        <p:nvSpPr>
          <p:cNvPr id="1215496" name="Oval 8"/>
          <p:cNvSpPr>
            <a:spLocks noChangeArrowheads="1"/>
          </p:cNvSpPr>
          <p:nvPr/>
        </p:nvSpPr>
        <p:spPr bwMode="auto">
          <a:xfrm>
            <a:off x="971550" y="1557338"/>
            <a:ext cx="2376488" cy="3776662"/>
          </a:xfrm>
          <a:prstGeom prst="ellipse">
            <a:avLst/>
          </a:prstGeom>
          <a:noFill/>
          <a:ln w="28575">
            <a:solidFill>
              <a:srgbClr val="FF0000"/>
            </a:solidFill>
            <a:round/>
            <a:headEnd/>
            <a:tailEnd/>
          </a:ln>
        </p:spPr>
        <p:txBody>
          <a:bodyPr wrap="none" anchor="ctr"/>
          <a:lstStyle/>
          <a:p>
            <a:pPr eaLnBrk="0" hangingPunct="0"/>
            <a:endParaRPr lang="hu-HU" sz="2400">
              <a:solidFill>
                <a:srgbClr val="000000"/>
              </a:solidFill>
              <a:latin typeface="Times New Roman" pitchFamily="18" charset="0"/>
            </a:endParaRPr>
          </a:p>
        </p:txBody>
      </p:sp>
      <p:sp>
        <p:nvSpPr>
          <p:cNvPr id="1215497" name="Text Box 9"/>
          <p:cNvSpPr txBox="1">
            <a:spLocks noChangeArrowheads="1"/>
          </p:cNvSpPr>
          <p:nvPr/>
        </p:nvSpPr>
        <p:spPr bwMode="auto">
          <a:xfrm>
            <a:off x="395288" y="6092825"/>
            <a:ext cx="3671887" cy="457200"/>
          </a:xfrm>
          <a:prstGeom prst="rect">
            <a:avLst/>
          </a:prstGeom>
          <a:noFill/>
          <a:ln w="9525">
            <a:noFill/>
            <a:miter lim="800000"/>
            <a:headEnd/>
            <a:tailEnd/>
          </a:ln>
        </p:spPr>
        <p:txBody>
          <a:bodyPr>
            <a:spAutoFit/>
          </a:bodyPr>
          <a:lstStyle/>
          <a:p>
            <a:pPr eaLnBrk="0" hangingPunct="0">
              <a:spcBef>
                <a:spcPct val="50000"/>
              </a:spcBef>
            </a:pPr>
            <a:r>
              <a:rPr lang="hu-HU" sz="2400" b="1">
                <a:solidFill>
                  <a:srgbClr val="FF0000"/>
                </a:solidFill>
                <a:latin typeface="Times New Roman" pitchFamily="18" charset="0"/>
              </a:rPr>
              <a:t>Radial Breathing Mode</a:t>
            </a:r>
          </a:p>
        </p:txBody>
      </p:sp>
      <p:sp>
        <p:nvSpPr>
          <p:cNvPr id="1215498" name="Line 10"/>
          <p:cNvSpPr>
            <a:spLocks noChangeShapeType="1"/>
          </p:cNvSpPr>
          <p:nvPr/>
        </p:nvSpPr>
        <p:spPr bwMode="auto">
          <a:xfrm flipV="1">
            <a:off x="1763713" y="4724400"/>
            <a:ext cx="0" cy="1225550"/>
          </a:xfrm>
          <a:prstGeom prst="line">
            <a:avLst/>
          </a:prstGeom>
          <a:noFill/>
          <a:ln w="76200">
            <a:solidFill>
              <a:srgbClr val="FF0000"/>
            </a:solidFill>
            <a:round/>
            <a:headEnd/>
            <a:tailEnd type="triangle" w="med" len="med"/>
          </a:ln>
        </p:spPr>
        <p:txBody>
          <a:bodyPr/>
          <a:lstStyle/>
          <a:p>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154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54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15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6" grpId="0" animBg="1"/>
      <p:bldP spid="1215497" grpId="0"/>
      <p:bldP spid="1215498"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2236788" y="1866900"/>
          <a:ext cx="4668837" cy="3124200"/>
        </p:xfrm>
        <a:graphic>
          <a:graphicData uri="http://schemas.openxmlformats.org/presentationml/2006/ole">
            <p:oleObj spid="_x0000_s2050" name="Document" r:id="rId4" imgW="4667760" imgH="3124080" progId="Word.Document.8">
              <p:embed/>
            </p:oleObj>
          </a:graphicData>
        </a:graphic>
      </p:graphicFrame>
      <p:sp>
        <p:nvSpPr>
          <p:cNvPr id="2051" name="Text Box 3"/>
          <p:cNvSpPr txBox="1">
            <a:spLocks noChangeArrowheads="1"/>
          </p:cNvSpPr>
          <p:nvPr/>
        </p:nvSpPr>
        <p:spPr bwMode="auto">
          <a:xfrm>
            <a:off x="7543800" y="3048000"/>
            <a:ext cx="838200" cy="457200"/>
          </a:xfrm>
          <a:prstGeom prst="rect">
            <a:avLst/>
          </a:prstGeom>
          <a:noFill/>
          <a:ln w="9525">
            <a:noFill/>
            <a:miter lim="800000"/>
            <a:headEnd/>
            <a:tailEnd/>
          </a:ln>
        </p:spPr>
        <p:txBody>
          <a:bodyPr>
            <a:spAutoFit/>
          </a:bodyPr>
          <a:lstStyle/>
          <a:p>
            <a:pPr eaLnBrk="0" hangingPunct="0">
              <a:spcBef>
                <a:spcPct val="50000"/>
              </a:spcBef>
            </a:pPr>
            <a:r>
              <a:rPr lang="en-US" sz="2400">
                <a:solidFill>
                  <a:srgbClr val="33CC33"/>
                </a:solidFill>
                <a:latin typeface="Times New Roman" pitchFamily="18" charset="0"/>
              </a:rPr>
              <a:t>(5,3)</a:t>
            </a:r>
            <a:endParaRPr lang="en-US" sz="2400">
              <a:solidFill>
                <a:srgbClr val="000000"/>
              </a:solidFill>
              <a:latin typeface="Times New Roman" pitchFamily="18" charset="0"/>
            </a:endParaRPr>
          </a:p>
        </p:txBody>
      </p:sp>
      <p:sp>
        <p:nvSpPr>
          <p:cNvPr id="2052" name="Text Box 4"/>
          <p:cNvSpPr txBox="1">
            <a:spLocks noChangeArrowheads="1"/>
          </p:cNvSpPr>
          <p:nvPr/>
        </p:nvSpPr>
        <p:spPr bwMode="auto">
          <a:xfrm>
            <a:off x="228600" y="5257800"/>
            <a:ext cx="8610600" cy="457200"/>
          </a:xfrm>
          <a:prstGeom prst="rect">
            <a:avLst/>
          </a:prstGeom>
          <a:noFill/>
          <a:ln w="9525">
            <a:noFill/>
            <a:miter lim="800000"/>
            <a:headEnd/>
            <a:tailEnd/>
          </a:ln>
        </p:spPr>
        <p:txBody>
          <a:bodyPr>
            <a:spAutoFit/>
          </a:bodyPr>
          <a:lstStyle/>
          <a:p>
            <a:pPr eaLnBrk="0" hangingPunct="0">
              <a:spcBef>
                <a:spcPct val="50000"/>
              </a:spcBef>
            </a:pPr>
            <a:r>
              <a:rPr lang="en-US" sz="2400">
                <a:solidFill>
                  <a:srgbClr val="000000"/>
                </a:solidFill>
                <a:latin typeface="Times New Roman" pitchFamily="18" charset="0"/>
              </a:rPr>
              <a:t>quadratic fit                force constant                    RBM-frequency</a:t>
            </a:r>
          </a:p>
        </p:txBody>
      </p:sp>
      <p:sp>
        <p:nvSpPr>
          <p:cNvPr id="2053" name="AutoShape 5"/>
          <p:cNvSpPr>
            <a:spLocks noChangeArrowheads="1"/>
          </p:cNvSpPr>
          <p:nvPr/>
        </p:nvSpPr>
        <p:spPr bwMode="auto">
          <a:xfrm>
            <a:off x="1905000" y="5257800"/>
            <a:ext cx="976313"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hu-HU"/>
          </a:p>
        </p:txBody>
      </p:sp>
      <p:sp>
        <p:nvSpPr>
          <p:cNvPr id="2054" name="AutoShape 6"/>
          <p:cNvSpPr>
            <a:spLocks noChangeArrowheads="1"/>
          </p:cNvSpPr>
          <p:nvPr/>
        </p:nvSpPr>
        <p:spPr bwMode="auto">
          <a:xfrm>
            <a:off x="4891088" y="5257800"/>
            <a:ext cx="976312"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hu-HU"/>
          </a:p>
        </p:txBody>
      </p:sp>
      <p:pic>
        <p:nvPicPr>
          <p:cNvPr id="2055" name="Picture 7" descr="rbm"/>
          <p:cNvPicPr>
            <a:picLocks noChangeAspect="1" noChangeArrowheads="1"/>
          </p:cNvPicPr>
          <p:nvPr/>
        </p:nvPicPr>
        <p:blipFill>
          <a:blip r:embed="rId5" cstate="print"/>
          <a:srcRect l="39954" t="47081" r="39485" b="36243"/>
          <a:stretch>
            <a:fillRect/>
          </a:stretch>
        </p:blipFill>
        <p:spPr bwMode="auto">
          <a:xfrm>
            <a:off x="228600" y="304800"/>
            <a:ext cx="2133600" cy="2024063"/>
          </a:xfrm>
          <a:prstGeom prst="rect">
            <a:avLst/>
          </a:prstGeom>
          <a:noFill/>
          <a:ln w="9525">
            <a:noFill/>
            <a:miter lim="800000"/>
            <a:headEnd/>
            <a:tailEnd/>
          </a:ln>
        </p:spPr>
      </p:pic>
      <p:sp>
        <p:nvSpPr>
          <p:cNvPr id="2056" name="Text Box 8"/>
          <p:cNvSpPr txBox="1">
            <a:spLocks noChangeArrowheads="1"/>
          </p:cNvSpPr>
          <p:nvPr/>
        </p:nvSpPr>
        <p:spPr bwMode="auto">
          <a:xfrm>
            <a:off x="900113" y="2827338"/>
            <a:ext cx="935037" cy="457200"/>
          </a:xfrm>
          <a:prstGeom prst="rect">
            <a:avLst/>
          </a:prstGeom>
          <a:noFill/>
          <a:ln w="9525">
            <a:noFill/>
            <a:miter lim="800000"/>
            <a:headEnd/>
            <a:tailEnd/>
          </a:ln>
        </p:spPr>
        <p:txBody>
          <a:bodyPr>
            <a:spAutoFit/>
          </a:bodyPr>
          <a:lstStyle/>
          <a:p>
            <a:pPr eaLnBrk="0" hangingPunct="0">
              <a:spcBef>
                <a:spcPct val="50000"/>
              </a:spcBef>
            </a:pPr>
            <a:r>
              <a:rPr lang="hu-HU" sz="2400" b="1">
                <a:solidFill>
                  <a:srgbClr val="808080"/>
                </a:solidFill>
                <a:latin typeface="Times New Roman" pitchFamily="18" charset="0"/>
              </a:rPr>
              <a:t>DFT</a:t>
            </a:r>
          </a:p>
        </p:txBody>
      </p:sp>
      <p:sp>
        <p:nvSpPr>
          <p:cNvPr id="2057" name="Line 9"/>
          <p:cNvSpPr>
            <a:spLocks noChangeShapeType="1"/>
          </p:cNvSpPr>
          <p:nvPr/>
        </p:nvSpPr>
        <p:spPr bwMode="auto">
          <a:xfrm>
            <a:off x="1763713" y="3068638"/>
            <a:ext cx="433387" cy="0"/>
          </a:xfrm>
          <a:prstGeom prst="line">
            <a:avLst/>
          </a:prstGeom>
          <a:noFill/>
          <a:ln w="76200">
            <a:solidFill>
              <a:schemeClr val="bg2"/>
            </a:solidFill>
            <a:round/>
            <a:headEnd/>
            <a:tailEnd type="triangle" w="med" len="med"/>
          </a:ln>
        </p:spPr>
        <p:txBody>
          <a:bodyPr/>
          <a:lstStyle/>
          <a:p>
            <a:endParaRPr lang="hu-HU"/>
          </a:p>
        </p:txBody>
      </p:sp>
      <p:sp>
        <p:nvSpPr>
          <p:cNvPr id="2058" name="Rectangle 3"/>
          <p:cNvSpPr txBox="1">
            <a:spLocks noChangeArrowheads="1"/>
          </p:cNvSpPr>
          <p:nvPr/>
        </p:nvSpPr>
        <p:spPr bwMode="auto">
          <a:xfrm>
            <a:off x="685800" y="609600"/>
            <a:ext cx="7772400" cy="1143000"/>
          </a:xfrm>
          <a:prstGeom prst="rect">
            <a:avLst/>
          </a:prstGeom>
          <a:noFill/>
          <a:ln w="9525">
            <a:noFill/>
            <a:miter lim="800000"/>
            <a:headEnd/>
            <a:tailEnd/>
          </a:ln>
        </p:spPr>
        <p:txBody>
          <a:bodyPr/>
          <a:lstStyle/>
          <a:p>
            <a:pPr algn="ctr" eaLnBrk="0" hangingPunct="0"/>
            <a:r>
              <a:rPr lang="en-US" sz="4400" b="1">
                <a:solidFill>
                  <a:srgbClr val="808080"/>
                </a:solidFill>
                <a:latin typeface="Times New Roman" pitchFamily="18" charset="0"/>
              </a:rPr>
              <a:t>RBM</a:t>
            </a:r>
            <a:r>
              <a:rPr lang="en-US" sz="4400" baseline="-25000">
                <a:solidFill>
                  <a:srgbClr val="FFFFFF"/>
                </a:solidFill>
                <a:latin typeface="Times New Roman" pitchFamily="18" charset="0"/>
              </a:rPr>
              <a:t>0</a:t>
            </a:r>
            <a:r>
              <a:rPr lang="en-US" sz="4400">
                <a:solidFill>
                  <a:srgbClr val="000000"/>
                </a:solidFill>
                <a:latin typeface="Times New Roman" pitchFamily="18" charset="0"/>
              </a:rPr>
              <a:t/>
            </a:r>
            <a:br>
              <a:rPr lang="en-US" sz="4400">
                <a:solidFill>
                  <a:srgbClr val="000000"/>
                </a:solidFill>
                <a:latin typeface="Times New Roman" pitchFamily="18" charset="0"/>
              </a:rPr>
            </a:br>
            <a:endParaRPr lang="en-US" sz="440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295938" name="Picture 2" descr="RBM-fitlarge-d_d-nm-1_p"/>
          <p:cNvPicPr>
            <a:picLocks noChangeAspect="1" noChangeArrowheads="1"/>
          </p:cNvPicPr>
          <p:nvPr/>
        </p:nvPicPr>
        <p:blipFill>
          <a:blip r:embed="rId3" cstate="print"/>
          <a:srcRect/>
          <a:stretch>
            <a:fillRect/>
          </a:stretch>
        </p:blipFill>
        <p:spPr bwMode="auto">
          <a:xfrm>
            <a:off x="914400" y="604838"/>
            <a:ext cx="7315200" cy="5648325"/>
          </a:xfrm>
          <a:prstGeom prst="rect">
            <a:avLst/>
          </a:prstGeom>
          <a:noFill/>
          <a:ln w="9525">
            <a:noFill/>
            <a:miter lim="800000"/>
            <a:headEnd/>
            <a:tailEnd/>
          </a:ln>
        </p:spPr>
      </p:pic>
      <p:sp>
        <p:nvSpPr>
          <p:cNvPr id="295939" name="Rectangle 3"/>
          <p:cNvSpPr>
            <a:spLocks noGrp="1" noChangeArrowheads="1"/>
          </p:cNvSpPr>
          <p:nvPr>
            <p:ph type="title"/>
          </p:nvPr>
        </p:nvSpPr>
        <p:spPr/>
        <p:txBody>
          <a:bodyPr/>
          <a:lstStyle/>
          <a:p>
            <a:pPr eaLnBrk="1" hangingPunct="1"/>
            <a:r>
              <a:rPr lang="en-US" b="1" smtClean="0">
                <a:solidFill>
                  <a:srgbClr val="808080"/>
                </a:solidFill>
              </a:rPr>
              <a:t>RBM vs 1/d</a:t>
            </a:r>
            <a:r>
              <a:rPr lang="en-US" baseline="-25000" smtClean="0">
                <a:solidFill>
                  <a:schemeClr val="bg1"/>
                </a:solidFill>
              </a:rPr>
              <a:t>0</a:t>
            </a:r>
            <a:r>
              <a:rPr lang="en-US" smtClean="0"/>
              <a:t/>
            </a:r>
            <a:br>
              <a:rPr lang="en-US" smtClean="0"/>
            </a:br>
            <a:endParaRPr lang="en-US" smtClean="0"/>
          </a:p>
        </p:txBody>
      </p:sp>
      <p:sp>
        <p:nvSpPr>
          <p:cNvPr id="295940" name="Text Box 4"/>
          <p:cNvSpPr txBox="1">
            <a:spLocks noChangeArrowheads="1"/>
          </p:cNvSpPr>
          <p:nvPr/>
        </p:nvSpPr>
        <p:spPr bwMode="auto">
          <a:xfrm>
            <a:off x="3962400" y="5334000"/>
            <a:ext cx="1905000" cy="457200"/>
          </a:xfrm>
          <a:prstGeom prst="rect">
            <a:avLst/>
          </a:prstGeom>
          <a:noFill/>
          <a:ln w="9525">
            <a:noFill/>
            <a:miter lim="800000"/>
            <a:headEnd/>
            <a:tailEnd/>
          </a:ln>
        </p:spPr>
        <p:txBody>
          <a:bodyPr>
            <a:spAutoFit/>
          </a:bodyPr>
          <a:lstStyle/>
          <a:p>
            <a:pPr eaLnBrk="0" hangingPunct="0">
              <a:spcBef>
                <a:spcPct val="50000"/>
              </a:spcBef>
            </a:pPr>
            <a:r>
              <a:rPr lang="en-US" sz="2400">
                <a:solidFill>
                  <a:srgbClr val="000000"/>
                </a:solidFill>
                <a:latin typeface="Times New Roman" pitchFamily="18" charset="0"/>
              </a:rPr>
              <a:t>1/d</a:t>
            </a:r>
            <a:r>
              <a:rPr lang="en-US" sz="2400" baseline="-25000">
                <a:solidFill>
                  <a:srgbClr val="FFFFFF"/>
                </a:solidFill>
                <a:latin typeface="Times New Roman" pitchFamily="18" charset="0"/>
              </a:rPr>
              <a:t>0</a:t>
            </a:r>
            <a:r>
              <a:rPr lang="en-US" sz="2400">
                <a:solidFill>
                  <a:srgbClr val="000000"/>
                </a:solidFill>
                <a:latin typeface="Times New Roman" pitchFamily="18" charset="0"/>
              </a:rPr>
              <a:t> (nm</a:t>
            </a:r>
            <a:r>
              <a:rPr lang="en-US" sz="2400" baseline="30000">
                <a:solidFill>
                  <a:srgbClr val="000000"/>
                </a:solidFill>
                <a:latin typeface="Times New Roman" pitchFamily="18" charset="0"/>
              </a:rPr>
              <a:t>-1</a:t>
            </a:r>
            <a:r>
              <a:rPr lang="en-US" sz="2400">
                <a:solidFill>
                  <a:srgbClr val="000000"/>
                </a:solidFill>
                <a:latin typeface="Times New Roman" pitchFamily="18" charset="0"/>
              </a:rPr>
              <a:t>) </a:t>
            </a:r>
          </a:p>
        </p:txBody>
      </p:sp>
      <p:sp>
        <p:nvSpPr>
          <p:cNvPr id="295941" name="Text Box 5"/>
          <p:cNvSpPr txBox="1">
            <a:spLocks noChangeArrowheads="1"/>
          </p:cNvSpPr>
          <p:nvPr/>
        </p:nvSpPr>
        <p:spPr bwMode="auto">
          <a:xfrm>
            <a:off x="762000" y="3352800"/>
            <a:ext cx="1295400" cy="457200"/>
          </a:xfrm>
          <a:prstGeom prst="rect">
            <a:avLst/>
          </a:prstGeom>
          <a:noFill/>
          <a:ln w="9525">
            <a:noFill/>
            <a:miter lim="800000"/>
            <a:headEnd/>
            <a:tailEnd/>
          </a:ln>
        </p:spPr>
        <p:txBody>
          <a:bodyPr>
            <a:spAutoFit/>
          </a:bodyPr>
          <a:lstStyle/>
          <a:p>
            <a:pPr eaLnBrk="0" hangingPunct="0">
              <a:spcBef>
                <a:spcPct val="50000"/>
              </a:spcBef>
            </a:pPr>
            <a:endParaRPr lang="hu-HU" sz="2400">
              <a:solidFill>
                <a:srgbClr val="000000"/>
              </a:solidFill>
              <a:latin typeface="Times New Roman" pitchFamily="18" charset="0"/>
            </a:endParaRPr>
          </a:p>
        </p:txBody>
      </p:sp>
      <p:sp>
        <p:nvSpPr>
          <p:cNvPr id="295942" name="Text Box 6"/>
          <p:cNvSpPr txBox="1">
            <a:spLocks noChangeArrowheads="1"/>
          </p:cNvSpPr>
          <p:nvPr/>
        </p:nvSpPr>
        <p:spPr bwMode="auto">
          <a:xfrm rot="-5400000">
            <a:off x="594518" y="3367882"/>
            <a:ext cx="1554163" cy="457200"/>
          </a:xfrm>
          <a:prstGeom prst="rect">
            <a:avLst/>
          </a:prstGeom>
          <a:noFill/>
          <a:ln w="9525">
            <a:noFill/>
            <a:miter lim="800000"/>
            <a:headEnd/>
            <a:tailEnd/>
          </a:ln>
        </p:spPr>
        <p:txBody>
          <a:bodyPr>
            <a:spAutoFit/>
          </a:bodyPr>
          <a:lstStyle/>
          <a:p>
            <a:pPr eaLnBrk="0" hangingPunct="0">
              <a:spcBef>
                <a:spcPct val="50000"/>
              </a:spcBef>
            </a:pPr>
            <a:r>
              <a:rPr lang="en-US" sz="2400">
                <a:solidFill>
                  <a:srgbClr val="000000"/>
                </a:solidFill>
                <a:latin typeface="Symbol" pitchFamily="18" charset="2"/>
              </a:rPr>
              <a:t>n </a:t>
            </a:r>
            <a:r>
              <a:rPr lang="en-US" sz="2400">
                <a:solidFill>
                  <a:srgbClr val="000000"/>
                </a:solidFill>
                <a:latin typeface="Times New Roman" pitchFamily="18" charset="0"/>
              </a:rPr>
              <a:t>(cm</a:t>
            </a:r>
            <a:r>
              <a:rPr lang="en-US" sz="2400" baseline="30000">
                <a:solidFill>
                  <a:srgbClr val="000000"/>
                </a:solidFill>
                <a:latin typeface="Times New Roman" pitchFamily="18" charset="0"/>
              </a:rPr>
              <a:t>-1</a:t>
            </a:r>
            <a:r>
              <a:rPr lang="en-US" sz="2400">
                <a:solidFill>
                  <a:srgbClr val="000000"/>
                </a:solidFill>
                <a:latin typeface="Times New Roman" pitchFamily="18" charset="0"/>
              </a:rPr>
              <a:t>)</a:t>
            </a:r>
          </a:p>
        </p:txBody>
      </p:sp>
      <p:sp>
        <p:nvSpPr>
          <p:cNvPr id="295943" name="Text Box 7"/>
          <p:cNvSpPr txBox="1">
            <a:spLocks noChangeArrowheads="1"/>
          </p:cNvSpPr>
          <p:nvPr/>
        </p:nvSpPr>
        <p:spPr bwMode="auto">
          <a:xfrm>
            <a:off x="2484438" y="1341438"/>
            <a:ext cx="4157662"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CCCCFF"/>
                </a:solidFill>
                <a:latin typeface="Times New Roman" pitchFamily="18" charset="0"/>
              </a:rPr>
              <a:t>linear fit for large diameters</a:t>
            </a:r>
          </a:p>
        </p:txBody>
      </p:sp>
      <p:sp>
        <p:nvSpPr>
          <p:cNvPr id="295944" name="Text Box 8"/>
          <p:cNvSpPr txBox="1">
            <a:spLocks noChangeArrowheads="1"/>
          </p:cNvSpPr>
          <p:nvPr/>
        </p:nvSpPr>
        <p:spPr bwMode="auto">
          <a:xfrm>
            <a:off x="2286000" y="2133600"/>
            <a:ext cx="29718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CCCCFF"/>
                </a:solidFill>
                <a:latin typeface="Times New Roman" pitchFamily="18" charset="0"/>
              </a:rPr>
              <a:t>A</a:t>
            </a:r>
            <a:r>
              <a:rPr lang="en-US" sz="1600" b="1" baseline="-25000">
                <a:solidFill>
                  <a:srgbClr val="FF66CC"/>
                </a:solidFill>
                <a:latin typeface="Times New Roman" pitchFamily="18" charset="0"/>
              </a:rPr>
              <a:t>large_d</a:t>
            </a:r>
            <a:r>
              <a:rPr lang="en-US" sz="2400" b="1">
                <a:solidFill>
                  <a:srgbClr val="CCCCFF"/>
                </a:solidFill>
                <a:latin typeface="Times New Roman" pitchFamily="18" charset="0"/>
              </a:rPr>
              <a:t>= 233.1</a:t>
            </a:r>
            <a:endParaRPr lang="en-US" sz="2400" b="1">
              <a:solidFill>
                <a:srgbClr val="808080"/>
              </a:solidFill>
              <a:latin typeface="Times New Roman" pitchFamily="18" charset="0"/>
            </a:endParaRPr>
          </a:p>
        </p:txBody>
      </p:sp>
      <p:sp>
        <p:nvSpPr>
          <p:cNvPr id="295945" name="Text Box 9"/>
          <p:cNvSpPr txBox="1">
            <a:spLocks noChangeArrowheads="1"/>
          </p:cNvSpPr>
          <p:nvPr/>
        </p:nvSpPr>
        <p:spPr bwMode="auto">
          <a:xfrm>
            <a:off x="7162800" y="2819400"/>
            <a:ext cx="762000" cy="942975"/>
          </a:xfrm>
          <a:prstGeom prst="rect">
            <a:avLst/>
          </a:prstGeom>
          <a:noFill/>
          <a:ln w="9525">
            <a:noFill/>
            <a:miter lim="800000"/>
            <a:headEnd/>
            <a:tailEnd/>
          </a:ln>
        </p:spPr>
        <p:txBody>
          <a:bodyPr>
            <a:spAutoFit/>
          </a:bodyPr>
          <a:lstStyle/>
          <a:p>
            <a:pPr eaLnBrk="0" hangingPunct="0">
              <a:spcBef>
                <a:spcPct val="50000"/>
              </a:spcBef>
            </a:pPr>
            <a:r>
              <a:rPr lang="en-US" sz="1400">
                <a:solidFill>
                  <a:srgbClr val="FF0066"/>
                </a:solidFill>
                <a:latin typeface="Times New Roman" pitchFamily="18" charset="0"/>
                <a:sym typeface="Symbol" pitchFamily="18" charset="2"/>
              </a:rPr>
              <a:t></a:t>
            </a:r>
            <a:r>
              <a:rPr lang="en-US" sz="1000">
                <a:solidFill>
                  <a:srgbClr val="000000"/>
                </a:solidFill>
                <a:latin typeface="Times New Roman" pitchFamily="18" charset="0"/>
                <a:sym typeface="Symbol" pitchFamily="18" charset="2"/>
              </a:rPr>
              <a:t> </a:t>
            </a:r>
            <a:r>
              <a:rPr lang="en-US" sz="1000">
                <a:solidFill>
                  <a:srgbClr val="000000"/>
                </a:solidFill>
                <a:latin typeface="Times New Roman" pitchFamily="18" charset="0"/>
              </a:rPr>
              <a:t>ZZ</a:t>
            </a:r>
          </a:p>
          <a:p>
            <a:pPr eaLnBrk="0" hangingPunct="0">
              <a:spcBef>
                <a:spcPct val="50000"/>
              </a:spcBef>
            </a:pPr>
            <a:r>
              <a:rPr lang="en-US" sz="1400">
                <a:solidFill>
                  <a:srgbClr val="3333CC"/>
                </a:solidFill>
                <a:latin typeface="Times New Roman" pitchFamily="18" charset="0"/>
                <a:sym typeface="Symbol" pitchFamily="18" charset="2"/>
              </a:rPr>
              <a:t></a:t>
            </a:r>
            <a:r>
              <a:rPr lang="en-US" sz="1000">
                <a:solidFill>
                  <a:srgbClr val="000000"/>
                </a:solidFill>
                <a:latin typeface="Times New Roman" pitchFamily="18" charset="0"/>
                <a:sym typeface="Symbol" pitchFamily="18" charset="2"/>
              </a:rPr>
              <a:t> </a:t>
            </a:r>
            <a:r>
              <a:rPr lang="en-US" sz="1000">
                <a:solidFill>
                  <a:srgbClr val="000000"/>
                </a:solidFill>
                <a:latin typeface="Times New Roman" pitchFamily="18" charset="0"/>
              </a:rPr>
              <a:t>AC</a:t>
            </a:r>
          </a:p>
          <a:p>
            <a:pPr eaLnBrk="0" hangingPunct="0">
              <a:spcBef>
                <a:spcPct val="50000"/>
              </a:spcBef>
            </a:pPr>
            <a:r>
              <a:rPr lang="en-US" sz="1400">
                <a:solidFill>
                  <a:srgbClr val="33CC33"/>
                </a:solidFill>
                <a:latin typeface="Times New Roman" pitchFamily="18" charset="0"/>
                <a:sym typeface="Symbol" pitchFamily="18" charset="2"/>
              </a:rPr>
              <a:t></a:t>
            </a:r>
            <a:r>
              <a:rPr lang="en-US" sz="1000">
                <a:solidFill>
                  <a:srgbClr val="000000"/>
                </a:solidFill>
                <a:latin typeface="Times New Roman" pitchFamily="18" charset="0"/>
                <a:sym typeface="Symbol" pitchFamily="18" charset="2"/>
              </a:rPr>
              <a:t> </a:t>
            </a:r>
            <a:r>
              <a:rPr lang="en-US" sz="1000">
                <a:solidFill>
                  <a:srgbClr val="000000"/>
                </a:solidFill>
                <a:latin typeface="Times New Roman" pitchFamily="18" charset="0"/>
              </a:rPr>
              <a:t>CH</a:t>
            </a:r>
          </a:p>
        </p:txBody>
      </p:sp>
      <p:sp>
        <p:nvSpPr>
          <p:cNvPr id="295946" name="Oval 10"/>
          <p:cNvSpPr>
            <a:spLocks noChangeArrowheads="1"/>
          </p:cNvSpPr>
          <p:nvPr/>
        </p:nvSpPr>
        <p:spPr bwMode="auto">
          <a:xfrm>
            <a:off x="2895600" y="3657600"/>
            <a:ext cx="1066800" cy="762000"/>
          </a:xfrm>
          <a:prstGeom prst="ellipse">
            <a:avLst/>
          </a:prstGeom>
          <a:noFill/>
          <a:ln w="38100">
            <a:solidFill>
              <a:srgbClr val="FFFF00"/>
            </a:solidFill>
            <a:round/>
            <a:headEnd/>
            <a:tailEnd/>
          </a:ln>
        </p:spPr>
        <p:txBody>
          <a:bodyPr wrap="none" anchor="ctr"/>
          <a:lstStyle/>
          <a:p>
            <a:pPr eaLnBrk="0" hangingPunct="0"/>
            <a:endParaRPr lang="hu-HU" sz="2400">
              <a:solidFill>
                <a:srgbClr val="000000"/>
              </a:solidFill>
              <a:latin typeface="Times New Roman" pitchFamily="18" charset="0"/>
            </a:endParaRPr>
          </a:p>
        </p:txBody>
      </p:sp>
      <p:pic>
        <p:nvPicPr>
          <p:cNvPr id="295947" name="Picture 11" descr="rbm"/>
          <p:cNvPicPr>
            <a:picLocks noChangeAspect="1" noChangeArrowheads="1"/>
          </p:cNvPicPr>
          <p:nvPr/>
        </p:nvPicPr>
        <p:blipFill>
          <a:blip r:embed="rId4" cstate="print"/>
          <a:srcRect l="39954" t="47081" r="39485" b="36243"/>
          <a:stretch>
            <a:fillRect/>
          </a:stretch>
        </p:blipFill>
        <p:spPr bwMode="auto">
          <a:xfrm>
            <a:off x="76200" y="109538"/>
            <a:ext cx="2133600" cy="2024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3" cstate="print"/>
          <a:srcRect/>
          <a:stretch>
            <a:fillRect/>
          </a:stretch>
        </p:blipFill>
        <p:spPr bwMode="auto">
          <a:xfrm>
            <a:off x="585788" y="44450"/>
            <a:ext cx="7972425" cy="5316538"/>
          </a:xfrm>
          <a:prstGeom prst="rect">
            <a:avLst/>
          </a:prstGeom>
          <a:noFill/>
          <a:ln w="9525">
            <a:noFill/>
            <a:miter lim="800000"/>
            <a:headEnd/>
            <a:tailEnd/>
          </a:ln>
        </p:spPr>
      </p:pic>
      <p:sp>
        <p:nvSpPr>
          <p:cNvPr id="296963" name="Text Box 3"/>
          <p:cNvSpPr txBox="1">
            <a:spLocks noChangeArrowheads="1"/>
          </p:cNvSpPr>
          <p:nvPr/>
        </p:nvSpPr>
        <p:spPr bwMode="auto">
          <a:xfrm>
            <a:off x="1549400" y="2133600"/>
            <a:ext cx="935038"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808080"/>
                </a:solidFill>
                <a:latin typeface="Times New Roman" pitchFamily="18" charset="0"/>
              </a:rPr>
              <a:t>h</a:t>
            </a:r>
            <a:r>
              <a:rPr lang="hu-HU" sz="2400">
                <a:solidFill>
                  <a:srgbClr val="808080"/>
                </a:solidFill>
                <a:latin typeface="Times New Roman" pitchFamily="18" charset="0"/>
                <a:sym typeface="Symbol" pitchFamily="18" charset="2"/>
              </a:rPr>
              <a:t></a:t>
            </a:r>
            <a:r>
              <a:rPr lang="hu-HU" sz="2400" baseline="-25000">
                <a:solidFill>
                  <a:srgbClr val="808080"/>
                </a:solidFill>
                <a:latin typeface="Times New Roman" pitchFamily="18" charset="0"/>
                <a:sym typeface="Symbol" pitchFamily="18" charset="2"/>
              </a:rPr>
              <a:t>in</a:t>
            </a:r>
          </a:p>
        </p:txBody>
      </p:sp>
      <p:sp>
        <p:nvSpPr>
          <p:cNvPr id="296964" name="Text Box 4"/>
          <p:cNvSpPr txBox="1">
            <a:spLocks noChangeArrowheads="1"/>
          </p:cNvSpPr>
          <p:nvPr/>
        </p:nvSpPr>
        <p:spPr bwMode="auto">
          <a:xfrm>
            <a:off x="3997325" y="2133600"/>
            <a:ext cx="935038"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FF0000"/>
                </a:solidFill>
                <a:latin typeface="Times New Roman" pitchFamily="18" charset="0"/>
              </a:rPr>
              <a:t>h</a:t>
            </a:r>
            <a:r>
              <a:rPr lang="hu-HU" sz="2400">
                <a:solidFill>
                  <a:srgbClr val="FF0000"/>
                </a:solidFill>
                <a:latin typeface="Times New Roman" pitchFamily="18" charset="0"/>
                <a:sym typeface="Symbol" pitchFamily="18" charset="2"/>
              </a:rPr>
              <a:t></a:t>
            </a:r>
            <a:r>
              <a:rPr lang="hu-HU" sz="2400" baseline="-25000">
                <a:solidFill>
                  <a:srgbClr val="FF0000"/>
                </a:solidFill>
                <a:latin typeface="Times New Roman" pitchFamily="18" charset="0"/>
                <a:sym typeface="Symbol" pitchFamily="18" charset="2"/>
              </a:rPr>
              <a:t>in</a:t>
            </a:r>
          </a:p>
        </p:txBody>
      </p:sp>
      <p:sp>
        <p:nvSpPr>
          <p:cNvPr id="296965" name="Text Box 5"/>
          <p:cNvSpPr txBox="1">
            <a:spLocks noChangeArrowheads="1"/>
          </p:cNvSpPr>
          <p:nvPr/>
        </p:nvSpPr>
        <p:spPr bwMode="auto">
          <a:xfrm>
            <a:off x="4932363" y="2133600"/>
            <a:ext cx="935037"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808080"/>
                </a:solidFill>
                <a:latin typeface="Times New Roman" pitchFamily="18" charset="0"/>
              </a:rPr>
              <a:t>h</a:t>
            </a:r>
            <a:r>
              <a:rPr lang="hu-HU" sz="2400">
                <a:solidFill>
                  <a:srgbClr val="808080"/>
                </a:solidFill>
                <a:latin typeface="Times New Roman" pitchFamily="18" charset="0"/>
                <a:sym typeface="Symbol" pitchFamily="18" charset="2"/>
              </a:rPr>
              <a:t></a:t>
            </a:r>
            <a:r>
              <a:rPr lang="hu-HU" sz="2400" baseline="-25000">
                <a:solidFill>
                  <a:srgbClr val="808080"/>
                </a:solidFill>
                <a:latin typeface="Times New Roman" pitchFamily="18" charset="0"/>
                <a:sym typeface="Symbol" pitchFamily="18" charset="2"/>
              </a:rPr>
              <a:t>out</a:t>
            </a:r>
          </a:p>
        </p:txBody>
      </p:sp>
      <p:sp>
        <p:nvSpPr>
          <p:cNvPr id="296966" name="Text Box 6"/>
          <p:cNvSpPr txBox="1">
            <a:spLocks noChangeArrowheads="1"/>
          </p:cNvSpPr>
          <p:nvPr/>
        </p:nvSpPr>
        <p:spPr bwMode="auto">
          <a:xfrm>
            <a:off x="7381875" y="2133600"/>
            <a:ext cx="935038"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808080"/>
                </a:solidFill>
                <a:latin typeface="Times New Roman" pitchFamily="18" charset="0"/>
              </a:rPr>
              <a:t>h</a:t>
            </a:r>
            <a:r>
              <a:rPr lang="hu-HU" sz="2400">
                <a:solidFill>
                  <a:srgbClr val="808080"/>
                </a:solidFill>
                <a:latin typeface="Times New Roman" pitchFamily="18" charset="0"/>
                <a:sym typeface="Symbol" pitchFamily="18" charset="2"/>
              </a:rPr>
              <a:t></a:t>
            </a:r>
            <a:r>
              <a:rPr lang="hu-HU" sz="2400" baseline="-25000">
                <a:solidFill>
                  <a:srgbClr val="808080"/>
                </a:solidFill>
                <a:latin typeface="Times New Roman" pitchFamily="18" charset="0"/>
                <a:sym typeface="Symbol" pitchFamily="18" charset="2"/>
              </a:rPr>
              <a:t>out</a:t>
            </a:r>
          </a:p>
        </p:txBody>
      </p:sp>
      <p:sp>
        <p:nvSpPr>
          <p:cNvPr id="296967" name="Text Box 7"/>
          <p:cNvSpPr txBox="1">
            <a:spLocks noChangeArrowheads="1"/>
          </p:cNvSpPr>
          <p:nvPr/>
        </p:nvSpPr>
        <p:spPr bwMode="auto">
          <a:xfrm>
            <a:off x="2557463" y="2133600"/>
            <a:ext cx="935037"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808080"/>
                </a:solidFill>
                <a:latin typeface="Times New Roman" pitchFamily="18" charset="0"/>
              </a:rPr>
              <a:t>h</a:t>
            </a:r>
            <a:r>
              <a:rPr lang="hu-HU" sz="2400">
                <a:solidFill>
                  <a:srgbClr val="808080"/>
                </a:solidFill>
                <a:latin typeface="Times New Roman" pitchFamily="18" charset="0"/>
                <a:sym typeface="Symbol" pitchFamily="18" charset="2"/>
              </a:rPr>
              <a:t></a:t>
            </a:r>
            <a:r>
              <a:rPr lang="hu-HU" sz="2400" baseline="-25000">
                <a:solidFill>
                  <a:srgbClr val="808080"/>
                </a:solidFill>
                <a:latin typeface="Times New Roman" pitchFamily="18" charset="0"/>
                <a:sym typeface="Symbol" pitchFamily="18" charset="2"/>
              </a:rPr>
              <a:t>out</a:t>
            </a:r>
          </a:p>
        </p:txBody>
      </p:sp>
      <p:sp>
        <p:nvSpPr>
          <p:cNvPr id="296968" name="Text Box 8"/>
          <p:cNvSpPr txBox="1">
            <a:spLocks noChangeArrowheads="1"/>
          </p:cNvSpPr>
          <p:nvPr/>
        </p:nvSpPr>
        <p:spPr bwMode="auto">
          <a:xfrm>
            <a:off x="6373813" y="2133600"/>
            <a:ext cx="935037"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808080"/>
                </a:solidFill>
                <a:latin typeface="Times New Roman" pitchFamily="18" charset="0"/>
              </a:rPr>
              <a:t>h</a:t>
            </a:r>
            <a:r>
              <a:rPr lang="hu-HU" sz="2400">
                <a:solidFill>
                  <a:srgbClr val="808080"/>
                </a:solidFill>
                <a:latin typeface="Times New Roman" pitchFamily="18" charset="0"/>
                <a:sym typeface="Symbol" pitchFamily="18" charset="2"/>
              </a:rPr>
              <a:t></a:t>
            </a:r>
            <a:r>
              <a:rPr lang="hu-HU" sz="2400" baseline="-25000">
                <a:solidFill>
                  <a:srgbClr val="808080"/>
                </a:solidFill>
                <a:latin typeface="Times New Roman" pitchFamily="18" charset="0"/>
                <a:sym typeface="Symbol" pitchFamily="18" charset="2"/>
              </a:rPr>
              <a:t>in</a:t>
            </a:r>
          </a:p>
        </p:txBody>
      </p:sp>
      <p:sp>
        <p:nvSpPr>
          <p:cNvPr id="296969" name="Text Box 9"/>
          <p:cNvSpPr txBox="1">
            <a:spLocks noChangeArrowheads="1"/>
          </p:cNvSpPr>
          <p:nvPr/>
        </p:nvSpPr>
        <p:spPr bwMode="auto">
          <a:xfrm>
            <a:off x="3924300" y="5300663"/>
            <a:ext cx="2447925" cy="1554162"/>
          </a:xfrm>
          <a:prstGeom prst="rect">
            <a:avLst/>
          </a:prstGeom>
          <a:noFill/>
          <a:ln w="9525">
            <a:noFill/>
            <a:miter lim="800000"/>
            <a:headEnd/>
            <a:tailEnd/>
          </a:ln>
        </p:spPr>
        <p:txBody>
          <a:bodyPr>
            <a:spAutoFit/>
          </a:bodyPr>
          <a:lstStyle/>
          <a:p>
            <a:pPr eaLnBrk="0" hangingPunct="0">
              <a:spcBef>
                <a:spcPct val="50000"/>
              </a:spcBef>
            </a:pPr>
            <a:r>
              <a:rPr lang="hu-HU" sz="2800">
                <a:solidFill>
                  <a:srgbClr val="FF0000"/>
                </a:solidFill>
                <a:latin typeface="Times New Roman" pitchFamily="18" charset="0"/>
              </a:rPr>
              <a:t>(incoming)</a:t>
            </a:r>
            <a:r>
              <a:rPr lang="hu-HU" sz="3200" b="1">
                <a:solidFill>
                  <a:srgbClr val="FF0000"/>
                </a:solidFill>
                <a:latin typeface="Times New Roman" pitchFamily="18" charset="0"/>
              </a:rPr>
              <a:t> resonance Raman</a:t>
            </a:r>
          </a:p>
        </p:txBody>
      </p:sp>
      <p:pic>
        <p:nvPicPr>
          <p:cNvPr id="296970" name="Picture 10" descr="raman"/>
          <p:cNvPicPr>
            <a:picLocks noChangeAspect="1" noChangeArrowheads="1"/>
          </p:cNvPicPr>
          <p:nvPr/>
        </p:nvPicPr>
        <p:blipFill>
          <a:blip r:embed="rId4" cstate="print"/>
          <a:srcRect/>
          <a:stretch>
            <a:fillRect/>
          </a:stretch>
        </p:blipFill>
        <p:spPr bwMode="auto">
          <a:xfrm>
            <a:off x="195263" y="5259388"/>
            <a:ext cx="862012" cy="1219200"/>
          </a:xfrm>
          <a:prstGeom prst="rect">
            <a:avLst/>
          </a:prstGeom>
          <a:noFill/>
          <a:ln w="9525">
            <a:noFill/>
            <a:miter lim="800000"/>
            <a:headEnd/>
            <a:tailEnd/>
          </a:ln>
        </p:spPr>
      </p:pic>
      <p:sp>
        <p:nvSpPr>
          <p:cNvPr id="296971" name="Text Box 11"/>
          <p:cNvSpPr txBox="1">
            <a:spLocks noChangeArrowheads="1"/>
          </p:cNvSpPr>
          <p:nvPr/>
        </p:nvSpPr>
        <p:spPr bwMode="auto">
          <a:xfrm>
            <a:off x="107950" y="6467475"/>
            <a:ext cx="1066800" cy="274638"/>
          </a:xfrm>
          <a:prstGeom prst="rect">
            <a:avLst/>
          </a:prstGeom>
          <a:noFill/>
          <a:ln w="9525">
            <a:noFill/>
            <a:miter lim="800000"/>
            <a:headEnd/>
            <a:tailEnd/>
          </a:ln>
        </p:spPr>
        <p:txBody>
          <a:bodyPr>
            <a:spAutoFit/>
          </a:bodyPr>
          <a:lstStyle/>
          <a:p>
            <a:pPr>
              <a:spcBef>
                <a:spcPct val="50000"/>
              </a:spcBef>
            </a:pPr>
            <a:r>
              <a:rPr kumimoji="1" lang="en-US" altLang="ja-JP" sz="1200" b="1">
                <a:solidFill>
                  <a:srgbClr val="000000"/>
                </a:solidFill>
                <a:latin typeface="Times New Roman" pitchFamily="18" charset="0"/>
                <a:ea typeface="ＭＳ Ｐゴシック" pitchFamily="34" charset="-128"/>
              </a:rPr>
              <a:t>C. V. Raman</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p:cNvPicPr>
            <a:picLocks noChangeAspect="1" noChangeArrowheads="1"/>
          </p:cNvPicPr>
          <p:nvPr/>
        </p:nvPicPr>
        <p:blipFill>
          <a:blip r:embed="rId3" cstate="print"/>
          <a:srcRect/>
          <a:stretch>
            <a:fillRect/>
          </a:stretch>
        </p:blipFill>
        <p:spPr bwMode="auto">
          <a:xfrm>
            <a:off x="1619250" y="188913"/>
            <a:ext cx="7524750" cy="6689725"/>
          </a:xfrm>
          <a:prstGeom prst="rect">
            <a:avLst/>
          </a:prstGeom>
          <a:noFill/>
          <a:ln w="9525">
            <a:noFill/>
            <a:miter lim="800000"/>
            <a:headEnd/>
            <a:tailEnd/>
          </a:ln>
        </p:spPr>
      </p:pic>
      <p:sp>
        <p:nvSpPr>
          <p:cNvPr id="297987" name="Text Box 3"/>
          <p:cNvSpPr txBox="1">
            <a:spLocks noChangeArrowheads="1"/>
          </p:cNvSpPr>
          <p:nvPr/>
        </p:nvSpPr>
        <p:spPr bwMode="auto">
          <a:xfrm>
            <a:off x="2555875" y="404813"/>
            <a:ext cx="2808288" cy="641350"/>
          </a:xfrm>
          <a:prstGeom prst="rect">
            <a:avLst/>
          </a:prstGeom>
          <a:noFill/>
          <a:ln w="9525">
            <a:noFill/>
            <a:miter lim="800000"/>
            <a:headEnd/>
            <a:tailEnd/>
          </a:ln>
        </p:spPr>
        <p:txBody>
          <a:bodyPr>
            <a:spAutoFit/>
          </a:bodyPr>
          <a:lstStyle/>
          <a:p>
            <a:pPr eaLnBrk="0" hangingPunct="0">
              <a:spcBef>
                <a:spcPct val="50000"/>
              </a:spcBef>
            </a:pPr>
            <a:r>
              <a:rPr lang="hu-HU" sz="3600">
                <a:solidFill>
                  <a:srgbClr val="FF0000"/>
                </a:solidFill>
                <a:latin typeface="Times New Roman" pitchFamily="18" charset="0"/>
              </a:rPr>
              <a:t>2D    RBM</a:t>
            </a:r>
          </a:p>
        </p:txBody>
      </p:sp>
      <p:sp>
        <p:nvSpPr>
          <p:cNvPr id="297988" name="Text Box 4"/>
          <p:cNvSpPr txBox="1">
            <a:spLocks noChangeArrowheads="1"/>
          </p:cNvSpPr>
          <p:nvPr/>
        </p:nvSpPr>
        <p:spPr bwMode="auto">
          <a:xfrm>
            <a:off x="0" y="6629400"/>
            <a:ext cx="5105400" cy="228600"/>
          </a:xfrm>
          <a:prstGeom prst="rect">
            <a:avLst/>
          </a:prstGeom>
          <a:noFill/>
          <a:ln w="9525">
            <a:noFill/>
            <a:miter lim="800000"/>
            <a:headEnd/>
            <a:tailEnd/>
          </a:ln>
        </p:spPr>
        <p:txBody>
          <a:bodyPr>
            <a:spAutoFit/>
          </a:bodyPr>
          <a:lstStyle/>
          <a:p>
            <a:pPr eaLnBrk="0" hangingPunct="0">
              <a:spcBef>
                <a:spcPct val="50000"/>
              </a:spcBef>
            </a:pPr>
            <a:r>
              <a:rPr lang="hu-HU" sz="900">
                <a:solidFill>
                  <a:srgbClr val="808080"/>
                </a:solidFill>
                <a:latin typeface="Times New Roman" pitchFamily="18" charset="0"/>
              </a:rPr>
              <a:t>A. Jorio</a:t>
            </a:r>
            <a:r>
              <a:rPr lang="en-US" sz="900">
                <a:solidFill>
                  <a:srgbClr val="808080"/>
                </a:solidFill>
                <a:latin typeface="Times New Roman" pitchFamily="18" charset="0"/>
              </a:rPr>
              <a:t> et al., </a:t>
            </a:r>
            <a:r>
              <a:rPr lang="hu-HU" sz="900">
                <a:solidFill>
                  <a:srgbClr val="808080"/>
                </a:solidFill>
                <a:latin typeface="Times New Roman" pitchFamily="18" charset="0"/>
              </a:rPr>
              <a:t>(in press</a:t>
            </a:r>
            <a:r>
              <a:rPr lang="en-US" sz="900">
                <a:solidFill>
                  <a:srgbClr val="808080"/>
                </a:solidFill>
                <a:latin typeface="Times New Roman" pitchFamily="18" charset="0"/>
              </a:rPr>
              <a:t>)</a:t>
            </a:r>
            <a:endParaRPr lang="en-US" sz="90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2"/>
          <p:cNvSpPr txBox="1">
            <a:spLocks noChangeArrowheads="1"/>
          </p:cNvSpPr>
          <p:nvPr/>
        </p:nvSpPr>
        <p:spPr bwMode="auto">
          <a:xfrm>
            <a:off x="1476375" y="0"/>
            <a:ext cx="5759450" cy="641350"/>
          </a:xfrm>
          <a:prstGeom prst="rect">
            <a:avLst/>
          </a:prstGeom>
          <a:noFill/>
          <a:ln w="9525">
            <a:noFill/>
            <a:miter lim="800000"/>
            <a:headEnd/>
            <a:tailEnd/>
          </a:ln>
        </p:spPr>
        <p:txBody>
          <a:bodyPr>
            <a:spAutoFit/>
          </a:bodyPr>
          <a:lstStyle/>
          <a:p>
            <a:pPr eaLnBrk="0" hangingPunct="0">
              <a:spcBef>
                <a:spcPct val="50000"/>
              </a:spcBef>
            </a:pPr>
            <a:r>
              <a:rPr lang="hu-HU" sz="3600">
                <a:solidFill>
                  <a:srgbClr val="FF0000"/>
                </a:solidFill>
                <a:latin typeface="Times New Roman" pitchFamily="18" charset="0"/>
              </a:rPr>
              <a:t>Contour plot of   2D    RBM</a:t>
            </a:r>
          </a:p>
        </p:txBody>
      </p:sp>
      <p:pic>
        <p:nvPicPr>
          <p:cNvPr id="299011" name="Picture 3"/>
          <p:cNvPicPr>
            <a:picLocks noChangeAspect="1" noChangeArrowheads="1"/>
          </p:cNvPicPr>
          <p:nvPr/>
        </p:nvPicPr>
        <p:blipFill>
          <a:blip r:embed="rId3" cstate="print"/>
          <a:srcRect/>
          <a:stretch>
            <a:fillRect/>
          </a:stretch>
        </p:blipFill>
        <p:spPr bwMode="auto">
          <a:xfrm>
            <a:off x="900113" y="877888"/>
            <a:ext cx="6581775" cy="5680075"/>
          </a:xfrm>
          <a:prstGeom prst="rect">
            <a:avLst/>
          </a:prstGeom>
          <a:noFill/>
          <a:ln w="9525">
            <a:noFill/>
            <a:miter lim="800000"/>
            <a:headEnd/>
            <a:tailEnd/>
          </a:ln>
        </p:spPr>
      </p:pic>
      <p:sp>
        <p:nvSpPr>
          <p:cNvPr id="299012" name="Text Box 4"/>
          <p:cNvSpPr txBox="1">
            <a:spLocks noChangeArrowheads="1"/>
          </p:cNvSpPr>
          <p:nvPr/>
        </p:nvSpPr>
        <p:spPr bwMode="auto">
          <a:xfrm>
            <a:off x="0" y="6629400"/>
            <a:ext cx="5105400" cy="228600"/>
          </a:xfrm>
          <a:prstGeom prst="rect">
            <a:avLst/>
          </a:prstGeom>
          <a:noFill/>
          <a:ln w="9525">
            <a:noFill/>
            <a:miter lim="800000"/>
            <a:headEnd/>
            <a:tailEnd/>
          </a:ln>
        </p:spPr>
        <p:txBody>
          <a:bodyPr>
            <a:spAutoFit/>
          </a:bodyPr>
          <a:lstStyle/>
          <a:p>
            <a:pPr eaLnBrk="0" hangingPunct="0">
              <a:spcBef>
                <a:spcPct val="50000"/>
              </a:spcBef>
            </a:pPr>
            <a:r>
              <a:rPr lang="hu-HU" sz="900">
                <a:solidFill>
                  <a:srgbClr val="808080"/>
                </a:solidFill>
                <a:latin typeface="Times New Roman" pitchFamily="18" charset="0"/>
              </a:rPr>
              <a:t>A. Jorio</a:t>
            </a:r>
            <a:r>
              <a:rPr lang="en-US" sz="900">
                <a:solidFill>
                  <a:srgbClr val="808080"/>
                </a:solidFill>
                <a:latin typeface="Times New Roman" pitchFamily="18" charset="0"/>
              </a:rPr>
              <a:t> et al., </a:t>
            </a:r>
            <a:r>
              <a:rPr lang="hu-HU" sz="900">
                <a:solidFill>
                  <a:srgbClr val="808080"/>
                </a:solidFill>
                <a:latin typeface="Times New Roman" pitchFamily="18" charset="0"/>
              </a:rPr>
              <a:t>(in press</a:t>
            </a:r>
            <a:r>
              <a:rPr lang="en-US" sz="900">
                <a:solidFill>
                  <a:srgbClr val="808080"/>
                </a:solidFill>
                <a:latin typeface="Times New Roman" pitchFamily="18" charset="0"/>
              </a:rPr>
              <a:t>)</a:t>
            </a:r>
            <a:endParaRPr lang="en-US" sz="90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p:cNvPicPr>
            <a:picLocks noChangeAspect="1" noChangeArrowheads="1"/>
          </p:cNvPicPr>
          <p:nvPr/>
        </p:nvPicPr>
        <p:blipFill>
          <a:blip r:embed="rId3" cstate="print"/>
          <a:srcRect/>
          <a:stretch>
            <a:fillRect/>
          </a:stretch>
        </p:blipFill>
        <p:spPr bwMode="auto">
          <a:xfrm rot="5400000">
            <a:off x="-51594" y="-13494"/>
            <a:ext cx="9218613" cy="91884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p:cNvPicPr>
            <a:picLocks noChangeAspect="1" noChangeArrowheads="1"/>
          </p:cNvPicPr>
          <p:nvPr/>
        </p:nvPicPr>
        <p:blipFill>
          <a:blip r:embed="rId3" cstate="print"/>
          <a:srcRect/>
          <a:stretch>
            <a:fillRect/>
          </a:stretch>
        </p:blipFill>
        <p:spPr bwMode="auto">
          <a:xfrm>
            <a:off x="0" y="-1035050"/>
            <a:ext cx="9144000" cy="914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chainMWCNT"/>
          <p:cNvPicPr>
            <a:picLocks noChangeAspect="1" noChangeArrowheads="1"/>
          </p:cNvPicPr>
          <p:nvPr/>
        </p:nvPicPr>
        <p:blipFill>
          <a:blip r:embed="rId3" cstate="print"/>
          <a:srcRect/>
          <a:stretch>
            <a:fillRect/>
          </a:stretch>
        </p:blipFill>
        <p:spPr bwMode="auto">
          <a:xfrm>
            <a:off x="4038600" y="2063750"/>
            <a:ext cx="5105400" cy="4787900"/>
          </a:xfrm>
          <a:prstGeom prst="rect">
            <a:avLst/>
          </a:prstGeom>
          <a:noFill/>
          <a:ln w="9525">
            <a:noFill/>
            <a:miter lim="800000"/>
            <a:headEnd/>
            <a:tailEnd/>
          </a:ln>
        </p:spPr>
      </p:pic>
      <p:sp>
        <p:nvSpPr>
          <p:cNvPr id="302083" name="Rectangle 3"/>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eaLnBrk="0" hangingPunct="0"/>
            <a:r>
              <a:rPr lang="hu-HU" sz="4400">
                <a:solidFill>
                  <a:srgbClr val="FF0000"/>
                </a:solidFill>
                <a:latin typeface="Times New Roman" pitchFamily="18" charset="0"/>
              </a:rPr>
              <a:t>A „legkisebb belső átmérőjű cső” = lineáris szénlánc</a:t>
            </a:r>
            <a:endParaRPr lang="en-US" sz="4400">
              <a:solidFill>
                <a:srgbClr val="FF0000"/>
              </a:solidFill>
              <a:latin typeface="Times New Roman" pitchFamily="18" charset="0"/>
            </a:endParaRPr>
          </a:p>
        </p:txBody>
      </p:sp>
      <p:sp>
        <p:nvSpPr>
          <p:cNvPr id="302084" name="Rectangle 4"/>
          <p:cNvSpPr>
            <a:spLocks noChangeArrowheads="1"/>
          </p:cNvSpPr>
          <p:nvPr/>
        </p:nvSpPr>
        <p:spPr bwMode="auto">
          <a:xfrm>
            <a:off x="0" y="5734050"/>
            <a:ext cx="5638800" cy="3535363"/>
          </a:xfrm>
          <a:prstGeom prst="rect">
            <a:avLst/>
          </a:prstGeom>
          <a:noFill/>
          <a:ln w="9525">
            <a:noFill/>
            <a:miter lim="800000"/>
            <a:headEnd/>
            <a:tailEnd/>
          </a:ln>
        </p:spPr>
        <p:txBody>
          <a:bodyPr/>
          <a:lstStyle/>
          <a:p>
            <a:pPr marL="342900" indent="-342900" eaLnBrk="0" hangingPunct="0">
              <a:spcBef>
                <a:spcPct val="20000"/>
              </a:spcBef>
              <a:buClr>
                <a:srgbClr val="000000"/>
              </a:buClr>
              <a:buFontTx/>
              <a:buChar char="•"/>
            </a:pPr>
            <a:r>
              <a:rPr lang="hu-HU" sz="800">
                <a:solidFill>
                  <a:srgbClr val="000000"/>
                </a:solidFill>
                <a:latin typeface="Times New Roman" pitchFamily="18" charset="0"/>
              </a:rPr>
              <a:t>X. Zhao</a:t>
            </a:r>
            <a:r>
              <a:rPr lang="en-US" sz="800">
                <a:solidFill>
                  <a:srgbClr val="000000"/>
                </a:solidFill>
                <a:latin typeface="Times New Roman" pitchFamily="18" charset="0"/>
              </a:rPr>
              <a:t> </a:t>
            </a:r>
            <a:r>
              <a:rPr lang="hu-HU" sz="800">
                <a:solidFill>
                  <a:srgbClr val="000000"/>
                </a:solidFill>
                <a:latin typeface="Times New Roman" pitchFamily="18" charset="0"/>
              </a:rPr>
              <a:t>et al, PRL </a:t>
            </a:r>
            <a:r>
              <a:rPr lang="hu-HU" sz="800" b="1">
                <a:solidFill>
                  <a:srgbClr val="000000"/>
                </a:solidFill>
                <a:latin typeface="Times New Roman" pitchFamily="18" charset="0"/>
              </a:rPr>
              <a:t>90</a:t>
            </a:r>
            <a:r>
              <a:rPr lang="hu-HU" sz="800">
                <a:solidFill>
                  <a:srgbClr val="000000"/>
                </a:solidFill>
                <a:latin typeface="Times New Roman" pitchFamily="18" charset="0"/>
              </a:rPr>
              <a:t>, 187401</a:t>
            </a:r>
            <a:r>
              <a:rPr lang="en-US" sz="800">
                <a:solidFill>
                  <a:srgbClr val="000000"/>
                </a:solidFill>
                <a:latin typeface="Times New Roman" pitchFamily="18" charset="0"/>
              </a:rPr>
              <a:t>(2003)</a:t>
            </a:r>
            <a:endParaRPr lang="hu-HU" sz="800">
              <a:solidFill>
                <a:srgbClr val="000000"/>
              </a:solidFill>
              <a:latin typeface="Times New Roman" pitchFamily="18" charset="0"/>
            </a:endParaRPr>
          </a:p>
          <a:p>
            <a:pPr marL="342900" indent="-342900" eaLnBrk="0" hangingPunct="0">
              <a:spcBef>
                <a:spcPct val="20000"/>
              </a:spcBef>
              <a:buClr>
                <a:srgbClr val="000000"/>
              </a:buClr>
            </a:pPr>
            <a:endParaRPr lang="hu-HU" sz="800">
              <a:solidFill>
                <a:srgbClr val="000000"/>
              </a:solidFill>
              <a:latin typeface="Times New Roman" pitchFamily="18" charset="0"/>
            </a:endParaRPr>
          </a:p>
          <a:p>
            <a:pPr marL="342900" indent="-342900" eaLnBrk="0" hangingPunct="0">
              <a:spcBef>
                <a:spcPct val="20000"/>
              </a:spcBef>
              <a:buClr>
                <a:srgbClr val="000000"/>
              </a:buClr>
              <a:buFontTx/>
              <a:buChar char="•"/>
            </a:pPr>
            <a:r>
              <a:rPr lang="hu-HU" sz="800">
                <a:solidFill>
                  <a:srgbClr val="FF0000"/>
                </a:solidFill>
                <a:latin typeface="Times New Roman" pitchFamily="18" charset="0"/>
              </a:rPr>
              <a:t>szénlánc</a:t>
            </a:r>
            <a:r>
              <a:rPr lang="hu-HU" sz="800">
                <a:solidFill>
                  <a:srgbClr val="000000"/>
                </a:solidFill>
                <a:latin typeface="Times New Roman" pitchFamily="18" charset="0"/>
              </a:rPr>
              <a:t>@MWCNT szintetizálása</a:t>
            </a:r>
          </a:p>
          <a:p>
            <a:pPr marL="342900" indent="-342900" eaLnBrk="0" hangingPunct="0">
              <a:spcBef>
                <a:spcPct val="20000"/>
              </a:spcBef>
              <a:buClr>
                <a:srgbClr val="000000"/>
              </a:buClr>
            </a:pPr>
            <a:endParaRPr lang="hu-HU" sz="800">
              <a:solidFill>
                <a:srgbClr val="000000"/>
              </a:solidFill>
              <a:latin typeface="Times New Roman" pitchFamily="18" charset="0"/>
            </a:endParaRPr>
          </a:p>
          <a:p>
            <a:pPr marL="342900" indent="-342900" eaLnBrk="0" hangingPunct="0">
              <a:spcBef>
                <a:spcPct val="20000"/>
              </a:spcBef>
              <a:buClr>
                <a:srgbClr val="000000"/>
              </a:buClr>
              <a:buFontTx/>
              <a:buChar char="•"/>
            </a:pPr>
            <a:r>
              <a:rPr lang="hu-HU" sz="800">
                <a:solidFill>
                  <a:srgbClr val="000000"/>
                </a:solidFill>
                <a:latin typeface="Times New Roman" pitchFamily="18" charset="0"/>
              </a:rPr>
              <a:t>elektronmikroszkóp (TEM),    spektroszkópia (Raman)</a:t>
            </a:r>
            <a:endParaRPr lang="en-US" sz="800">
              <a:solidFill>
                <a:srgbClr val="000000"/>
              </a:solidFill>
              <a:latin typeface="Times New Roman" pitchFamily="18" charset="0"/>
            </a:endParaRPr>
          </a:p>
        </p:txBody>
      </p:sp>
      <p:pic>
        <p:nvPicPr>
          <p:cNvPr id="583685" name="Picture 5" descr="7-1V"/>
          <p:cNvPicPr>
            <a:picLocks noChangeAspect="1" noChangeArrowheads="1"/>
          </p:cNvPicPr>
          <p:nvPr/>
        </p:nvPicPr>
        <p:blipFill>
          <a:blip r:embed="rId4" cstate="print"/>
          <a:srcRect/>
          <a:stretch>
            <a:fillRect/>
          </a:stretch>
        </p:blipFill>
        <p:spPr bwMode="auto">
          <a:xfrm>
            <a:off x="250825" y="4178300"/>
            <a:ext cx="2016125" cy="1411288"/>
          </a:xfrm>
          <a:prstGeom prst="rect">
            <a:avLst/>
          </a:prstGeom>
          <a:noFill/>
          <a:ln w="9525">
            <a:noFill/>
            <a:miter lim="800000"/>
            <a:headEnd/>
            <a:tailEnd/>
          </a:ln>
        </p:spPr>
      </p:pic>
      <p:sp>
        <p:nvSpPr>
          <p:cNvPr id="583686" name="Rectangle 6"/>
          <p:cNvSpPr>
            <a:spLocks noChangeArrowheads="1"/>
          </p:cNvSpPr>
          <p:nvPr/>
        </p:nvSpPr>
        <p:spPr bwMode="auto">
          <a:xfrm>
            <a:off x="34925" y="2636838"/>
            <a:ext cx="3683000" cy="863600"/>
          </a:xfrm>
          <a:prstGeom prst="rect">
            <a:avLst/>
          </a:prstGeom>
          <a:noFill/>
          <a:ln w="9525">
            <a:noFill/>
            <a:miter lim="800000"/>
            <a:headEnd/>
            <a:tailEnd/>
          </a:ln>
        </p:spPr>
        <p:txBody>
          <a:bodyPr anchor="ctr"/>
          <a:lstStyle/>
          <a:p>
            <a:r>
              <a:rPr lang="hu-HU" sz="2000">
                <a:solidFill>
                  <a:srgbClr val="000000"/>
                </a:solidFill>
                <a:latin typeface="Times New Roman" pitchFamily="18" charset="0"/>
              </a:rPr>
              <a:t>szénlánc@(7,1) sávszerkezete</a:t>
            </a:r>
            <a:endParaRPr lang="en-US" sz="2000">
              <a:solidFill>
                <a:srgbClr val="000000"/>
              </a:solidFill>
              <a:latin typeface="Times New Roman" pitchFamily="18" charset="0"/>
            </a:endParaRPr>
          </a:p>
        </p:txBody>
      </p:sp>
      <p:sp>
        <p:nvSpPr>
          <p:cNvPr id="583687" name="Text Box 7"/>
          <p:cNvSpPr txBox="1">
            <a:spLocks noChangeArrowheads="1"/>
          </p:cNvSpPr>
          <p:nvPr/>
        </p:nvSpPr>
        <p:spPr bwMode="auto">
          <a:xfrm>
            <a:off x="611188" y="3476625"/>
            <a:ext cx="1152525" cy="336550"/>
          </a:xfrm>
          <a:prstGeom prst="rect">
            <a:avLst/>
          </a:prstGeom>
          <a:noFill/>
          <a:ln w="9525">
            <a:noFill/>
            <a:miter lim="800000"/>
            <a:headEnd/>
            <a:tailEnd/>
          </a:ln>
        </p:spPr>
        <p:txBody>
          <a:bodyPr>
            <a:spAutoFit/>
          </a:bodyPr>
          <a:lstStyle/>
          <a:p>
            <a:pPr eaLnBrk="0" hangingPunct="0">
              <a:spcBef>
                <a:spcPct val="50000"/>
              </a:spcBef>
            </a:pPr>
            <a:r>
              <a:rPr lang="hu-HU" sz="1600">
                <a:solidFill>
                  <a:srgbClr val="000000"/>
                </a:solidFill>
                <a:latin typeface="Times New Roman" pitchFamily="18" charset="0"/>
              </a:rPr>
              <a:t>fémes!</a:t>
            </a:r>
          </a:p>
        </p:txBody>
      </p:sp>
      <p:pic>
        <p:nvPicPr>
          <p:cNvPr id="583688" name="Picture 8" descr="headbang"/>
          <p:cNvPicPr>
            <a:picLocks noChangeAspect="1" noChangeArrowheads="1" noCrop="1"/>
          </p:cNvPicPr>
          <p:nvPr/>
        </p:nvPicPr>
        <p:blipFill>
          <a:blip r:embed="rId5" cstate="print"/>
          <a:srcRect/>
          <a:stretch>
            <a:fillRect/>
          </a:stretch>
        </p:blipFill>
        <p:spPr bwMode="auto">
          <a:xfrm>
            <a:off x="1360488" y="3476625"/>
            <a:ext cx="331787" cy="285750"/>
          </a:xfrm>
          <a:prstGeom prst="rect">
            <a:avLst/>
          </a:prstGeom>
          <a:noFill/>
          <a:ln w="9525">
            <a:noFill/>
            <a:miter lim="800000"/>
            <a:headEnd/>
            <a:tailEnd/>
          </a:ln>
        </p:spPr>
      </p:pic>
      <p:sp>
        <p:nvSpPr>
          <p:cNvPr id="583689" name="Line 9"/>
          <p:cNvSpPr>
            <a:spLocks noChangeShapeType="1"/>
          </p:cNvSpPr>
          <p:nvPr/>
        </p:nvSpPr>
        <p:spPr bwMode="auto">
          <a:xfrm flipV="1">
            <a:off x="1116013" y="3333750"/>
            <a:ext cx="71437" cy="215900"/>
          </a:xfrm>
          <a:prstGeom prst="line">
            <a:avLst/>
          </a:prstGeom>
          <a:noFill/>
          <a:ln w="9525">
            <a:solidFill>
              <a:schemeClr val="tx1"/>
            </a:solidFill>
            <a:round/>
            <a:headEnd/>
            <a:tailEnd type="triangle" w="med" len="med"/>
          </a:ln>
        </p:spPr>
        <p:txBody>
          <a:bodyPr/>
          <a:lstStyle/>
          <a:p>
            <a:endParaRPr lang="hu-HU"/>
          </a:p>
        </p:txBody>
      </p:sp>
      <p:sp>
        <p:nvSpPr>
          <p:cNvPr id="583690" name="Rectangle 10"/>
          <p:cNvSpPr>
            <a:spLocks noChangeAspect="1" noChangeArrowheads="1"/>
          </p:cNvSpPr>
          <p:nvPr/>
        </p:nvSpPr>
        <p:spPr bwMode="auto">
          <a:xfrm rot="2700000">
            <a:off x="395288" y="3621088"/>
            <a:ext cx="130175" cy="130175"/>
          </a:xfrm>
          <a:prstGeom prst="rect">
            <a:avLst/>
          </a:prstGeom>
          <a:noFill/>
          <a:ln w="28575">
            <a:solidFill>
              <a:srgbClr val="0000FF"/>
            </a:solidFill>
            <a:miter lim="800000"/>
            <a:headEnd/>
            <a:tailEnd/>
          </a:ln>
        </p:spPr>
        <p:txBody>
          <a:bodyPr wrap="none" anchor="ctr"/>
          <a:lstStyle/>
          <a:p>
            <a:pPr eaLnBrk="0" hangingPunct="0"/>
            <a:endParaRPr lang="hu-HU" sz="2400">
              <a:solidFill>
                <a:srgbClr val="000000"/>
              </a:solidFill>
              <a:latin typeface="Times New Roman" pitchFamily="18" charset="0"/>
            </a:endParaRPr>
          </a:p>
        </p:txBody>
      </p:sp>
      <p:sp>
        <p:nvSpPr>
          <p:cNvPr id="583691" name="Text Box 11"/>
          <p:cNvSpPr txBox="1">
            <a:spLocks noChangeArrowheads="1"/>
          </p:cNvSpPr>
          <p:nvPr/>
        </p:nvSpPr>
        <p:spPr bwMode="auto">
          <a:xfrm>
            <a:off x="107950" y="2371725"/>
            <a:ext cx="1584325" cy="336550"/>
          </a:xfrm>
          <a:prstGeom prst="rect">
            <a:avLst/>
          </a:prstGeom>
          <a:noFill/>
          <a:ln w="9525">
            <a:noFill/>
            <a:miter lim="800000"/>
            <a:headEnd/>
            <a:tailEnd/>
          </a:ln>
        </p:spPr>
        <p:txBody>
          <a:bodyPr>
            <a:spAutoFit/>
          </a:bodyPr>
          <a:lstStyle/>
          <a:p>
            <a:pPr eaLnBrk="0" hangingPunct="0">
              <a:spcBef>
                <a:spcPct val="50000"/>
              </a:spcBef>
            </a:pPr>
            <a:r>
              <a:rPr lang="hu-HU" sz="1600">
                <a:solidFill>
                  <a:srgbClr val="000000"/>
                </a:solidFill>
                <a:latin typeface="Times New Roman" pitchFamily="18" charset="0"/>
              </a:rPr>
              <a:t>félvezető</a:t>
            </a:r>
          </a:p>
        </p:txBody>
      </p:sp>
      <p:sp>
        <p:nvSpPr>
          <p:cNvPr id="583692" name="Line 12"/>
          <p:cNvSpPr>
            <a:spLocks noChangeShapeType="1"/>
          </p:cNvSpPr>
          <p:nvPr/>
        </p:nvSpPr>
        <p:spPr bwMode="auto">
          <a:xfrm>
            <a:off x="325438" y="2636838"/>
            <a:ext cx="358775" cy="288925"/>
          </a:xfrm>
          <a:prstGeom prst="line">
            <a:avLst/>
          </a:prstGeom>
          <a:noFill/>
          <a:ln w="9525">
            <a:solidFill>
              <a:schemeClr val="tx1"/>
            </a:solidFill>
            <a:round/>
            <a:headEnd/>
            <a:tailEnd type="triangle" w="med" len="med"/>
          </a:ln>
        </p:spPr>
        <p:txBody>
          <a:bodyPr/>
          <a:lstStyle/>
          <a:p>
            <a:endParaRPr lang="hu-HU"/>
          </a:p>
        </p:txBody>
      </p:sp>
      <p:sp>
        <p:nvSpPr>
          <p:cNvPr id="583693" name="Rectangle 13"/>
          <p:cNvSpPr>
            <a:spLocks noChangeAspect="1" noChangeArrowheads="1"/>
          </p:cNvSpPr>
          <p:nvPr/>
        </p:nvSpPr>
        <p:spPr bwMode="auto">
          <a:xfrm>
            <a:off x="47625" y="2492375"/>
            <a:ext cx="130175" cy="130175"/>
          </a:xfrm>
          <a:prstGeom prst="rect">
            <a:avLst/>
          </a:prstGeom>
          <a:noFill/>
          <a:ln w="28575">
            <a:solidFill>
              <a:schemeClr val="bg2"/>
            </a:solidFill>
            <a:miter lim="800000"/>
            <a:headEnd/>
            <a:tailEnd/>
          </a:ln>
        </p:spPr>
        <p:txBody>
          <a:bodyPr wrap="none" anchor="ctr"/>
          <a:lstStyle/>
          <a:p>
            <a:pPr eaLnBrk="0" hangingPunct="0"/>
            <a:endParaRPr lang="hu-HU" sz="2400">
              <a:solidFill>
                <a:srgbClr val="000000"/>
              </a:solidFill>
              <a:latin typeface="Times New Roman" pitchFamily="18" charset="0"/>
            </a:endParaRPr>
          </a:p>
        </p:txBody>
      </p:sp>
      <p:sp>
        <p:nvSpPr>
          <p:cNvPr id="583694" name="Text Box 14"/>
          <p:cNvSpPr txBox="1">
            <a:spLocks noChangeArrowheads="1"/>
          </p:cNvSpPr>
          <p:nvPr/>
        </p:nvSpPr>
        <p:spPr bwMode="auto">
          <a:xfrm>
            <a:off x="1474788" y="2371725"/>
            <a:ext cx="1584325" cy="336550"/>
          </a:xfrm>
          <a:prstGeom prst="rect">
            <a:avLst/>
          </a:prstGeom>
          <a:noFill/>
          <a:ln w="9525">
            <a:noFill/>
            <a:miter lim="800000"/>
            <a:headEnd/>
            <a:tailEnd/>
          </a:ln>
        </p:spPr>
        <p:txBody>
          <a:bodyPr>
            <a:spAutoFit/>
          </a:bodyPr>
          <a:lstStyle/>
          <a:p>
            <a:pPr eaLnBrk="0" hangingPunct="0">
              <a:spcBef>
                <a:spcPct val="50000"/>
              </a:spcBef>
            </a:pPr>
            <a:r>
              <a:rPr lang="hu-HU" sz="1600" b="1">
                <a:solidFill>
                  <a:srgbClr val="A50021"/>
                </a:solidFill>
                <a:latin typeface="Times New Roman" pitchFamily="18" charset="0"/>
              </a:rPr>
              <a:t>+</a:t>
            </a:r>
            <a:r>
              <a:rPr lang="hu-HU" sz="1600">
                <a:solidFill>
                  <a:srgbClr val="000000"/>
                </a:solidFill>
                <a:latin typeface="Times New Roman" pitchFamily="18" charset="0"/>
              </a:rPr>
              <a:t> félvezető</a:t>
            </a:r>
          </a:p>
        </p:txBody>
      </p:sp>
      <p:sp>
        <p:nvSpPr>
          <p:cNvPr id="583695" name="Line 15"/>
          <p:cNvSpPr>
            <a:spLocks noChangeShapeType="1"/>
          </p:cNvSpPr>
          <p:nvPr/>
        </p:nvSpPr>
        <p:spPr bwMode="auto">
          <a:xfrm flipH="1">
            <a:off x="1474788" y="2638425"/>
            <a:ext cx="360362" cy="288925"/>
          </a:xfrm>
          <a:prstGeom prst="line">
            <a:avLst/>
          </a:prstGeom>
          <a:noFill/>
          <a:ln w="9525">
            <a:solidFill>
              <a:schemeClr val="tx1"/>
            </a:solidFill>
            <a:round/>
            <a:headEnd/>
            <a:tailEnd type="triangle" w="med" len="med"/>
          </a:ln>
        </p:spPr>
        <p:txBody>
          <a:bodyPr/>
          <a:lstStyle/>
          <a:p>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6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6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6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36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36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369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58369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8369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8369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8369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83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86" grpId="0"/>
      <p:bldP spid="583687" grpId="0"/>
      <p:bldP spid="583689" grpId="0" animBg="1"/>
      <p:bldP spid="583690" grpId="0" animBg="1"/>
      <p:bldP spid="583691" grpId="0"/>
      <p:bldP spid="583692" grpId="0" animBg="1"/>
      <p:bldP spid="583693" grpId="0" animBg="1"/>
      <p:bldP spid="583694" grpId="0"/>
      <p:bldP spid="58369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Kép 1" descr="bambusz_jmol.jpg"/>
          <p:cNvPicPr>
            <a:picLocks noChangeAspect="1"/>
          </p:cNvPicPr>
          <p:nvPr/>
        </p:nvPicPr>
        <p:blipFill>
          <a:blip r:embed="rId2" cstate="print"/>
          <a:srcRect/>
          <a:stretch>
            <a:fillRect/>
          </a:stretch>
        </p:blipFill>
        <p:spPr bwMode="auto">
          <a:xfrm>
            <a:off x="0" y="498475"/>
            <a:ext cx="9144000" cy="5861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pSp>
        <p:nvGrpSpPr>
          <p:cNvPr id="199682" name="Group 2"/>
          <p:cNvGrpSpPr>
            <a:grpSpLocks/>
          </p:cNvGrpSpPr>
          <p:nvPr/>
        </p:nvGrpSpPr>
        <p:grpSpPr bwMode="auto">
          <a:xfrm>
            <a:off x="971550" y="1243013"/>
            <a:ext cx="6769100" cy="5195887"/>
            <a:chOff x="323" y="385"/>
            <a:chExt cx="6116" cy="4696"/>
          </a:xfrm>
        </p:grpSpPr>
        <p:grpSp>
          <p:nvGrpSpPr>
            <p:cNvPr id="199699" name="Group 3"/>
            <p:cNvGrpSpPr>
              <a:grpSpLocks/>
            </p:cNvGrpSpPr>
            <p:nvPr/>
          </p:nvGrpSpPr>
          <p:grpSpPr bwMode="auto">
            <a:xfrm>
              <a:off x="323" y="385"/>
              <a:ext cx="3056" cy="2489"/>
              <a:chOff x="1369" y="1011"/>
              <a:chExt cx="3056" cy="2489"/>
            </a:xfrm>
          </p:grpSpPr>
          <p:sp>
            <p:nvSpPr>
              <p:cNvPr id="200981" name="Line 4"/>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0982" name="Line 5"/>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0983" name="Line 6"/>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0984" name="Line 7"/>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0985" name="Line 8"/>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0986" name="Line 9"/>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0987" name="Line 10"/>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0988" name="Line 11"/>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0989" name="Line 12"/>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0990" name="Line 13"/>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0991" name="Line 14"/>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0992" name="Line 15"/>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0993" name="Line 16"/>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0994" name="Line 17"/>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0995" name="Line 18"/>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0996" name="Line 19"/>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0997" name="Line 20"/>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0998" name="Line 21"/>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0999" name="Line 22"/>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1000" name="Line 23"/>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1001" name="Line 24"/>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1002" name="Line 25"/>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1003" name="Line 26"/>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1004" name="Line 27"/>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1005" name="Line 28"/>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1006" name="Line 29"/>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1007" name="Line 30"/>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1008" name="Line 31"/>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1009" name="Line 32"/>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1010" name="Line 33"/>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1011" name="Line 34"/>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1012" name="Line 35"/>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1013" name="Line 36"/>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1014" name="Line 37"/>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1015" name="Line 38"/>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1016" name="Line 39"/>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1017" name="Line 40"/>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1018" name="Line 41"/>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1019" name="Line 42"/>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1020" name="Line 43"/>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1021" name="Line 44"/>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1022" name="Line 45"/>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1023" name="Line 46"/>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1024" name="Line 47"/>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1025" name="Line 48"/>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1026" name="Line 49"/>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1027" name="Line 50"/>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1028" name="Line 51"/>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1029" name="Line 52"/>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1030" name="Line 53"/>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1031" name="Line 54"/>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1032" name="Line 55"/>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1033" name="Line 56"/>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1034" name="Line 57"/>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1035" name="Line 58"/>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1036" name="Line 59"/>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1037" name="Line 60"/>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1038" name="Line 61"/>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1039" name="Line 62"/>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1040" name="Line 63"/>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1041" name="Line 64"/>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1042" name="Line 65"/>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1043" name="Line 66"/>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1044" name="Line 67"/>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1045" name="Line 68"/>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1046" name="Line 69"/>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1047" name="Line 70"/>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1048" name="Line 71"/>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1049" name="Line 72"/>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1050" name="Line 73"/>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1051" name="Line 74"/>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1052" name="Line 75"/>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1053" name="Line 76"/>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1054" name="Line 77"/>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1055" name="Line 78"/>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1056" name="Line 79"/>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1057" name="Line 80"/>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1058" name="Line 81"/>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1059" name="Line 82"/>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1060" name="Line 83"/>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1061" name="Line 84"/>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1062" name="Line 85"/>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1063" name="Line 86"/>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1064" name="Line 87"/>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1065" name="Line 88"/>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1066" name="Line 89"/>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1067" name="Line 90"/>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1068" name="Line 91"/>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1069" name="Line 92"/>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1070" name="Line 93"/>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1071" name="Line 94"/>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1072" name="Line 95"/>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1073" name="Line 96"/>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1074" name="Line 97"/>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1075" name="Line 98"/>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1076" name="Line 99"/>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1077" name="Line 100"/>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1078" name="Line 101"/>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1079" name="Line 102"/>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1080" name="Line 103"/>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1081" name="Line 104"/>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1082" name="Line 105"/>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1083" name="Line 106"/>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1084" name="Line 107"/>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1085" name="Line 108"/>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1086" name="Line 109"/>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1087" name="Line 110"/>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1088" name="Line 111"/>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1089" name="Line 112"/>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1090" name="Line 113"/>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1091" name="Line 114"/>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1092" name="Line 115"/>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1093" name="Line 116"/>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1094" name="Line 117"/>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1095" name="Line 118"/>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1096" name="Line 119"/>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1097" name="Line 120"/>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1098" name="Line 121"/>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1099" name="Line 122"/>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1100" name="Line 123"/>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1101" name="Line 124"/>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1102" name="Line 125"/>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1103" name="Line 126"/>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1104" name="Line 127"/>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1105" name="Line 128"/>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1106" name="Line 129"/>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1107" name="Line 130"/>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1108" name="Line 131"/>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1109" name="Line 132"/>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1110" name="Line 133"/>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1111" name="Line 134"/>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1112" name="Line 135"/>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1113" name="Line 136"/>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1114" name="Line 137"/>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1115" name="Line 138"/>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1116" name="Line 139"/>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1117" name="Line 140"/>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1118" name="Line 141"/>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1119" name="Line 142"/>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1120" name="Line 143"/>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1121" name="Line 144"/>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1122" name="Line 145"/>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1123" name="Line 146"/>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1124" name="Line 147"/>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1125" name="Line 148"/>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1126" name="Line 149"/>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1127" name="Line 150"/>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1128" name="Line 151"/>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1129" name="Line 152"/>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1130" name="Line 153"/>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1131" name="Line 154"/>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1132" name="Line 155"/>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1133" name="Line 156"/>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1134" name="Line 157"/>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1135" name="Line 158"/>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1136" name="Line 159"/>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1137" name="Line 160"/>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1138" name="Line 161"/>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1139" name="Line 162"/>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1140" name="Line 163"/>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1141" name="Line 164"/>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1142" name="Line 165"/>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1143" name="Line 166"/>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1144" name="Line 167"/>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1145" name="Line 168"/>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1146" name="Line 169"/>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1147" name="Line 170"/>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1148" name="Line 171"/>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1149" name="Line 172"/>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1150" name="Line 173"/>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1151" name="Line 174"/>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1152" name="Line 175"/>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1153" name="Line 176"/>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1154" name="Line 177"/>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1155" name="Line 178"/>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1156" name="Line 179"/>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1157" name="Line 180"/>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1158" name="Line 181"/>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1159" name="Line 182"/>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1160" name="Line 183"/>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1161" name="Line 184"/>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1162" name="Line 185"/>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1163" name="Line 186"/>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1164" name="Line 187"/>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1165" name="Line 188"/>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1166" name="Line 189"/>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1167" name="Line 190"/>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1168" name="Line 191"/>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1169" name="Line 192"/>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1170" name="Line 193"/>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1171" name="Line 194"/>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1172" name="Line 195"/>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1173" name="Line 196"/>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1174" name="Line 197"/>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1175" name="Line 198"/>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1176" name="Line 199"/>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1177" name="Line 200"/>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1178" name="Line 201"/>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1179" name="Line 202"/>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1180" name="Line 203"/>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1181" name="Line 204"/>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1182" name="Line 205"/>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1183" name="Line 206"/>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1184" name="Line 207"/>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1185" name="Line 208"/>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1186" name="Line 209"/>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1187" name="Line 210"/>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1188" name="Line 211"/>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1189" name="Line 212"/>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1190" name="Line 213"/>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1191" name="Line 214"/>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1192" name="Line 215"/>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1193" name="Line 216"/>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1194" name="Line 217"/>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1195" name="Line 218"/>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1196" name="Line 219"/>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1197" name="Line 220"/>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1198" name="Line 221"/>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1199" name="Line 222"/>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1200" name="Line 223"/>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1201" name="Line 224"/>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1202" name="Line 225"/>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1203" name="Line 226"/>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1204" name="Line 227"/>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1205" name="Line 228"/>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1206" name="Line 229"/>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1207" name="Line 230"/>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1208" name="Line 231"/>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1209" name="Line 232"/>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1210" name="Line 233"/>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1211" name="Line 234"/>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1212" name="Line 235"/>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1213" name="Line 236"/>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1214" name="Line 237"/>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1215" name="Line 238"/>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1216" name="Line 239"/>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1217" name="Line 240"/>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1218" name="Line 241"/>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1219" name="Line 242"/>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1220" name="Line 243"/>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1221" name="Line 244"/>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1222" name="Line 245"/>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1223" name="Line 246"/>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1224" name="Line 247"/>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1225" name="Line 248"/>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1226" name="Line 249"/>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1227" name="Line 250"/>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1228" name="Line 251"/>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1229" name="Line 252"/>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1230" name="Line 253"/>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1231" name="Line 254"/>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1232" name="Line 255"/>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1233" name="Line 256"/>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1234" name="Line 257"/>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1235" name="Line 258"/>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1236" name="Line 259"/>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1237" name="Line 260"/>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1238" name="Line 261"/>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1239" name="Line 262"/>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1240" name="Line 263"/>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1241" name="Line 264"/>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1242" name="Line 265"/>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1243" name="Line 266"/>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1244" name="Line 267"/>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1245" name="Line 268"/>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1246" name="Line 269"/>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1247" name="Line 270"/>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1248" name="Line 271"/>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1249" name="Line 272"/>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1250" name="Line 273"/>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1251" name="Line 274"/>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1252" name="Line 275"/>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1253" name="Line 276"/>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1254" name="Line 277"/>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1255" name="Line 278"/>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1256" name="Line 279"/>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1257" name="Line 280"/>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1258" name="Line 281"/>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1259" name="Line 282"/>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1260" name="Line 283"/>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1261" name="Line 284"/>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1262" name="Line 285"/>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1263" name="Line 286"/>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1264" name="Line 287"/>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1265" name="Line 288"/>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1266" name="Line 289"/>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1267" name="Line 290"/>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1268" name="Line 291"/>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1269" name="Line 292"/>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1270" name="Line 293"/>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1271" name="Line 294"/>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1272" name="Line 295"/>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1273" name="Line 296"/>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1274" name="Line 297"/>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1275" name="Line 298"/>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1276" name="Line 299"/>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1277" name="Line 300"/>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1278" name="Line 301"/>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1279" name="Line 302"/>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1280" name="Line 303"/>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1281" name="Line 304"/>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1282" name="Line 305"/>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1283" name="Line 306"/>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1284" name="Line 307"/>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1285" name="Line 308"/>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1286" name="Line 309"/>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1287" name="Line 310"/>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1288" name="Line 311"/>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1289" name="Line 312"/>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1290" name="Line 313"/>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1291" name="Line 314"/>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1292" name="Line 315"/>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1293" name="Line 316"/>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1294" name="Line 317"/>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1295" name="Line 318"/>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1296" name="Line 319"/>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1297" name="Line 320"/>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1298" name="Line 321"/>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1299" name="Line 322"/>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1300" name="Line 323"/>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1301" name="Line 324"/>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1302" name="Line 325"/>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1303" name="Line 326"/>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1304" name="Line 327"/>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1305" name="Line 328"/>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1306" name="Line 329"/>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1307" name="Line 330"/>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1308" name="Line 331"/>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1309" name="Line 332"/>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1310" name="Line 333"/>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1311" name="Line 334"/>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1312" name="Line 335"/>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1313" name="Line 336"/>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1314" name="Line 337"/>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1315" name="Line 338"/>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1316" name="Line 339"/>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1317" name="Line 340"/>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1318" name="Line 341"/>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1319" name="Line 342"/>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1320" name="Line 343"/>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1321" name="Line 344"/>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1322" name="Line 345"/>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1323" name="Line 346"/>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1324" name="Line 347"/>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1325" name="Line 348"/>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1326" name="Line 349"/>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1327" name="Line 350"/>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1328" name="Line 351"/>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1329" name="Line 352"/>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1330" name="Line 353"/>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1331" name="Line 354"/>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1332" name="Line 355"/>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1333" name="Line 356"/>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1334" name="Line 357"/>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1335" name="Line 358"/>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1336" name="Line 359"/>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1337" name="Line 360"/>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1338" name="Line 361"/>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1339" name="Line 362"/>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1340" name="Line 363"/>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1341" name="Line 364"/>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1342" name="Line 365"/>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1343" name="Line 366"/>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1344" name="Line 367"/>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1345" name="Line 368"/>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1346" name="Line 369"/>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1347" name="Line 370"/>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1348" name="Line 371"/>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1349" name="Line 372"/>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1350" name="Line 373"/>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1351" name="Line 374"/>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1352" name="Line 375"/>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1353" name="Line 376"/>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1354" name="Line 377"/>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1355" name="Line 378"/>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1356" name="Line 379"/>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1357" name="Line 380"/>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1358" name="Line 381"/>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1359" name="Line 382"/>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1360" name="Line 383"/>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1361" name="Line 384"/>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1362" name="Line 385"/>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1363" name="Line 386"/>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1364" name="Line 387"/>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1365" name="Line 388"/>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1366" name="Line 389"/>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1367" name="Line 390"/>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1368" name="Line 391"/>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1369" name="Line 392"/>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1370" name="Line 393"/>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1371" name="Line 394"/>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1372" name="Line 395"/>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1373" name="Line 396"/>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1374" name="Line 397"/>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1375" name="Line 398"/>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1376" name="Line 399"/>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1377" name="Line 400"/>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1378" name="Line 401"/>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1379" name="Line 402"/>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1380" name="Line 403"/>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1381" name="Line 404"/>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1382" name="Line 405"/>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1383" name="Line 406"/>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1384" name="Line 407"/>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1385" name="Line 408"/>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1386" name="Line 409"/>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1387" name="Line 410"/>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1388" name="Line 411"/>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1389" name="Line 412"/>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1390" name="Line 413"/>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1391" name="Line 414"/>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1392" name="Line 415"/>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1393" name="Line 416"/>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1394" name="Line 417"/>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1395" name="Line 418"/>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1396" name="Line 419"/>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1397" name="Line 420"/>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1398" name="Line 421"/>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1399" name="Line 422"/>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1400" name="Line 423"/>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1401" name="Line 424"/>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1402" name="Line 425"/>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1403" name="Line 426"/>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1404" name="Line 427"/>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1405" name="Line 428"/>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1406" name="Line 429"/>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199700" name="Group 430"/>
            <p:cNvGrpSpPr>
              <a:grpSpLocks/>
            </p:cNvGrpSpPr>
            <p:nvPr/>
          </p:nvGrpSpPr>
          <p:grpSpPr bwMode="auto">
            <a:xfrm>
              <a:off x="3379" y="391"/>
              <a:ext cx="3056" cy="2489"/>
              <a:chOff x="1369" y="1011"/>
              <a:chExt cx="3056" cy="2489"/>
            </a:xfrm>
          </p:grpSpPr>
          <p:sp>
            <p:nvSpPr>
              <p:cNvPr id="200555" name="Line 431"/>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0556" name="Line 432"/>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0557" name="Line 433"/>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0558" name="Line 434"/>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0559" name="Line 435"/>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0560" name="Line 436"/>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0561" name="Line 437"/>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0562" name="Line 438"/>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0563" name="Line 439"/>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0564" name="Line 440"/>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0565" name="Line 441"/>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0566" name="Line 442"/>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0567" name="Line 443"/>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0568" name="Line 444"/>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0569" name="Line 445"/>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0570" name="Line 446"/>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0571" name="Line 447"/>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0572" name="Line 448"/>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0573" name="Line 449"/>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0574" name="Line 450"/>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0575" name="Line 451"/>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0576" name="Line 452"/>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0577" name="Line 453"/>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0578" name="Line 454"/>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0579" name="Line 455"/>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0580" name="Line 456"/>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0581" name="Line 457"/>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0582" name="Line 458"/>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0583" name="Line 459"/>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0584" name="Line 460"/>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0585" name="Line 461"/>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0586" name="Line 462"/>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0587" name="Line 463"/>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0588" name="Line 464"/>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0589" name="Line 465"/>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0590" name="Line 466"/>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0591" name="Line 467"/>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0592" name="Line 468"/>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0593" name="Line 469"/>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0594" name="Line 470"/>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0595" name="Line 471"/>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0596" name="Line 472"/>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0597" name="Line 473"/>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0598" name="Line 474"/>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0599" name="Line 475"/>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0600" name="Line 476"/>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0601" name="Line 477"/>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0602" name="Line 478"/>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0603" name="Line 479"/>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0604" name="Line 480"/>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0605" name="Line 481"/>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0606" name="Line 482"/>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0607" name="Line 483"/>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0608" name="Line 484"/>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0609" name="Line 485"/>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0610" name="Line 486"/>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0611" name="Line 487"/>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0612" name="Line 488"/>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0613" name="Line 489"/>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0614" name="Line 490"/>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0615" name="Line 491"/>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0616" name="Line 492"/>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0617" name="Line 493"/>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0618" name="Line 494"/>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0619" name="Line 495"/>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0620" name="Line 496"/>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0621" name="Line 497"/>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0622" name="Line 498"/>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0623" name="Line 499"/>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0624" name="Line 500"/>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0625" name="Line 501"/>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0626" name="Line 502"/>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0627" name="Line 503"/>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0628" name="Line 504"/>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0629" name="Line 505"/>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0630" name="Line 506"/>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0631" name="Line 507"/>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0632" name="Line 508"/>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0633" name="Line 509"/>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0634" name="Line 510"/>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0635" name="Line 511"/>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0636" name="Line 512"/>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0637" name="Line 513"/>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0638" name="Line 514"/>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0639" name="Line 515"/>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0640" name="Line 516"/>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0641" name="Line 517"/>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0642" name="Line 518"/>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0643" name="Line 519"/>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0644" name="Line 520"/>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0645" name="Line 521"/>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0646" name="Line 522"/>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0647" name="Line 523"/>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0648" name="Line 524"/>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0649" name="Line 525"/>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0650" name="Line 526"/>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0651" name="Line 527"/>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0652" name="Line 528"/>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0653" name="Line 529"/>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0654" name="Line 530"/>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0655" name="Line 531"/>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0656" name="Line 532"/>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0657" name="Line 533"/>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0658" name="Line 534"/>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0659" name="Line 535"/>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0660" name="Line 536"/>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0661" name="Line 537"/>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0662" name="Line 538"/>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0663" name="Line 539"/>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0664" name="Line 540"/>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0665" name="Line 541"/>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0666" name="Line 542"/>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0667" name="Line 543"/>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0668" name="Line 544"/>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0669" name="Line 545"/>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0670" name="Line 546"/>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0671" name="Line 547"/>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0672" name="Line 548"/>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0673" name="Line 549"/>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0674" name="Line 550"/>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0675" name="Line 551"/>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0676" name="Line 552"/>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0677" name="Line 553"/>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0678" name="Line 554"/>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0679" name="Line 555"/>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0680" name="Line 556"/>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0681" name="Line 557"/>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0682" name="Line 558"/>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0683" name="Line 559"/>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0684" name="Line 560"/>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0685" name="Line 561"/>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0686" name="Line 562"/>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0687" name="Line 563"/>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0688" name="Line 564"/>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0689" name="Line 565"/>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0690" name="Line 566"/>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0691" name="Line 567"/>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0692" name="Line 568"/>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0693" name="Line 569"/>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0694" name="Line 570"/>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0695" name="Line 571"/>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0696" name="Line 572"/>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0697" name="Line 573"/>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0698" name="Line 574"/>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0699" name="Line 575"/>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0700" name="Line 576"/>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0701" name="Line 577"/>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0702" name="Line 578"/>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0703" name="Line 579"/>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0704" name="Line 580"/>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0705" name="Line 581"/>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0706" name="Line 582"/>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0707" name="Line 583"/>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0708" name="Line 584"/>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0709" name="Line 585"/>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0710" name="Line 586"/>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0711" name="Line 587"/>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0712" name="Line 588"/>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0713" name="Line 589"/>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0714" name="Line 590"/>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0715" name="Line 591"/>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0716" name="Line 592"/>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0717" name="Line 593"/>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0718" name="Line 594"/>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0719" name="Line 595"/>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0720" name="Line 596"/>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0721" name="Line 597"/>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0722" name="Line 598"/>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0723" name="Line 599"/>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0724" name="Line 600"/>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0725" name="Line 601"/>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0726" name="Line 602"/>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0727" name="Line 603"/>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0728" name="Line 604"/>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0729" name="Line 605"/>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0730" name="Line 606"/>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0731" name="Line 607"/>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0732" name="Line 608"/>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0733" name="Line 609"/>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0734" name="Line 610"/>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0735" name="Line 611"/>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0736" name="Line 612"/>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0737" name="Line 613"/>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0738" name="Line 614"/>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0739" name="Line 615"/>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0740" name="Line 616"/>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0741" name="Line 617"/>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0742" name="Line 618"/>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0743" name="Line 619"/>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0744" name="Line 620"/>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0745" name="Line 621"/>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0746" name="Line 622"/>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0747" name="Line 623"/>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0748" name="Line 624"/>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0749" name="Line 625"/>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0750" name="Line 626"/>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0751" name="Line 627"/>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0752" name="Line 628"/>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0753" name="Line 629"/>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0754" name="Line 630"/>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0755" name="Line 631"/>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0756" name="Line 632"/>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0757" name="Line 633"/>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0758" name="Line 634"/>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0759" name="Line 635"/>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0760" name="Line 636"/>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0761" name="Line 637"/>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0762" name="Line 638"/>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0763" name="Line 639"/>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0764" name="Line 640"/>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0765" name="Line 641"/>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0766" name="Line 642"/>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0767" name="Line 643"/>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0768" name="Line 644"/>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0769" name="Line 645"/>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0770" name="Line 646"/>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0771" name="Line 647"/>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0772" name="Line 648"/>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0773" name="Line 649"/>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0774" name="Line 650"/>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0775" name="Line 651"/>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0776" name="Line 652"/>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0777" name="Line 653"/>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0778" name="Line 654"/>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0779" name="Line 655"/>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0780" name="Line 656"/>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0781" name="Line 657"/>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0782" name="Line 658"/>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0783" name="Line 659"/>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0784" name="Line 660"/>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0785" name="Line 661"/>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0786" name="Line 662"/>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0787" name="Line 663"/>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0788" name="Line 664"/>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0789" name="Line 665"/>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0790" name="Line 666"/>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0791" name="Line 667"/>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0792" name="Line 668"/>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0793" name="Line 669"/>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0794" name="Line 670"/>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0795" name="Line 671"/>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0796" name="Line 672"/>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0797" name="Line 673"/>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0798" name="Line 674"/>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0799" name="Line 675"/>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0800" name="Line 676"/>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0801" name="Line 677"/>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0802" name="Line 678"/>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0803" name="Line 679"/>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0804" name="Line 680"/>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0805" name="Line 681"/>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0806" name="Line 682"/>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0807" name="Line 683"/>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0808" name="Line 684"/>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0809" name="Line 685"/>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0810" name="Line 686"/>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0811" name="Line 687"/>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0812" name="Line 688"/>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0813" name="Line 689"/>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0814" name="Line 690"/>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0815" name="Line 691"/>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0816" name="Line 692"/>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0817" name="Line 693"/>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0818" name="Line 694"/>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0819" name="Line 695"/>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0820" name="Line 696"/>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0821" name="Line 697"/>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0822" name="Line 698"/>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0823" name="Line 699"/>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0824" name="Line 700"/>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0825" name="Line 701"/>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0826" name="Line 702"/>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0827" name="Line 703"/>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0828" name="Line 704"/>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0829" name="Line 705"/>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0830" name="Line 706"/>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0831" name="Line 707"/>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0832" name="Line 708"/>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0833" name="Line 709"/>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0834" name="Line 710"/>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0835" name="Line 711"/>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0836" name="Line 712"/>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0837" name="Line 713"/>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0838" name="Line 714"/>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0839" name="Line 715"/>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0840" name="Line 716"/>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0841" name="Line 717"/>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0842" name="Line 718"/>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0843" name="Line 719"/>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0844" name="Line 720"/>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0845" name="Line 721"/>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0846" name="Line 722"/>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0847" name="Line 723"/>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0848" name="Line 724"/>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0849" name="Line 725"/>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0850" name="Line 726"/>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0851" name="Line 727"/>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0852" name="Line 728"/>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0853" name="Line 729"/>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0854" name="Line 730"/>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0855" name="Line 731"/>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0856" name="Line 732"/>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0857" name="Line 733"/>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0858" name="Line 734"/>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0859" name="Line 735"/>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0860" name="Line 736"/>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0861" name="Line 737"/>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0862" name="Line 738"/>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0863" name="Line 739"/>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0864" name="Line 740"/>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0865" name="Line 741"/>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0866" name="Line 742"/>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0867" name="Line 743"/>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0868" name="Line 744"/>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0869" name="Line 745"/>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0870" name="Line 746"/>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0871" name="Line 747"/>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0872" name="Line 748"/>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0873" name="Line 749"/>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0874" name="Line 750"/>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0875" name="Line 751"/>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0876" name="Line 752"/>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0877" name="Line 753"/>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0878" name="Line 754"/>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0879" name="Line 755"/>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0880" name="Line 756"/>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0881" name="Line 757"/>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0882" name="Line 758"/>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0883" name="Line 759"/>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0884" name="Line 760"/>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0885" name="Line 761"/>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0886" name="Line 762"/>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0887" name="Line 763"/>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0888" name="Line 764"/>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0889" name="Line 765"/>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0890" name="Line 766"/>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0891" name="Line 767"/>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0892" name="Line 768"/>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0893" name="Line 769"/>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0894" name="Line 770"/>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0895" name="Line 771"/>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0896" name="Line 772"/>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0897" name="Line 773"/>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0898" name="Line 774"/>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0899" name="Line 775"/>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0900" name="Line 776"/>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0901" name="Line 777"/>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0902" name="Line 778"/>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0903" name="Line 779"/>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0904" name="Line 780"/>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0905" name="Line 781"/>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0906" name="Line 782"/>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0907" name="Line 783"/>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0908" name="Line 784"/>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0909" name="Line 785"/>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0910" name="Line 786"/>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0911" name="Line 787"/>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0912" name="Line 788"/>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0913" name="Line 789"/>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0914" name="Line 790"/>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0915" name="Line 791"/>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0916" name="Line 792"/>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0917" name="Line 793"/>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0918" name="Line 794"/>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0919" name="Line 795"/>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0920" name="Line 796"/>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0921" name="Line 797"/>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0922" name="Line 798"/>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0923" name="Line 799"/>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0924" name="Line 800"/>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0925" name="Line 801"/>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0926" name="Line 802"/>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0927" name="Line 803"/>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0928" name="Line 804"/>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0929" name="Line 805"/>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0930" name="Line 806"/>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0931" name="Line 807"/>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0932" name="Line 808"/>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0933" name="Line 809"/>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0934" name="Line 810"/>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0935" name="Line 811"/>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0936" name="Line 812"/>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0937" name="Line 813"/>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0938" name="Line 814"/>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0939" name="Line 815"/>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0940" name="Line 816"/>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0941" name="Line 817"/>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0942" name="Line 818"/>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0943" name="Line 819"/>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0944" name="Line 820"/>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0945" name="Line 821"/>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0946" name="Line 822"/>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0947" name="Line 823"/>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0948" name="Line 824"/>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0949" name="Line 825"/>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0950" name="Line 826"/>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0951" name="Line 827"/>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0952" name="Line 828"/>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0953" name="Line 829"/>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0954" name="Line 830"/>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0955" name="Line 831"/>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0956" name="Line 832"/>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0957" name="Line 833"/>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0958" name="Line 834"/>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0959" name="Line 835"/>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0960" name="Line 836"/>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0961" name="Line 837"/>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0962" name="Line 838"/>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0963" name="Line 839"/>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0964" name="Line 840"/>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0965" name="Line 841"/>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0966" name="Line 842"/>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0967" name="Line 843"/>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0968" name="Line 844"/>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0969" name="Line 845"/>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0970" name="Line 846"/>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0971" name="Line 847"/>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0972" name="Line 848"/>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0973" name="Line 849"/>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0974" name="Line 850"/>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0975" name="Line 851"/>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0976" name="Line 852"/>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0977" name="Line 853"/>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0978" name="Line 854"/>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0979" name="Line 855"/>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0980" name="Line 856"/>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199701" name="Group 857"/>
            <p:cNvGrpSpPr>
              <a:grpSpLocks/>
            </p:cNvGrpSpPr>
            <p:nvPr/>
          </p:nvGrpSpPr>
          <p:grpSpPr bwMode="auto">
            <a:xfrm>
              <a:off x="324" y="2583"/>
              <a:ext cx="3056" cy="2489"/>
              <a:chOff x="1369" y="1011"/>
              <a:chExt cx="3056" cy="2489"/>
            </a:xfrm>
          </p:grpSpPr>
          <p:sp>
            <p:nvSpPr>
              <p:cNvPr id="200129" name="Line 858"/>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0130" name="Line 859"/>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0131" name="Line 860"/>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0132" name="Line 861"/>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0133" name="Line 862"/>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0134" name="Line 863"/>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0135" name="Line 864"/>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0136" name="Line 865"/>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0137" name="Line 866"/>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0138" name="Line 867"/>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0139" name="Line 868"/>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0140" name="Line 869"/>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0141" name="Line 870"/>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0142" name="Line 871"/>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0143" name="Line 872"/>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0144" name="Line 873"/>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0145" name="Line 874"/>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0146" name="Line 875"/>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0147" name="Line 876"/>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0148" name="Line 877"/>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0149" name="Line 878"/>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0150" name="Line 879"/>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0151" name="Line 880"/>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0152" name="Line 881"/>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0153" name="Line 882"/>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0154" name="Line 883"/>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0155" name="Line 884"/>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0156" name="Line 885"/>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0157" name="Line 886"/>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0158" name="Line 887"/>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0159" name="Line 888"/>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0160" name="Line 889"/>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0161" name="Line 890"/>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0162" name="Line 891"/>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0163" name="Line 892"/>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0164" name="Line 893"/>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0165" name="Line 894"/>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0166" name="Line 895"/>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0167" name="Line 896"/>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0168" name="Line 897"/>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0169" name="Line 898"/>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0170" name="Line 899"/>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0171" name="Line 900"/>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0172" name="Line 901"/>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0173" name="Line 902"/>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0174" name="Line 903"/>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0175" name="Line 904"/>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0176" name="Line 905"/>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0177" name="Line 906"/>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0178" name="Line 907"/>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0179" name="Line 908"/>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0180" name="Line 909"/>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0181" name="Line 910"/>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0182" name="Line 911"/>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0183" name="Line 912"/>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0184" name="Line 913"/>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0185" name="Line 914"/>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0186" name="Line 915"/>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0187" name="Line 916"/>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0188" name="Line 917"/>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0189" name="Line 918"/>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0190" name="Line 919"/>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0191" name="Line 920"/>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0192" name="Line 921"/>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0193" name="Line 922"/>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0194" name="Line 923"/>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0195" name="Line 924"/>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0196" name="Line 925"/>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0197" name="Line 926"/>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0198" name="Line 927"/>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0199" name="Line 928"/>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0200" name="Line 929"/>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0201" name="Line 930"/>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0202" name="Line 931"/>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0203" name="Line 932"/>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0204" name="Line 933"/>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0205" name="Line 934"/>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0206" name="Line 935"/>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0207" name="Line 936"/>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0208" name="Line 937"/>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0209" name="Line 938"/>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0210" name="Line 939"/>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0211" name="Line 940"/>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0212" name="Line 941"/>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0213" name="Line 942"/>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0214" name="Line 943"/>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0215" name="Line 944"/>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0216" name="Line 945"/>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0217" name="Line 946"/>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0218" name="Line 947"/>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0219" name="Line 948"/>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0220" name="Line 949"/>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0221" name="Line 950"/>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0222" name="Line 951"/>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0223" name="Line 952"/>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0224" name="Line 953"/>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0225" name="Line 954"/>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0226" name="Line 955"/>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0227" name="Line 956"/>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0228" name="Line 957"/>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0229" name="Line 958"/>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0230" name="Line 959"/>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0231" name="Line 960"/>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0232" name="Line 961"/>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0233" name="Line 962"/>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0234" name="Line 963"/>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0235" name="Line 964"/>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0236" name="Line 965"/>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0237" name="Line 966"/>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0238" name="Line 967"/>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0239" name="Line 968"/>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0240" name="Line 969"/>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0241" name="Line 970"/>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0242" name="Line 971"/>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0243" name="Line 972"/>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0244" name="Line 973"/>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0245" name="Line 974"/>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0246" name="Line 975"/>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0247" name="Line 976"/>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0248" name="Line 977"/>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0249" name="Line 978"/>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0250" name="Line 979"/>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0251" name="Line 980"/>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0252" name="Line 981"/>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0253" name="Line 982"/>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0254" name="Line 983"/>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0255" name="Line 984"/>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0256" name="Line 985"/>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0257" name="Line 986"/>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0258" name="Line 987"/>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0259" name="Line 988"/>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0260" name="Line 989"/>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0261" name="Line 990"/>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0262" name="Line 991"/>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0263" name="Line 992"/>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0264" name="Line 993"/>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0265" name="Line 994"/>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0266" name="Line 995"/>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0267" name="Line 996"/>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0268" name="Line 997"/>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0269" name="Line 998"/>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0270" name="Line 999"/>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0271" name="Line 1000"/>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0272" name="Line 1001"/>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0273" name="Line 1002"/>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0274" name="Line 1003"/>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0275" name="Line 1004"/>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0276" name="Line 1005"/>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0277" name="Line 1006"/>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0278" name="Line 1007"/>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0279" name="Line 1008"/>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0280" name="Line 1009"/>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0281" name="Line 1010"/>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0282" name="Line 1011"/>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0283" name="Line 1012"/>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0284" name="Line 1013"/>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0285" name="Line 1014"/>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0286" name="Line 1015"/>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0287" name="Line 1016"/>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0288" name="Line 1017"/>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0289" name="Line 1018"/>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0290" name="Line 1019"/>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0291" name="Line 1020"/>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0292" name="Line 1021"/>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0293" name="Line 1022"/>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0294" name="Line 1023"/>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0295" name="Line 1024"/>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0296" name="Line 1025"/>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0297" name="Line 1026"/>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0298" name="Line 1027"/>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0299" name="Line 1028"/>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0300" name="Line 1029"/>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0301" name="Line 1030"/>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0302" name="Line 1031"/>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0303" name="Line 1032"/>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0304" name="Line 1033"/>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0305" name="Line 1034"/>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0306" name="Line 1035"/>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0307" name="Line 1036"/>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0308" name="Line 1037"/>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0309" name="Line 1038"/>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0310" name="Line 1039"/>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0311" name="Line 1040"/>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0312" name="Line 1041"/>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0313" name="Line 1042"/>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0314" name="Line 1043"/>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0315" name="Line 1044"/>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0316" name="Line 1045"/>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0317" name="Line 1046"/>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0318" name="Line 1047"/>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0319" name="Line 1048"/>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0320" name="Line 1049"/>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0321" name="Line 1050"/>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0322" name="Line 1051"/>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0323" name="Line 1052"/>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0324" name="Line 1053"/>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0325" name="Line 1054"/>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0326" name="Line 1055"/>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0327" name="Line 1056"/>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0328" name="Line 1057"/>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0329" name="Line 1058"/>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0330" name="Line 1059"/>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0331" name="Line 1060"/>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0332" name="Line 1061"/>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0333" name="Line 1062"/>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0334" name="Line 1063"/>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0335" name="Line 1064"/>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0336" name="Line 1065"/>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0337" name="Line 1066"/>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0338" name="Line 1067"/>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0339" name="Line 1068"/>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0340" name="Line 1069"/>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0341" name="Line 1070"/>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0342" name="Line 1071"/>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0343" name="Line 1072"/>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0344" name="Line 1073"/>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0345" name="Line 1074"/>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0346" name="Line 1075"/>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0347" name="Line 1076"/>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0348" name="Line 1077"/>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0349" name="Line 1078"/>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0350" name="Line 1079"/>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0351" name="Line 1080"/>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0352" name="Line 1081"/>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0353" name="Line 1082"/>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0354" name="Line 1083"/>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0355" name="Line 1084"/>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0356" name="Line 1085"/>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0357" name="Line 1086"/>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0358" name="Line 1087"/>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0359" name="Line 1088"/>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0360" name="Line 1089"/>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0361" name="Line 1090"/>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0362" name="Line 1091"/>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0363" name="Line 1092"/>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0364" name="Line 1093"/>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0365" name="Line 1094"/>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0366" name="Line 1095"/>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0367" name="Line 1096"/>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0368" name="Line 1097"/>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0369" name="Line 1098"/>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0370" name="Line 1099"/>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0371" name="Line 1100"/>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0372" name="Line 1101"/>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0373" name="Line 1102"/>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0374" name="Line 1103"/>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0375" name="Line 1104"/>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0376" name="Line 1105"/>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0377" name="Line 1106"/>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0378" name="Line 1107"/>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0379" name="Line 1108"/>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0380" name="Line 1109"/>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0381" name="Line 1110"/>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0382" name="Line 1111"/>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0383" name="Line 1112"/>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0384" name="Line 1113"/>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0385" name="Line 1114"/>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0386" name="Line 1115"/>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0387" name="Line 1116"/>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0388" name="Line 1117"/>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0389" name="Line 1118"/>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0390" name="Line 1119"/>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0391" name="Line 1120"/>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0392" name="Line 1121"/>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0393" name="Line 1122"/>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0394" name="Line 1123"/>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0395" name="Line 1124"/>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0396" name="Line 1125"/>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0397" name="Line 1126"/>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0398" name="Line 1127"/>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0399" name="Line 1128"/>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0400" name="Line 1129"/>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0401" name="Line 1130"/>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0402" name="Line 1131"/>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0403" name="Line 1132"/>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0404" name="Line 1133"/>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0405" name="Line 1134"/>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0406" name="Line 1135"/>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0407" name="Line 1136"/>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0408" name="Line 1137"/>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0409" name="Line 1138"/>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0410" name="Line 1139"/>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0411" name="Line 1140"/>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0412" name="Line 1141"/>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0413" name="Line 1142"/>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0414" name="Line 1143"/>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0415" name="Line 1144"/>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0416" name="Line 1145"/>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0417" name="Line 1146"/>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0418" name="Line 1147"/>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0419" name="Line 1148"/>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0420" name="Line 1149"/>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0421" name="Line 1150"/>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0422" name="Line 1151"/>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0423" name="Line 1152"/>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0424" name="Line 1153"/>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0425" name="Line 1154"/>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0426" name="Line 1155"/>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0427" name="Line 1156"/>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0428" name="Line 1157"/>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0429" name="Line 1158"/>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0430" name="Line 1159"/>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0431" name="Line 1160"/>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0432" name="Line 1161"/>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0433" name="Line 1162"/>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0434" name="Line 1163"/>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0435" name="Line 1164"/>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0436" name="Line 1165"/>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0437" name="Line 1166"/>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0438" name="Line 1167"/>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0439" name="Line 1168"/>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0440" name="Line 1169"/>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0441" name="Line 1170"/>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0442" name="Line 1171"/>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0443" name="Line 1172"/>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0444" name="Line 1173"/>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0445" name="Line 1174"/>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0446" name="Line 1175"/>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0447" name="Line 1176"/>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0448" name="Line 1177"/>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0449" name="Line 1178"/>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0450" name="Line 1179"/>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0451" name="Line 1180"/>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0452" name="Line 1181"/>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0453" name="Line 1182"/>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0454" name="Line 1183"/>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0455" name="Line 1184"/>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0456" name="Line 1185"/>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0457" name="Line 1186"/>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0458" name="Line 1187"/>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0459" name="Line 1188"/>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0460" name="Line 1189"/>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0461" name="Line 1190"/>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0462" name="Line 1191"/>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0463" name="Line 1192"/>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0464" name="Line 1193"/>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0465" name="Line 1194"/>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0466" name="Line 1195"/>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0467" name="Line 1196"/>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0468" name="Line 1197"/>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0469" name="Line 1198"/>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0470" name="Line 1199"/>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0471" name="Line 1200"/>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0472" name="Line 1201"/>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0473" name="Line 1202"/>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0474" name="Line 1203"/>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0475" name="Line 1204"/>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0476" name="Line 1205"/>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0477" name="Line 1206"/>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0478" name="Line 1207"/>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0479" name="Line 1208"/>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0480" name="Line 1209"/>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0481" name="Line 1210"/>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0482" name="Line 1211"/>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0483" name="Line 1212"/>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0484" name="Line 1213"/>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0485" name="Line 1214"/>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0486" name="Line 1215"/>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0487" name="Line 1216"/>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0488" name="Line 1217"/>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0489" name="Line 1218"/>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0490" name="Line 1219"/>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0491" name="Line 1220"/>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0492" name="Line 1221"/>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0493" name="Line 1222"/>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0494" name="Line 1223"/>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0495" name="Line 1224"/>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0496" name="Line 1225"/>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0497" name="Line 1226"/>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0498" name="Line 1227"/>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0499" name="Line 1228"/>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0500" name="Line 1229"/>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0501" name="Line 1230"/>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0502" name="Line 1231"/>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0503" name="Line 1232"/>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0504" name="Line 1233"/>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0505" name="Line 1234"/>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0506" name="Line 1235"/>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0507" name="Line 1236"/>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0508" name="Line 1237"/>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0509" name="Line 1238"/>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0510" name="Line 1239"/>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0511" name="Line 1240"/>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0512" name="Line 1241"/>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0513" name="Line 1242"/>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0514" name="Line 1243"/>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0515" name="Line 1244"/>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0516" name="Line 1245"/>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0517" name="Line 1246"/>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0518" name="Line 1247"/>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0519" name="Line 1248"/>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0520" name="Line 1249"/>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0521" name="Line 1250"/>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0522" name="Line 1251"/>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0523" name="Line 1252"/>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0524" name="Line 1253"/>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0525" name="Line 1254"/>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0526" name="Line 1255"/>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0527" name="Line 1256"/>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0528" name="Line 1257"/>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0529" name="Line 1258"/>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0530" name="Line 1259"/>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0531" name="Line 1260"/>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0532" name="Line 1261"/>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0533" name="Line 1262"/>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0534" name="Line 1263"/>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0535" name="Line 1264"/>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0536" name="Line 1265"/>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0537" name="Line 1266"/>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0538" name="Line 1267"/>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0539" name="Line 1268"/>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0540" name="Line 1269"/>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0541" name="Line 1270"/>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0542" name="Line 1271"/>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0543" name="Line 1272"/>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0544" name="Line 1273"/>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0545" name="Line 1274"/>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0546" name="Line 1275"/>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0547" name="Line 1276"/>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0548" name="Line 1277"/>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0549" name="Line 1278"/>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0550" name="Line 1279"/>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0551" name="Line 1280"/>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0552" name="Line 1281"/>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0553" name="Line 1282"/>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0554" name="Line 1283"/>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199702" name="Group 1284"/>
            <p:cNvGrpSpPr>
              <a:grpSpLocks/>
            </p:cNvGrpSpPr>
            <p:nvPr/>
          </p:nvGrpSpPr>
          <p:grpSpPr bwMode="auto">
            <a:xfrm>
              <a:off x="3383" y="2592"/>
              <a:ext cx="3056" cy="2489"/>
              <a:chOff x="1369" y="1011"/>
              <a:chExt cx="3056" cy="2489"/>
            </a:xfrm>
          </p:grpSpPr>
          <p:sp>
            <p:nvSpPr>
              <p:cNvPr id="199703" name="Line 1285"/>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199704" name="Line 1286"/>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199705" name="Line 1287"/>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199706" name="Line 1288"/>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199707" name="Line 1289"/>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199708" name="Line 1290"/>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199709" name="Line 1291"/>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199710" name="Line 1292"/>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199711" name="Line 1293"/>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199712" name="Line 1294"/>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199713" name="Line 1295"/>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199714" name="Line 1296"/>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199715" name="Line 1297"/>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199716" name="Line 1298"/>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199717" name="Line 1299"/>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199718" name="Line 1300"/>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199719" name="Line 1301"/>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199720" name="Line 1302"/>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199721" name="Line 1303"/>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199722" name="Line 1304"/>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199723" name="Line 1305"/>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199724" name="Line 1306"/>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199725" name="Line 1307"/>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199726" name="Line 1308"/>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199727" name="Line 1309"/>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199728" name="Line 1310"/>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199729" name="Line 1311"/>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199730" name="Line 1312"/>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199731" name="Line 1313"/>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199732" name="Line 1314"/>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199733" name="Line 1315"/>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199734" name="Line 1316"/>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199735" name="Line 1317"/>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199736" name="Line 1318"/>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199737" name="Line 1319"/>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199738" name="Line 1320"/>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199739" name="Line 1321"/>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199740" name="Line 1322"/>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199741" name="Line 1323"/>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199742" name="Line 1324"/>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199743" name="Line 1325"/>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199744" name="Line 1326"/>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199745" name="Line 1327"/>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199746" name="Line 1328"/>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199747" name="Line 1329"/>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199748" name="Line 1330"/>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199749" name="Line 1331"/>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199750" name="Line 1332"/>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199751" name="Line 1333"/>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199752" name="Line 1334"/>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199753" name="Line 1335"/>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199754" name="Line 1336"/>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199755" name="Line 1337"/>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199756" name="Line 1338"/>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199757" name="Line 1339"/>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199758" name="Line 1340"/>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199759" name="Line 1341"/>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199760" name="Line 1342"/>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199761" name="Line 1343"/>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199762" name="Line 1344"/>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199763" name="Line 1345"/>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199764" name="Line 1346"/>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199765" name="Line 1347"/>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199766" name="Line 1348"/>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199767" name="Line 1349"/>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199768" name="Line 1350"/>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199769" name="Line 1351"/>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199770" name="Line 1352"/>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199771" name="Line 1353"/>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199772" name="Line 1354"/>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199773" name="Line 1355"/>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199774" name="Line 1356"/>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199775" name="Line 1357"/>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199776" name="Line 1358"/>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199777" name="Line 1359"/>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199778" name="Line 1360"/>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199779" name="Line 1361"/>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199780" name="Line 1362"/>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199781" name="Line 1363"/>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199782" name="Line 1364"/>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199783" name="Line 1365"/>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199784" name="Line 1366"/>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199785" name="Line 1367"/>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199786" name="Line 1368"/>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199787" name="Line 1369"/>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199788" name="Line 1370"/>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199789" name="Line 1371"/>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199790" name="Line 1372"/>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199791" name="Line 1373"/>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199792" name="Line 1374"/>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199793" name="Line 1375"/>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199794" name="Line 1376"/>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199795" name="Line 1377"/>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199796" name="Line 1378"/>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199797" name="Line 1379"/>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199798" name="Line 1380"/>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199799" name="Line 1381"/>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199800" name="Line 1382"/>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199801" name="Line 1383"/>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199802" name="Line 1384"/>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199803" name="Line 1385"/>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199804" name="Line 1386"/>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199805" name="Line 1387"/>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199806" name="Line 1388"/>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199807" name="Line 1389"/>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199808" name="Line 1390"/>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199809" name="Line 1391"/>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199810" name="Line 1392"/>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199811" name="Line 1393"/>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199812" name="Line 1394"/>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199813" name="Line 1395"/>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199814" name="Line 1396"/>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199815" name="Line 1397"/>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199816" name="Line 1398"/>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199817" name="Line 1399"/>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199818" name="Line 1400"/>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199819" name="Line 1401"/>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199820" name="Line 1402"/>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199821" name="Line 1403"/>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199822" name="Line 1404"/>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199823" name="Line 1405"/>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199824" name="Line 1406"/>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199825" name="Line 1407"/>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199826" name="Line 1408"/>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199827" name="Line 1409"/>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199828" name="Line 1410"/>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199829" name="Line 1411"/>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199830" name="Line 1412"/>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199831" name="Line 1413"/>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199832" name="Line 1414"/>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199833" name="Line 1415"/>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199834" name="Line 1416"/>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199835" name="Line 1417"/>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199836" name="Line 1418"/>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199837" name="Line 1419"/>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199838" name="Line 1420"/>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199839" name="Line 1421"/>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199840" name="Line 1422"/>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199841" name="Line 1423"/>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199842" name="Line 1424"/>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199843" name="Line 1425"/>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199844" name="Line 1426"/>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199845" name="Line 1427"/>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199846" name="Line 1428"/>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199847" name="Line 1429"/>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199848" name="Line 1430"/>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199849" name="Line 1431"/>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199850" name="Line 1432"/>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199851" name="Line 1433"/>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199852" name="Line 1434"/>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199853" name="Line 1435"/>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199854" name="Line 1436"/>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199855" name="Line 1437"/>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199856" name="Line 1438"/>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199857" name="Line 1439"/>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199858" name="Line 1440"/>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199859" name="Line 1441"/>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199860" name="Line 1442"/>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199861" name="Line 1443"/>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199862" name="Line 1444"/>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199863" name="Line 1445"/>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199864" name="Line 1446"/>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199865" name="Line 1447"/>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199866" name="Line 1448"/>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199867" name="Line 1449"/>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199868" name="Line 1450"/>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199869" name="Line 1451"/>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199870" name="Line 1452"/>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199871" name="Line 1453"/>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199872" name="Line 1454"/>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199873" name="Line 1455"/>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199874" name="Line 1456"/>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199875" name="Line 1457"/>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199876" name="Line 1458"/>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199877" name="Line 1459"/>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199878" name="Line 1460"/>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199879" name="Line 1461"/>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199880" name="Line 1462"/>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199881" name="Line 1463"/>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199882" name="Line 1464"/>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199883" name="Line 1465"/>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199884" name="Line 1466"/>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199885" name="Line 1467"/>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199886" name="Line 1468"/>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199887" name="Line 1469"/>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199888" name="Line 1470"/>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199889" name="Line 1471"/>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199890" name="Line 1472"/>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199891" name="Line 1473"/>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199892" name="Line 1474"/>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199893" name="Line 1475"/>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199894" name="Line 1476"/>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199895" name="Line 1477"/>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199896" name="Line 1478"/>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199897" name="Line 1479"/>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199898" name="Line 1480"/>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199899" name="Line 1481"/>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199900" name="Line 1482"/>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199901" name="Line 1483"/>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199902" name="Line 1484"/>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199903" name="Line 1485"/>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199904" name="Line 1486"/>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199905" name="Line 1487"/>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199906" name="Line 1488"/>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199907" name="Line 1489"/>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199908" name="Line 1490"/>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199909" name="Line 1491"/>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199910" name="Line 1492"/>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199911" name="Line 1493"/>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199912" name="Line 1494"/>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199913" name="Line 1495"/>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199914" name="Line 1496"/>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199915" name="Line 1497"/>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199916" name="Line 1498"/>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199917" name="Line 1499"/>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199918" name="Line 1500"/>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199919" name="Line 1501"/>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199920" name="Line 1502"/>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199921" name="Line 1503"/>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199922" name="Line 1504"/>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199923" name="Line 1505"/>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199924" name="Line 1506"/>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199925" name="Line 1507"/>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199926" name="Line 1508"/>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199927" name="Line 1509"/>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199928" name="Line 1510"/>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199929" name="Line 1511"/>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199930" name="Line 1512"/>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199931" name="Line 1513"/>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199932" name="Line 1514"/>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199933" name="Line 1515"/>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199934" name="Line 1516"/>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199935" name="Line 1517"/>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199936" name="Line 1518"/>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199937" name="Line 1519"/>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199938" name="Line 1520"/>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199939" name="Line 1521"/>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199940" name="Line 1522"/>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199941" name="Line 1523"/>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199942" name="Line 1524"/>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199943" name="Line 1525"/>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199944" name="Line 1526"/>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199945" name="Line 1527"/>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199946" name="Line 1528"/>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199947" name="Line 1529"/>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199948" name="Line 1530"/>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199949" name="Line 1531"/>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199950" name="Line 1532"/>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199951" name="Line 1533"/>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199952" name="Line 1534"/>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199953" name="Line 1535"/>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199954" name="Line 1536"/>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199955" name="Line 1537"/>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199956" name="Line 1538"/>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199957" name="Line 1539"/>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199958" name="Line 1540"/>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199959" name="Line 1541"/>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199960" name="Line 1542"/>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199961" name="Line 1543"/>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199962" name="Line 1544"/>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199963" name="Line 1545"/>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199964" name="Line 1546"/>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199965" name="Line 1547"/>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199966" name="Line 1548"/>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199967" name="Line 1549"/>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199968" name="Line 1550"/>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199969" name="Line 1551"/>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199970" name="Line 1552"/>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199971" name="Line 1553"/>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199972" name="Line 1554"/>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199973" name="Line 1555"/>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199974" name="Line 1556"/>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199975" name="Line 1557"/>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199976" name="Line 1558"/>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199977" name="Line 1559"/>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199978" name="Line 1560"/>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199979" name="Line 1561"/>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199980" name="Line 1562"/>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199981" name="Line 1563"/>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199982" name="Line 1564"/>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199983" name="Line 1565"/>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199984" name="Line 1566"/>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199985" name="Line 1567"/>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199986" name="Line 1568"/>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199987" name="Line 1569"/>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199988" name="Line 1570"/>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199989" name="Line 1571"/>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199990" name="Line 1572"/>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199991" name="Line 1573"/>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199992" name="Line 1574"/>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199993" name="Line 1575"/>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199994" name="Line 1576"/>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199995" name="Line 1577"/>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199996" name="Line 1578"/>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199997" name="Line 1579"/>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199998" name="Line 1580"/>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199999" name="Line 1581"/>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0000" name="Line 1582"/>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0001" name="Line 1583"/>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0002" name="Line 1584"/>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0003" name="Line 1585"/>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0004" name="Line 1586"/>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0005" name="Line 1587"/>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0006" name="Line 1588"/>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0007" name="Line 1589"/>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0008" name="Line 1590"/>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0009" name="Line 1591"/>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0010" name="Line 1592"/>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0011" name="Line 1593"/>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0012" name="Line 1594"/>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0013" name="Line 1595"/>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0014" name="Line 1596"/>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0015" name="Line 1597"/>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0016" name="Line 1598"/>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0017" name="Line 1599"/>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0018" name="Line 1600"/>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0019" name="Line 1601"/>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0020" name="Line 1602"/>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0021" name="Line 1603"/>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0022" name="Line 1604"/>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0023" name="Line 1605"/>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0024" name="Line 1606"/>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0025" name="Line 1607"/>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0026" name="Line 1608"/>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0027" name="Line 1609"/>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0028" name="Line 1610"/>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0029" name="Line 1611"/>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0030" name="Line 1612"/>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0031" name="Line 1613"/>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0032" name="Line 1614"/>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0033" name="Line 1615"/>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0034" name="Line 1616"/>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0035" name="Line 1617"/>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0036" name="Line 1618"/>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0037" name="Line 1619"/>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0038" name="Line 1620"/>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0039" name="Line 1621"/>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0040" name="Line 1622"/>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0041" name="Line 1623"/>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0042" name="Line 1624"/>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0043" name="Line 1625"/>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0044" name="Line 1626"/>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0045" name="Line 1627"/>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0046" name="Line 1628"/>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0047" name="Line 1629"/>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0048" name="Line 1630"/>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0049" name="Line 1631"/>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0050" name="Line 1632"/>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0051" name="Line 1633"/>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0052" name="Line 1634"/>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0053" name="Line 1635"/>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0054" name="Line 1636"/>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0055" name="Line 1637"/>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0056" name="Line 1638"/>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0057" name="Line 1639"/>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0058" name="Line 1640"/>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0059" name="Line 1641"/>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0060" name="Line 1642"/>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0061" name="Line 1643"/>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0062" name="Line 1644"/>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0063" name="Line 1645"/>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0064" name="Line 1646"/>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0065" name="Line 1647"/>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0066" name="Line 1648"/>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0067" name="Line 1649"/>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0068" name="Line 1650"/>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0069" name="Line 1651"/>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0070" name="Line 1652"/>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0071" name="Line 1653"/>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0072" name="Line 1654"/>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0073" name="Line 1655"/>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0074" name="Line 1656"/>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0075" name="Line 1657"/>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0076" name="Line 1658"/>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0077" name="Line 1659"/>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0078" name="Line 1660"/>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0079" name="Line 1661"/>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0080" name="Line 1662"/>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0081" name="Line 1663"/>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0082" name="Line 1664"/>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0083" name="Line 1665"/>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0084" name="Line 1666"/>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0085" name="Line 1667"/>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0086" name="Line 1668"/>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0087" name="Line 1669"/>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0088" name="Line 1670"/>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0089" name="Line 1671"/>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0090" name="Line 1672"/>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0091" name="Line 1673"/>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0092" name="Line 1674"/>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0093" name="Line 1675"/>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0094" name="Line 1676"/>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0095" name="Line 1677"/>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0096" name="Line 1678"/>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0097" name="Line 1679"/>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0098" name="Line 1680"/>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0099" name="Line 1681"/>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0100" name="Line 1682"/>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0101" name="Line 1683"/>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0102" name="Line 1684"/>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0103" name="Line 1685"/>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0104" name="Line 1686"/>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0105" name="Line 1687"/>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0106" name="Line 1688"/>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0107" name="Line 1689"/>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0108" name="Line 1690"/>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0109" name="Line 1691"/>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0110" name="Line 1692"/>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0111" name="Line 1693"/>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0112" name="Line 1694"/>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0113" name="Line 1695"/>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0114" name="Line 1696"/>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0115" name="Line 1697"/>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0116" name="Line 1698"/>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0117" name="Line 1699"/>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0118" name="Line 1700"/>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0119" name="Line 1701"/>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0120" name="Line 1702"/>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0121" name="Line 1703"/>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0122" name="Line 1704"/>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0123" name="Line 1705"/>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0124" name="Line 1706"/>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0125" name="Line 1707"/>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0126" name="Line 1708"/>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0127" name="Line 1709"/>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0128" name="Line 1710"/>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sp>
        <p:nvSpPr>
          <p:cNvPr id="199683" name="Text Box 1711"/>
          <p:cNvSpPr txBox="1">
            <a:spLocks noChangeArrowheads="1"/>
          </p:cNvSpPr>
          <p:nvPr/>
        </p:nvSpPr>
        <p:spPr bwMode="auto">
          <a:xfrm>
            <a:off x="1403350" y="1989138"/>
            <a:ext cx="704850" cy="396875"/>
          </a:xfrm>
          <a:prstGeom prst="rect">
            <a:avLst/>
          </a:prstGeom>
          <a:solidFill>
            <a:srgbClr val="F8F6A6"/>
          </a:solid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(0,0)</a:t>
            </a:r>
          </a:p>
        </p:txBody>
      </p:sp>
      <p:sp>
        <p:nvSpPr>
          <p:cNvPr id="199684" name="Oval 1712"/>
          <p:cNvSpPr>
            <a:spLocks noChangeArrowheads="1"/>
          </p:cNvSpPr>
          <p:nvPr/>
        </p:nvSpPr>
        <p:spPr bwMode="auto">
          <a:xfrm>
            <a:off x="4787900" y="2349500"/>
            <a:ext cx="219075" cy="219075"/>
          </a:xfrm>
          <a:prstGeom prst="ellipse">
            <a:avLst/>
          </a:prstGeom>
          <a:noFill/>
          <a:ln w="9525">
            <a:solidFill>
              <a:srgbClr val="FF0000"/>
            </a:solidFill>
            <a:round/>
            <a:headEnd/>
            <a:tailEnd/>
          </a:ln>
        </p:spPr>
        <p:txBody>
          <a:bodyPr wrap="none" anchor="ctr"/>
          <a:lstStyle/>
          <a:p>
            <a:pPr eaLnBrk="0" hangingPunct="0"/>
            <a:endParaRPr lang="hu-HU" sz="2400">
              <a:solidFill>
                <a:srgbClr val="000000"/>
              </a:solidFill>
              <a:latin typeface="Times New Roman" pitchFamily="18" charset="0"/>
              <a:ea typeface="ＭＳ Ｐゴシック" pitchFamily="34" charset="-128"/>
            </a:endParaRPr>
          </a:p>
        </p:txBody>
      </p:sp>
      <p:sp>
        <p:nvSpPr>
          <p:cNvPr id="199685" name="Text Box 1713"/>
          <p:cNvSpPr txBox="1">
            <a:spLocks noChangeArrowheads="1"/>
          </p:cNvSpPr>
          <p:nvPr/>
        </p:nvSpPr>
        <p:spPr bwMode="auto">
          <a:xfrm>
            <a:off x="5132388" y="2205038"/>
            <a:ext cx="1173162" cy="336550"/>
          </a:xfrm>
          <a:prstGeom prst="rect">
            <a:avLst/>
          </a:prstGeom>
          <a:solidFill>
            <a:srgbClr val="F8F6A6"/>
          </a:solidFill>
          <a:ln w="9525">
            <a:noFill/>
            <a:miter lim="800000"/>
            <a:headEnd/>
            <a:tailEnd/>
          </a:ln>
        </p:spPr>
        <p:txBody>
          <a:bodyPr wrap="none">
            <a:spAutoFit/>
          </a:bodyPr>
          <a:lstStyle/>
          <a:p>
            <a:pPr algn="ctr" eaLnBrk="0" hangingPunct="0"/>
            <a:r>
              <a:rPr kumimoji="1" lang="en-US" altLang="ja-JP" sz="1600">
                <a:solidFill>
                  <a:srgbClr val="000000"/>
                </a:solidFill>
                <a:latin typeface="Arial" pitchFamily="34" charset="0"/>
                <a:ea typeface="ＭＳ Ｐゴシック" pitchFamily="34" charset="-128"/>
              </a:rPr>
              <a:t>C</a:t>
            </a:r>
            <a:r>
              <a:rPr kumimoji="1" lang="en-US" altLang="ja-JP" sz="1600" baseline="-25000">
                <a:solidFill>
                  <a:srgbClr val="000000"/>
                </a:solidFill>
                <a:latin typeface="Arial" pitchFamily="34" charset="0"/>
                <a:ea typeface="ＭＳ Ｐゴシック" pitchFamily="34" charset="-128"/>
              </a:rPr>
              <a:t>h</a:t>
            </a:r>
            <a:r>
              <a:rPr kumimoji="1" lang="en-US" altLang="ja-JP" sz="1600">
                <a:solidFill>
                  <a:srgbClr val="000000"/>
                </a:solidFill>
                <a:latin typeface="Arial" pitchFamily="34" charset="0"/>
                <a:ea typeface="ＭＳ Ｐゴシック" pitchFamily="34" charset="-128"/>
              </a:rPr>
              <a:t> = (10,0)</a:t>
            </a:r>
          </a:p>
        </p:txBody>
      </p:sp>
      <p:sp>
        <p:nvSpPr>
          <p:cNvPr id="804530" name="Rectangle 1714"/>
          <p:cNvSpPr>
            <a:spLocks noGrp="1" noChangeArrowheads="1"/>
          </p:cNvSpPr>
          <p:nvPr>
            <p:ph type="ctrTitle" idx="4294967295"/>
          </p:nvPr>
        </p:nvSpPr>
        <p:spPr>
          <a:xfrm>
            <a:off x="1187450" y="260350"/>
            <a:ext cx="6624638" cy="647700"/>
          </a:xfrm>
        </p:spPr>
        <p:txBody>
          <a:bodyPr anchor="ctr"/>
          <a:lstStyle/>
          <a:p>
            <a:pPr eaLnBrk="1" hangingPunct="1">
              <a:defRPr/>
            </a:pPr>
            <a:r>
              <a:rPr lang="en-US" altLang="ja-JP" sz="4000" smtClean="0">
                <a:effectLst>
                  <a:outerShdw blurRad="38100" dist="38100" dir="2700000" algn="tl">
                    <a:srgbClr val="C0C0C0"/>
                  </a:outerShdw>
                </a:effectLst>
                <a:ea typeface="ＭＳ Ｐゴシック" pitchFamily="34" charset="-128"/>
              </a:rPr>
              <a:t>Wrapping (10,0) SWNT (Animation)</a:t>
            </a:r>
          </a:p>
        </p:txBody>
      </p:sp>
      <p:grpSp>
        <p:nvGrpSpPr>
          <p:cNvPr id="199687" name="Group 1715"/>
          <p:cNvGrpSpPr>
            <a:grpSpLocks/>
          </p:cNvGrpSpPr>
          <p:nvPr/>
        </p:nvGrpSpPr>
        <p:grpSpPr bwMode="auto">
          <a:xfrm>
            <a:off x="1230313" y="5122863"/>
            <a:ext cx="1263650" cy="1152525"/>
            <a:chOff x="2982" y="958"/>
            <a:chExt cx="1142" cy="1041"/>
          </a:xfrm>
        </p:grpSpPr>
        <p:sp>
          <p:nvSpPr>
            <p:cNvPr id="199691" name="Line 1716"/>
            <p:cNvSpPr>
              <a:spLocks noChangeShapeType="1"/>
            </p:cNvSpPr>
            <p:nvPr/>
          </p:nvSpPr>
          <p:spPr bwMode="auto">
            <a:xfrm>
              <a:off x="3130" y="1402"/>
              <a:ext cx="252" cy="0"/>
            </a:xfrm>
            <a:prstGeom prst="line">
              <a:avLst/>
            </a:prstGeom>
            <a:noFill/>
            <a:ln w="38100">
              <a:solidFill>
                <a:schemeClr val="tx1"/>
              </a:solidFill>
              <a:round/>
              <a:headEnd/>
              <a:tailEnd type="triangle" w="med" len="med"/>
            </a:ln>
          </p:spPr>
          <p:txBody>
            <a:bodyPr/>
            <a:lstStyle/>
            <a:p>
              <a:endParaRPr lang="hu-HU"/>
            </a:p>
          </p:txBody>
        </p:sp>
        <p:sp>
          <p:nvSpPr>
            <p:cNvPr id="199692" name="Line 1717"/>
            <p:cNvSpPr>
              <a:spLocks noChangeShapeType="1"/>
            </p:cNvSpPr>
            <p:nvPr/>
          </p:nvSpPr>
          <p:spPr bwMode="auto">
            <a:xfrm>
              <a:off x="3130" y="1396"/>
              <a:ext cx="132" cy="210"/>
            </a:xfrm>
            <a:prstGeom prst="line">
              <a:avLst/>
            </a:prstGeom>
            <a:noFill/>
            <a:ln w="38100">
              <a:solidFill>
                <a:schemeClr val="tx1"/>
              </a:solidFill>
              <a:round/>
              <a:headEnd/>
              <a:tailEnd type="triangle" w="med" len="med"/>
            </a:ln>
          </p:spPr>
          <p:txBody>
            <a:bodyPr/>
            <a:lstStyle/>
            <a:p>
              <a:endParaRPr lang="hu-HU"/>
            </a:p>
          </p:txBody>
        </p:sp>
        <p:sp>
          <p:nvSpPr>
            <p:cNvPr id="199693" name="Text Box 1718"/>
            <p:cNvSpPr txBox="1">
              <a:spLocks noChangeArrowheads="1"/>
            </p:cNvSpPr>
            <p:nvPr/>
          </p:nvSpPr>
          <p:spPr bwMode="auto">
            <a:xfrm>
              <a:off x="3174" y="1091"/>
              <a:ext cx="422" cy="413"/>
            </a:xfrm>
            <a:prstGeom prst="rect">
              <a:avLst/>
            </a:prstGeom>
            <a:noFill/>
            <a:ln w="9525">
              <a:noFill/>
              <a:miter lim="800000"/>
              <a:headEnd/>
              <a:tailEnd/>
            </a:ln>
          </p:spPr>
          <p:txBody>
            <a:bodyPr wrap="none">
              <a:spAutoFit/>
            </a:bodyPr>
            <a:lstStyle/>
            <a:p>
              <a:r>
                <a:rPr kumimoji="1" lang="en-US" altLang="ja-JP" sz="2400">
                  <a:solidFill>
                    <a:srgbClr val="000000"/>
                  </a:solidFill>
                  <a:latin typeface="Arial" pitchFamily="34" charset="0"/>
                  <a:ea typeface="ＭＳ Ｐゴシック" pitchFamily="34" charset="-128"/>
                </a:rPr>
                <a:t>a</a:t>
              </a:r>
              <a:r>
                <a:rPr kumimoji="1" lang="en-US" altLang="ja-JP" sz="2400" baseline="-25000">
                  <a:solidFill>
                    <a:srgbClr val="000000"/>
                  </a:solidFill>
                  <a:latin typeface="Arial" pitchFamily="34" charset="0"/>
                  <a:ea typeface="ＭＳ Ｐゴシック" pitchFamily="34" charset="-128"/>
                </a:rPr>
                <a:t>1</a:t>
              </a:r>
            </a:p>
          </p:txBody>
        </p:sp>
        <p:sp>
          <p:nvSpPr>
            <p:cNvPr id="199694" name="Text Box 1719"/>
            <p:cNvSpPr txBox="1">
              <a:spLocks noChangeArrowheads="1"/>
            </p:cNvSpPr>
            <p:nvPr/>
          </p:nvSpPr>
          <p:spPr bwMode="auto">
            <a:xfrm>
              <a:off x="2982" y="1378"/>
              <a:ext cx="422" cy="413"/>
            </a:xfrm>
            <a:prstGeom prst="rect">
              <a:avLst/>
            </a:prstGeom>
            <a:noFill/>
            <a:ln w="9525">
              <a:noFill/>
              <a:miter lim="800000"/>
              <a:headEnd/>
              <a:tailEnd/>
            </a:ln>
          </p:spPr>
          <p:txBody>
            <a:bodyPr wrap="none">
              <a:spAutoFit/>
            </a:bodyPr>
            <a:lstStyle/>
            <a:p>
              <a:r>
                <a:rPr kumimoji="1" lang="en-US" altLang="ja-JP" sz="2400">
                  <a:solidFill>
                    <a:srgbClr val="000000"/>
                  </a:solidFill>
                  <a:latin typeface="Arial" pitchFamily="34" charset="0"/>
                  <a:ea typeface="ＭＳ Ｐゴシック" pitchFamily="34" charset="-128"/>
                </a:rPr>
                <a:t>a</a:t>
              </a:r>
              <a:r>
                <a:rPr kumimoji="1" lang="en-US" altLang="ja-JP" sz="2400" baseline="-25000">
                  <a:solidFill>
                    <a:srgbClr val="000000"/>
                  </a:solidFill>
                  <a:latin typeface="Arial" pitchFamily="34" charset="0"/>
                  <a:ea typeface="ＭＳ Ｐゴシック" pitchFamily="34" charset="-128"/>
                </a:rPr>
                <a:t>2</a:t>
              </a:r>
            </a:p>
          </p:txBody>
        </p:sp>
        <p:sp>
          <p:nvSpPr>
            <p:cNvPr id="199695" name="Line 1720"/>
            <p:cNvSpPr>
              <a:spLocks noChangeShapeType="1"/>
            </p:cNvSpPr>
            <p:nvPr/>
          </p:nvSpPr>
          <p:spPr bwMode="auto">
            <a:xfrm>
              <a:off x="3534" y="1614"/>
              <a:ext cx="384" cy="234"/>
            </a:xfrm>
            <a:prstGeom prst="line">
              <a:avLst/>
            </a:prstGeom>
            <a:noFill/>
            <a:ln w="38100">
              <a:solidFill>
                <a:schemeClr val="tx1"/>
              </a:solidFill>
              <a:round/>
              <a:headEnd/>
              <a:tailEnd type="triangle" w="med" len="med"/>
            </a:ln>
          </p:spPr>
          <p:txBody>
            <a:bodyPr wrap="none" anchor="ctr"/>
            <a:lstStyle/>
            <a:p>
              <a:endParaRPr lang="hu-HU"/>
            </a:p>
          </p:txBody>
        </p:sp>
        <p:sp>
          <p:nvSpPr>
            <p:cNvPr id="199696" name="Line 1721"/>
            <p:cNvSpPr>
              <a:spLocks noChangeShapeType="1"/>
            </p:cNvSpPr>
            <p:nvPr/>
          </p:nvSpPr>
          <p:spPr bwMode="auto">
            <a:xfrm flipV="1">
              <a:off x="3534" y="1182"/>
              <a:ext cx="258" cy="432"/>
            </a:xfrm>
            <a:prstGeom prst="line">
              <a:avLst/>
            </a:prstGeom>
            <a:noFill/>
            <a:ln w="38100">
              <a:solidFill>
                <a:schemeClr val="tx1"/>
              </a:solidFill>
              <a:round/>
              <a:headEnd/>
              <a:tailEnd type="triangle" w="med" len="med"/>
            </a:ln>
          </p:spPr>
          <p:txBody>
            <a:bodyPr wrap="none" anchor="ctr"/>
            <a:lstStyle/>
            <a:p>
              <a:endParaRPr lang="hu-HU"/>
            </a:p>
          </p:txBody>
        </p:sp>
        <p:sp>
          <p:nvSpPr>
            <p:cNvPr id="199697" name="Text Box 1722"/>
            <p:cNvSpPr txBox="1">
              <a:spLocks noChangeArrowheads="1"/>
            </p:cNvSpPr>
            <p:nvPr/>
          </p:nvSpPr>
          <p:spPr bwMode="auto">
            <a:xfrm>
              <a:off x="3843" y="1640"/>
              <a:ext cx="281" cy="359"/>
            </a:xfrm>
            <a:prstGeom prst="rect">
              <a:avLst/>
            </a:prstGeom>
            <a:no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x</a:t>
              </a:r>
            </a:p>
          </p:txBody>
        </p:sp>
        <p:sp>
          <p:nvSpPr>
            <p:cNvPr id="199698" name="Text Box 1723"/>
            <p:cNvSpPr txBox="1">
              <a:spLocks noChangeArrowheads="1"/>
            </p:cNvSpPr>
            <p:nvPr/>
          </p:nvSpPr>
          <p:spPr bwMode="auto">
            <a:xfrm>
              <a:off x="3750" y="958"/>
              <a:ext cx="281" cy="358"/>
            </a:xfrm>
            <a:prstGeom prst="rect">
              <a:avLst/>
            </a:prstGeom>
            <a:no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y</a:t>
              </a:r>
            </a:p>
          </p:txBody>
        </p:sp>
      </p:grpSp>
      <p:sp>
        <p:nvSpPr>
          <p:cNvPr id="199688" name="Line 1724"/>
          <p:cNvSpPr>
            <a:spLocks noChangeShapeType="1"/>
          </p:cNvSpPr>
          <p:nvPr/>
        </p:nvSpPr>
        <p:spPr bwMode="auto">
          <a:xfrm flipV="1">
            <a:off x="2124075" y="2470150"/>
            <a:ext cx="2787650" cy="22225"/>
          </a:xfrm>
          <a:prstGeom prst="line">
            <a:avLst/>
          </a:prstGeom>
          <a:noFill/>
          <a:ln w="57150">
            <a:solidFill>
              <a:schemeClr val="tx1"/>
            </a:solidFill>
            <a:round/>
            <a:headEnd/>
            <a:tailEnd type="triangle" w="med" len="med"/>
          </a:ln>
        </p:spPr>
        <p:txBody>
          <a:bodyPr wrap="none" anchor="ctr"/>
          <a:lstStyle/>
          <a:p>
            <a:endParaRPr lang="hu-HU"/>
          </a:p>
        </p:txBody>
      </p:sp>
      <p:sp>
        <p:nvSpPr>
          <p:cNvPr id="199689" name="Oval 1725"/>
          <p:cNvSpPr>
            <a:spLocks noChangeArrowheads="1"/>
          </p:cNvSpPr>
          <p:nvPr/>
        </p:nvSpPr>
        <p:spPr bwMode="auto">
          <a:xfrm>
            <a:off x="2001838" y="2368550"/>
            <a:ext cx="201612" cy="201613"/>
          </a:xfrm>
          <a:prstGeom prst="ellipse">
            <a:avLst/>
          </a:prstGeom>
          <a:solidFill>
            <a:schemeClr val="bg2"/>
          </a:solidFill>
          <a:ln w="9525">
            <a:solidFill>
              <a:schemeClr val="tx1"/>
            </a:solidFill>
            <a:round/>
            <a:headEnd/>
            <a:tailEnd/>
          </a:ln>
        </p:spPr>
        <p:txBody>
          <a:bodyPr wrap="none" anchor="ctr"/>
          <a:lstStyle/>
          <a:p>
            <a:pPr eaLnBrk="0" hangingPunct="0"/>
            <a:endParaRPr lang="hu-HU" sz="2400">
              <a:solidFill>
                <a:srgbClr val="000000"/>
              </a:solidFill>
              <a:latin typeface="Times New Roman" pitchFamily="18" charset="0"/>
              <a:ea typeface="ＭＳ Ｐゴシック" pitchFamily="34" charset="-128"/>
            </a:endParaRPr>
          </a:p>
        </p:txBody>
      </p:sp>
      <p:pic>
        <p:nvPicPr>
          <p:cNvPr id="199690" name="Picture 1726" descr="10-0b"/>
          <p:cNvPicPr>
            <a:picLocks noChangeAspect="1" noChangeArrowheads="1" noCrop="1"/>
          </p:cNvPicPr>
          <p:nvPr/>
        </p:nvPicPr>
        <p:blipFill>
          <a:blip r:embed="rId3" cstate="print"/>
          <a:srcRect/>
          <a:stretch>
            <a:fillRect/>
          </a:stretch>
        </p:blipFill>
        <p:spPr bwMode="auto">
          <a:xfrm>
            <a:off x="1543050" y="1139825"/>
            <a:ext cx="3714750" cy="4305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Kép 1" descr="KJ_6-4_sav.png"/>
          <p:cNvPicPr>
            <a:picLocks noChangeAspect="1"/>
          </p:cNvPicPr>
          <p:nvPr/>
        </p:nvPicPr>
        <p:blipFill>
          <a:blip r:embed="rId2" cstate="print"/>
          <a:srcRect/>
          <a:stretch>
            <a:fillRect/>
          </a:stretch>
        </p:blipFill>
        <p:spPr bwMode="auto">
          <a:xfrm>
            <a:off x="2000250" y="0"/>
            <a:ext cx="2365375" cy="6858000"/>
          </a:xfrm>
          <a:prstGeom prst="rect">
            <a:avLst/>
          </a:prstGeom>
          <a:noFill/>
          <a:ln w="9525">
            <a:noFill/>
            <a:miter lim="800000"/>
            <a:headEnd/>
            <a:tailEnd/>
          </a:ln>
        </p:spPr>
      </p:pic>
      <p:pic>
        <p:nvPicPr>
          <p:cNvPr id="304131" name="Kép 2" descr="KJ_bambusz_sav.png"/>
          <p:cNvPicPr>
            <a:picLocks noChangeAspect="1"/>
          </p:cNvPicPr>
          <p:nvPr/>
        </p:nvPicPr>
        <p:blipFill>
          <a:blip r:embed="rId3" cstate="print"/>
          <a:srcRect/>
          <a:stretch>
            <a:fillRect/>
          </a:stretch>
        </p:blipFill>
        <p:spPr bwMode="auto">
          <a:xfrm>
            <a:off x="5143500" y="0"/>
            <a:ext cx="2392363" cy="6858000"/>
          </a:xfrm>
          <a:prstGeom prst="rect">
            <a:avLst/>
          </a:prstGeom>
          <a:noFill/>
          <a:ln w="9525">
            <a:noFill/>
            <a:miter lim="800000"/>
            <a:headEnd/>
            <a:tailEnd/>
          </a:ln>
        </p:spPr>
      </p:pic>
      <p:sp>
        <p:nvSpPr>
          <p:cNvPr id="304132" name="Szövegdoboz 3"/>
          <p:cNvSpPr txBox="1">
            <a:spLocks noChangeArrowheads="1"/>
          </p:cNvSpPr>
          <p:nvPr/>
        </p:nvSpPr>
        <p:spPr bwMode="auto">
          <a:xfrm>
            <a:off x="571500" y="857250"/>
            <a:ext cx="1571625" cy="461963"/>
          </a:xfrm>
          <a:prstGeom prst="rect">
            <a:avLst/>
          </a:prstGeom>
          <a:noFill/>
          <a:ln w="9525">
            <a:noFill/>
            <a:miter lim="800000"/>
            <a:headEnd/>
            <a:tailEnd/>
          </a:ln>
        </p:spPr>
        <p:txBody>
          <a:bodyPr>
            <a:spAutoFit/>
          </a:bodyPr>
          <a:lstStyle/>
          <a:p>
            <a:pPr eaLnBrk="0" hangingPunct="0"/>
            <a:r>
              <a:rPr lang="hu-HU" sz="2400">
                <a:solidFill>
                  <a:srgbClr val="000000"/>
                </a:solidFill>
                <a:latin typeface="Times New Roman" pitchFamily="18" charset="0"/>
              </a:rPr>
              <a:t>(6,4)</a:t>
            </a:r>
          </a:p>
        </p:txBody>
      </p:sp>
      <p:sp>
        <p:nvSpPr>
          <p:cNvPr id="304133" name="Szövegdoboz 4"/>
          <p:cNvSpPr txBox="1">
            <a:spLocks noChangeArrowheads="1"/>
          </p:cNvSpPr>
          <p:nvPr/>
        </p:nvSpPr>
        <p:spPr bwMode="auto">
          <a:xfrm>
            <a:off x="7500938" y="857250"/>
            <a:ext cx="1571625" cy="830263"/>
          </a:xfrm>
          <a:prstGeom prst="rect">
            <a:avLst/>
          </a:prstGeom>
          <a:noFill/>
          <a:ln w="9525">
            <a:noFill/>
            <a:miter lim="800000"/>
            <a:headEnd/>
            <a:tailEnd/>
          </a:ln>
        </p:spPr>
        <p:txBody>
          <a:bodyPr>
            <a:spAutoFit/>
          </a:bodyPr>
          <a:lstStyle/>
          <a:p>
            <a:pPr eaLnBrk="0" hangingPunct="0"/>
            <a:r>
              <a:rPr lang="hu-HU" sz="2400">
                <a:solidFill>
                  <a:srgbClr val="000000"/>
                </a:solidFill>
                <a:latin typeface="Times New Roman" pitchFamily="18" charset="0"/>
              </a:rPr>
              <a:t>(6,4)</a:t>
            </a:r>
          </a:p>
          <a:p>
            <a:pPr eaLnBrk="0" hangingPunct="0"/>
            <a:r>
              <a:rPr lang="hu-HU" sz="2400">
                <a:solidFill>
                  <a:srgbClr val="000000"/>
                </a:solidFill>
                <a:latin typeface="Times New Roman" pitchFamily="18" charset="0"/>
              </a:rPr>
              <a:t>„bambusz”</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5154" name="Picture 8"/>
          <p:cNvPicPr>
            <a:picLocks noChangeAspect="1" noChangeArrowheads="1"/>
          </p:cNvPicPr>
          <p:nvPr/>
        </p:nvPicPr>
        <p:blipFill>
          <a:blip r:embed="rId3" cstate="print"/>
          <a:srcRect/>
          <a:stretch>
            <a:fillRect/>
          </a:stretch>
        </p:blipFill>
        <p:spPr bwMode="auto">
          <a:xfrm>
            <a:off x="-36513" y="0"/>
            <a:ext cx="3238501" cy="6884988"/>
          </a:xfrm>
          <a:prstGeom prst="rect">
            <a:avLst/>
          </a:prstGeom>
          <a:noFill/>
          <a:ln w="9525">
            <a:noFill/>
            <a:miter lim="800000"/>
            <a:headEnd/>
            <a:tailEnd/>
          </a:ln>
        </p:spPr>
      </p:pic>
      <p:pic>
        <p:nvPicPr>
          <p:cNvPr id="305155" name="Picture 3" descr="naturecov2"/>
          <p:cNvPicPr>
            <a:picLocks noChangeAspect="1" noChangeArrowheads="1"/>
          </p:cNvPicPr>
          <p:nvPr/>
        </p:nvPicPr>
        <p:blipFill>
          <a:blip r:embed="rId4" cstate="print"/>
          <a:srcRect/>
          <a:stretch>
            <a:fillRect/>
          </a:stretch>
        </p:blipFill>
        <p:spPr bwMode="auto">
          <a:xfrm>
            <a:off x="5103813" y="679450"/>
            <a:ext cx="4040187" cy="5392738"/>
          </a:xfrm>
          <a:prstGeom prst="rect">
            <a:avLst/>
          </a:prstGeom>
          <a:noFill/>
          <a:ln w="9525">
            <a:noFill/>
            <a:miter lim="800000"/>
            <a:headEnd/>
            <a:tailEnd/>
          </a:ln>
        </p:spPr>
      </p:pic>
      <p:sp>
        <p:nvSpPr>
          <p:cNvPr id="305156" name="Text Box 5"/>
          <p:cNvSpPr txBox="1">
            <a:spLocks noChangeArrowheads="1"/>
          </p:cNvSpPr>
          <p:nvPr/>
        </p:nvSpPr>
        <p:spPr bwMode="auto">
          <a:xfrm>
            <a:off x="365125" y="4156075"/>
            <a:ext cx="2606675" cy="457200"/>
          </a:xfrm>
          <a:prstGeom prst="rect">
            <a:avLst/>
          </a:prstGeom>
          <a:noFill/>
          <a:ln w="9525">
            <a:noFill/>
            <a:miter lim="800000"/>
            <a:headEnd/>
            <a:tailEnd/>
          </a:ln>
        </p:spPr>
        <p:txBody>
          <a:bodyPr>
            <a:spAutoFit/>
          </a:bodyPr>
          <a:lstStyle/>
          <a:p>
            <a:pPr eaLnBrk="0" hangingPunct="0"/>
            <a:endParaRPr lang="hu-HU" sz="2400">
              <a:solidFill>
                <a:srgbClr val="000000"/>
              </a:solidFill>
              <a:latin typeface="Times New Roman" pitchFamily="18" charset="0"/>
            </a:endParaRPr>
          </a:p>
        </p:txBody>
      </p:sp>
      <p:sp>
        <p:nvSpPr>
          <p:cNvPr id="305157" name="Text Box 6"/>
          <p:cNvSpPr txBox="1">
            <a:spLocks noChangeArrowheads="1"/>
          </p:cNvSpPr>
          <p:nvPr/>
        </p:nvSpPr>
        <p:spPr bwMode="auto">
          <a:xfrm>
            <a:off x="3629025" y="2287588"/>
            <a:ext cx="2300288" cy="1570037"/>
          </a:xfrm>
          <a:prstGeom prst="rect">
            <a:avLst/>
          </a:prstGeom>
          <a:noFill/>
          <a:ln w="9525">
            <a:noFill/>
            <a:miter lim="800000"/>
            <a:headEnd/>
            <a:tailEnd/>
          </a:ln>
        </p:spPr>
        <p:txBody>
          <a:bodyPr>
            <a:spAutoFit/>
          </a:bodyPr>
          <a:lstStyle/>
          <a:p>
            <a:pPr eaLnBrk="0" hangingPunct="0">
              <a:spcBef>
                <a:spcPct val="50000"/>
              </a:spcBef>
            </a:pPr>
            <a:r>
              <a:rPr lang="hu-HU" sz="2400">
                <a:solidFill>
                  <a:srgbClr val="FFFFFF"/>
                </a:solidFill>
                <a:latin typeface="Times New Roman" pitchFamily="18" charset="0"/>
              </a:rPr>
              <a:t>intramolekuláris</a:t>
            </a:r>
          </a:p>
          <a:p>
            <a:pPr eaLnBrk="0" hangingPunct="0">
              <a:spcBef>
                <a:spcPct val="50000"/>
              </a:spcBef>
            </a:pPr>
            <a:r>
              <a:rPr lang="hu-HU" sz="2400">
                <a:solidFill>
                  <a:srgbClr val="FFFFFF"/>
                </a:solidFill>
                <a:latin typeface="Times New Roman" pitchFamily="18" charset="0"/>
              </a:rPr>
              <a:t>fém-félvezető</a:t>
            </a:r>
          </a:p>
          <a:p>
            <a:pPr eaLnBrk="0" hangingPunct="0">
              <a:spcBef>
                <a:spcPct val="50000"/>
              </a:spcBef>
            </a:pPr>
            <a:r>
              <a:rPr lang="hu-HU" sz="2400">
                <a:solidFill>
                  <a:srgbClr val="FFFFFF"/>
                </a:solidFill>
                <a:latin typeface="Times New Roman" pitchFamily="18" charset="0"/>
              </a:rPr>
              <a:t>átmenet</a:t>
            </a:r>
          </a:p>
        </p:txBody>
      </p:sp>
      <p:sp>
        <p:nvSpPr>
          <p:cNvPr id="305158" name="Line 9"/>
          <p:cNvSpPr>
            <a:spLocks noChangeShapeType="1"/>
          </p:cNvSpPr>
          <p:nvPr/>
        </p:nvSpPr>
        <p:spPr bwMode="auto">
          <a:xfrm>
            <a:off x="7885113" y="5949950"/>
            <a:ext cx="719137" cy="0"/>
          </a:xfrm>
          <a:prstGeom prst="line">
            <a:avLst/>
          </a:prstGeom>
          <a:noFill/>
          <a:ln w="38100">
            <a:solidFill>
              <a:schemeClr val="tx1"/>
            </a:solidFill>
            <a:round/>
            <a:headEnd/>
            <a:tailEnd/>
          </a:ln>
        </p:spPr>
        <p:txBody>
          <a:bodyPr/>
          <a:lstStyle/>
          <a:p>
            <a:endParaRPr lang="hu-HU"/>
          </a:p>
        </p:txBody>
      </p:sp>
      <p:sp>
        <p:nvSpPr>
          <p:cNvPr id="305159" name="Text Box 10"/>
          <p:cNvSpPr txBox="1">
            <a:spLocks noChangeArrowheads="1"/>
          </p:cNvSpPr>
          <p:nvPr/>
        </p:nvSpPr>
        <p:spPr bwMode="auto">
          <a:xfrm>
            <a:off x="7956550" y="5705475"/>
            <a:ext cx="792163" cy="244475"/>
          </a:xfrm>
          <a:prstGeom prst="rect">
            <a:avLst/>
          </a:prstGeom>
          <a:noFill/>
          <a:ln w="9525">
            <a:noFill/>
            <a:miter lim="800000"/>
            <a:headEnd/>
            <a:tailEnd/>
          </a:ln>
        </p:spPr>
        <p:txBody>
          <a:bodyPr>
            <a:spAutoFit/>
          </a:bodyPr>
          <a:lstStyle/>
          <a:p>
            <a:pPr eaLnBrk="0" hangingPunct="0">
              <a:spcBef>
                <a:spcPct val="50000"/>
              </a:spcBef>
            </a:pPr>
            <a:r>
              <a:rPr lang="hu-HU" sz="1000" b="1">
                <a:solidFill>
                  <a:srgbClr val="000000"/>
                </a:solidFill>
                <a:latin typeface="Times New Roman" pitchFamily="18" charset="0"/>
              </a:rPr>
              <a:t>10 nm</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06modif"/>
          <p:cNvPicPr>
            <a:picLocks noChangeAspect="1" noChangeArrowheads="1"/>
          </p:cNvPicPr>
          <p:nvPr/>
        </p:nvPicPr>
        <p:blipFill>
          <a:blip r:embed="rId3" cstate="print"/>
          <a:srcRect/>
          <a:stretch>
            <a:fillRect/>
          </a:stretch>
        </p:blipFill>
        <p:spPr bwMode="auto">
          <a:xfrm>
            <a:off x="300038" y="1773238"/>
            <a:ext cx="2574925" cy="3352800"/>
          </a:xfrm>
          <a:prstGeom prst="rect">
            <a:avLst/>
          </a:prstGeom>
          <a:noFill/>
          <a:ln w="9525">
            <a:noFill/>
            <a:miter lim="800000"/>
            <a:headEnd/>
            <a:tailEnd/>
          </a:ln>
        </p:spPr>
      </p:pic>
      <p:pic>
        <p:nvPicPr>
          <p:cNvPr id="306179" name="Picture 3" descr="naturecov"/>
          <p:cNvPicPr>
            <a:picLocks noChangeAspect="1" noChangeArrowheads="1"/>
          </p:cNvPicPr>
          <p:nvPr/>
        </p:nvPicPr>
        <p:blipFill>
          <a:blip r:embed="rId4" cstate="print"/>
          <a:srcRect/>
          <a:stretch>
            <a:fillRect/>
          </a:stretch>
        </p:blipFill>
        <p:spPr bwMode="auto">
          <a:xfrm>
            <a:off x="3348038" y="1773238"/>
            <a:ext cx="2527300" cy="3352800"/>
          </a:xfrm>
          <a:prstGeom prst="rect">
            <a:avLst/>
          </a:prstGeom>
          <a:noFill/>
          <a:ln w="9525">
            <a:noFill/>
            <a:miter lim="800000"/>
            <a:headEnd/>
            <a:tailEnd/>
          </a:ln>
        </p:spPr>
      </p:pic>
      <p:pic>
        <p:nvPicPr>
          <p:cNvPr id="306180" name="Picture 4" descr="amscicover"/>
          <p:cNvPicPr>
            <a:picLocks noChangeAspect="1" noChangeArrowheads="1"/>
          </p:cNvPicPr>
          <p:nvPr/>
        </p:nvPicPr>
        <p:blipFill>
          <a:blip r:embed="rId5" cstate="print"/>
          <a:srcRect/>
          <a:stretch>
            <a:fillRect/>
          </a:stretch>
        </p:blipFill>
        <p:spPr bwMode="auto">
          <a:xfrm>
            <a:off x="6319838" y="1773238"/>
            <a:ext cx="2524125" cy="3352800"/>
          </a:xfrm>
          <a:prstGeom prst="rect">
            <a:avLst/>
          </a:prstGeom>
          <a:noFill/>
          <a:ln w="9525">
            <a:noFill/>
            <a:miter lim="800000"/>
            <a:headEnd/>
            <a:tailEnd/>
          </a:ln>
        </p:spPr>
      </p:pic>
      <p:sp>
        <p:nvSpPr>
          <p:cNvPr id="306181" name="Text Box 7"/>
          <p:cNvSpPr txBox="1">
            <a:spLocks noChangeArrowheads="1"/>
          </p:cNvSpPr>
          <p:nvPr/>
        </p:nvSpPr>
        <p:spPr bwMode="auto">
          <a:xfrm>
            <a:off x="250825" y="5373688"/>
            <a:ext cx="2736850" cy="581025"/>
          </a:xfrm>
          <a:prstGeom prst="rect">
            <a:avLst/>
          </a:prstGeom>
          <a:noFill/>
          <a:ln w="9525">
            <a:noFill/>
            <a:miter lim="800000"/>
            <a:headEnd/>
            <a:tailEnd/>
          </a:ln>
        </p:spPr>
        <p:txBody>
          <a:bodyPr>
            <a:spAutoFit/>
          </a:bodyPr>
          <a:lstStyle/>
          <a:p>
            <a:pPr eaLnBrk="0" hangingPunct="0">
              <a:spcBef>
                <a:spcPct val="50000"/>
              </a:spcBef>
            </a:pPr>
            <a:r>
              <a:rPr lang="hu-HU" sz="1600" b="1">
                <a:solidFill>
                  <a:srgbClr val="000000"/>
                </a:solidFill>
                <a:latin typeface="Times New Roman" pitchFamily="18" charset="0"/>
              </a:rPr>
              <a:t>kémiai szenzorok</a:t>
            </a:r>
            <a:r>
              <a:rPr lang="hu-HU" sz="1600">
                <a:solidFill>
                  <a:srgbClr val="000000"/>
                </a:solidFill>
                <a:latin typeface="Times New Roman" pitchFamily="18" charset="0"/>
              </a:rPr>
              <a:t> (funkcionalizálás)</a:t>
            </a:r>
          </a:p>
        </p:txBody>
      </p:sp>
      <p:sp>
        <p:nvSpPr>
          <p:cNvPr id="306182" name="Text Box 8"/>
          <p:cNvSpPr txBox="1">
            <a:spLocks noChangeArrowheads="1"/>
          </p:cNvSpPr>
          <p:nvPr/>
        </p:nvSpPr>
        <p:spPr bwMode="auto">
          <a:xfrm>
            <a:off x="3348038" y="5373688"/>
            <a:ext cx="2736850" cy="825500"/>
          </a:xfrm>
          <a:prstGeom prst="rect">
            <a:avLst/>
          </a:prstGeom>
          <a:noFill/>
          <a:ln w="9525">
            <a:noFill/>
            <a:miter lim="800000"/>
            <a:headEnd/>
            <a:tailEnd/>
          </a:ln>
        </p:spPr>
        <p:txBody>
          <a:bodyPr>
            <a:spAutoFit/>
          </a:bodyPr>
          <a:lstStyle/>
          <a:p>
            <a:pPr eaLnBrk="0" hangingPunct="0">
              <a:spcBef>
                <a:spcPct val="50000"/>
              </a:spcBef>
            </a:pPr>
            <a:r>
              <a:rPr lang="hu-HU" sz="1600" b="1">
                <a:solidFill>
                  <a:srgbClr val="000000"/>
                </a:solidFill>
                <a:latin typeface="Times New Roman" pitchFamily="18" charset="0"/>
              </a:rPr>
              <a:t>nanoelektronika</a:t>
            </a:r>
            <a:r>
              <a:rPr lang="hu-HU" sz="1600">
                <a:solidFill>
                  <a:srgbClr val="000000"/>
                </a:solidFill>
                <a:latin typeface="Times New Roman" pitchFamily="18" charset="0"/>
              </a:rPr>
              <a:t>: 	           n-m osztható 3-mal </a:t>
            </a:r>
            <a:r>
              <a:rPr lang="hu-HU" sz="1600">
                <a:solidFill>
                  <a:srgbClr val="000000"/>
                </a:solidFill>
                <a:latin typeface="Times New Roman" pitchFamily="18" charset="0"/>
                <a:sym typeface="Symbol" pitchFamily="18" charset="2"/>
              </a:rPr>
              <a:t></a:t>
            </a:r>
            <a:r>
              <a:rPr lang="hu-HU" sz="1600">
                <a:solidFill>
                  <a:srgbClr val="000000"/>
                </a:solidFill>
                <a:latin typeface="Times New Roman" pitchFamily="18" charset="0"/>
              </a:rPr>
              <a:t> fémes   a többi félvezető </a:t>
            </a:r>
            <a:r>
              <a:rPr lang="hu-HU" sz="1600">
                <a:solidFill>
                  <a:srgbClr val="000000"/>
                </a:solidFill>
                <a:latin typeface="Times New Roman" pitchFamily="18" charset="0"/>
                <a:sym typeface="Symbol" pitchFamily="18" charset="2"/>
              </a:rPr>
              <a:t> nano-IC</a:t>
            </a:r>
          </a:p>
        </p:txBody>
      </p:sp>
      <p:sp>
        <p:nvSpPr>
          <p:cNvPr id="306183" name="Text Box 9"/>
          <p:cNvSpPr txBox="1">
            <a:spLocks noChangeArrowheads="1"/>
          </p:cNvSpPr>
          <p:nvPr/>
        </p:nvSpPr>
        <p:spPr bwMode="auto">
          <a:xfrm>
            <a:off x="6372225" y="5373688"/>
            <a:ext cx="2736850" cy="825500"/>
          </a:xfrm>
          <a:prstGeom prst="rect">
            <a:avLst/>
          </a:prstGeom>
          <a:noFill/>
          <a:ln w="9525">
            <a:noFill/>
            <a:miter lim="800000"/>
            <a:headEnd/>
            <a:tailEnd/>
          </a:ln>
        </p:spPr>
        <p:txBody>
          <a:bodyPr>
            <a:spAutoFit/>
          </a:bodyPr>
          <a:lstStyle/>
          <a:p>
            <a:pPr eaLnBrk="0" hangingPunct="0">
              <a:spcBef>
                <a:spcPct val="50000"/>
              </a:spcBef>
            </a:pPr>
            <a:r>
              <a:rPr lang="hu-HU" sz="1600" b="1">
                <a:solidFill>
                  <a:srgbClr val="000000"/>
                </a:solidFill>
                <a:latin typeface="Times New Roman" pitchFamily="18" charset="0"/>
              </a:rPr>
              <a:t>különleges mechanikai tulajdonságok</a:t>
            </a:r>
            <a:r>
              <a:rPr lang="hu-HU" sz="1600">
                <a:solidFill>
                  <a:srgbClr val="000000"/>
                </a:solidFill>
                <a:latin typeface="Times New Roman" pitchFamily="18" charset="0"/>
              </a:rPr>
              <a:t>:                     erős, könnyű, stabil, flexibilis</a:t>
            </a:r>
          </a:p>
        </p:txBody>
      </p:sp>
      <p:pic>
        <p:nvPicPr>
          <p:cNvPr id="306184" name="Picture 12" descr="headbang"/>
          <p:cNvPicPr>
            <a:picLocks noChangeAspect="1" noChangeArrowheads="1" noCrop="1"/>
          </p:cNvPicPr>
          <p:nvPr/>
        </p:nvPicPr>
        <p:blipFill>
          <a:blip r:embed="rId6" cstate="print"/>
          <a:srcRect/>
          <a:stretch>
            <a:fillRect/>
          </a:stretch>
        </p:blipFill>
        <p:spPr bwMode="auto">
          <a:xfrm>
            <a:off x="5464175" y="5448300"/>
            <a:ext cx="331788" cy="285750"/>
          </a:xfrm>
          <a:prstGeom prst="rect">
            <a:avLst/>
          </a:prstGeom>
          <a:noFill/>
          <a:ln w="9525">
            <a:noFill/>
            <a:miter lim="800000"/>
            <a:headEnd/>
            <a:tailEnd/>
          </a:ln>
        </p:spPr>
      </p:pic>
      <p:sp>
        <p:nvSpPr>
          <p:cNvPr id="306185" name="Rectangle 10"/>
          <p:cNvSpPr>
            <a:spLocks noGrp="1" noChangeArrowheads="1"/>
          </p:cNvSpPr>
          <p:nvPr>
            <p:ph type="title"/>
          </p:nvPr>
        </p:nvSpPr>
        <p:spPr/>
        <p:txBody>
          <a:bodyPr/>
          <a:lstStyle/>
          <a:p>
            <a:pPr eaLnBrk="1" hangingPunct="1"/>
            <a:r>
              <a:rPr lang="hu-HU" smtClean="0">
                <a:solidFill>
                  <a:srgbClr val="000000"/>
                </a:solidFill>
              </a:rPr>
              <a:t>Alkalmazási lehetőségek</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685800" y="0"/>
            <a:ext cx="7772400" cy="1143000"/>
          </a:xfrm>
        </p:spPr>
        <p:txBody>
          <a:bodyPr/>
          <a:lstStyle/>
          <a:p>
            <a:r>
              <a:rPr lang="en-GB" smtClean="0"/>
              <a:t>Field Emission Applications</a:t>
            </a:r>
            <a:endParaRPr lang="en-US" smtClean="0"/>
          </a:p>
        </p:txBody>
      </p:sp>
      <p:pic>
        <p:nvPicPr>
          <p:cNvPr id="307203" name="Picture 3" descr="cntapps"/>
          <p:cNvPicPr>
            <a:picLocks noChangeAspect="1" noChangeArrowheads="1"/>
          </p:cNvPicPr>
          <p:nvPr>
            <p:ph type="clipArt" sz="half" idx="2"/>
          </p:nvPr>
        </p:nvPicPr>
        <p:blipFill>
          <a:blip r:embed="rId3" cstate="print">
            <a:clrChange>
              <a:clrFrom>
                <a:srgbClr val="000053"/>
              </a:clrFrom>
              <a:clrTo>
                <a:srgbClr val="000053">
                  <a:alpha val="0"/>
                </a:srgbClr>
              </a:clrTo>
            </a:clrChange>
          </a:blip>
          <a:srcRect t="52289" r="55688"/>
          <a:stretch>
            <a:fillRect/>
          </a:stretch>
        </p:blipFill>
        <p:spPr>
          <a:xfrm>
            <a:off x="2843213" y="3500438"/>
            <a:ext cx="2743200" cy="2486025"/>
          </a:xfrm>
          <a:noFill/>
        </p:spPr>
      </p:pic>
      <p:pic>
        <p:nvPicPr>
          <p:cNvPr id="307204" name="Picture 4" descr="cnt-egun"/>
          <p:cNvPicPr>
            <a:picLocks noChangeAspect="1" noChangeArrowheads="1"/>
          </p:cNvPicPr>
          <p:nvPr/>
        </p:nvPicPr>
        <p:blipFill>
          <a:blip r:embed="rId4" cstate="print"/>
          <a:srcRect/>
          <a:stretch>
            <a:fillRect/>
          </a:stretch>
        </p:blipFill>
        <p:spPr bwMode="auto">
          <a:xfrm>
            <a:off x="209550" y="1066800"/>
            <a:ext cx="1924050" cy="2209800"/>
          </a:xfrm>
          <a:prstGeom prst="rect">
            <a:avLst/>
          </a:prstGeom>
          <a:noFill/>
          <a:ln w="9525">
            <a:noFill/>
            <a:miter lim="800000"/>
            <a:headEnd/>
            <a:tailEnd/>
          </a:ln>
        </p:spPr>
      </p:pic>
      <p:pic>
        <p:nvPicPr>
          <p:cNvPr id="307205" name="Picture 5" descr="fe2"/>
          <p:cNvPicPr>
            <a:picLocks noChangeAspect="1" noChangeArrowheads="1"/>
          </p:cNvPicPr>
          <p:nvPr/>
        </p:nvPicPr>
        <p:blipFill>
          <a:blip r:embed="rId5" cstate="print"/>
          <a:srcRect/>
          <a:stretch>
            <a:fillRect/>
          </a:stretch>
        </p:blipFill>
        <p:spPr bwMode="auto">
          <a:xfrm>
            <a:off x="-180975" y="3573463"/>
            <a:ext cx="2941638" cy="2236787"/>
          </a:xfrm>
          <a:prstGeom prst="rect">
            <a:avLst/>
          </a:prstGeom>
          <a:noFill/>
          <a:ln w="9525">
            <a:noFill/>
            <a:miter lim="800000"/>
            <a:headEnd/>
            <a:tailEnd/>
          </a:ln>
        </p:spPr>
      </p:pic>
      <p:pic>
        <p:nvPicPr>
          <p:cNvPr id="307206" name="Picture 6" descr="fed_samsung1"/>
          <p:cNvPicPr>
            <a:picLocks noChangeAspect="1" noChangeArrowheads="1"/>
          </p:cNvPicPr>
          <p:nvPr/>
        </p:nvPicPr>
        <p:blipFill>
          <a:blip r:embed="rId6" cstate="print"/>
          <a:srcRect/>
          <a:stretch>
            <a:fillRect/>
          </a:stretch>
        </p:blipFill>
        <p:spPr bwMode="auto">
          <a:xfrm>
            <a:off x="5638800" y="981075"/>
            <a:ext cx="3505200" cy="2570163"/>
          </a:xfrm>
          <a:prstGeom prst="rect">
            <a:avLst/>
          </a:prstGeom>
          <a:noFill/>
          <a:ln w="9525">
            <a:noFill/>
            <a:miter lim="800000"/>
            <a:headEnd/>
            <a:tailEnd/>
          </a:ln>
        </p:spPr>
      </p:pic>
      <p:pic>
        <p:nvPicPr>
          <p:cNvPr id="307207" name="Picture 7" descr="fe_lamp"/>
          <p:cNvPicPr>
            <a:picLocks noChangeAspect="1" noChangeArrowheads="1"/>
          </p:cNvPicPr>
          <p:nvPr/>
        </p:nvPicPr>
        <p:blipFill>
          <a:blip r:embed="rId7" cstate="print"/>
          <a:srcRect/>
          <a:stretch>
            <a:fillRect/>
          </a:stretch>
        </p:blipFill>
        <p:spPr bwMode="auto">
          <a:xfrm>
            <a:off x="7740650" y="4005263"/>
            <a:ext cx="1392238" cy="2362200"/>
          </a:xfrm>
          <a:prstGeom prst="rect">
            <a:avLst/>
          </a:prstGeom>
          <a:noFill/>
          <a:ln w="9525">
            <a:noFill/>
            <a:miter lim="800000"/>
            <a:headEnd/>
            <a:tailEnd/>
          </a:ln>
        </p:spPr>
      </p:pic>
      <p:sp>
        <p:nvSpPr>
          <p:cNvPr id="307208" name="Rectangle 8"/>
          <p:cNvSpPr>
            <a:spLocks noGrp="1" noChangeArrowheads="1"/>
          </p:cNvSpPr>
          <p:nvPr>
            <p:ph type="body" sz="half" idx="1"/>
          </p:nvPr>
        </p:nvSpPr>
        <p:spPr>
          <a:xfrm>
            <a:off x="6477000" y="3600450"/>
            <a:ext cx="1447800" cy="404813"/>
          </a:xfrm>
          <a:solidFill>
            <a:srgbClr val="FFFFCC"/>
          </a:solidFill>
        </p:spPr>
        <p:txBody>
          <a:bodyPr/>
          <a:lstStyle/>
          <a:p>
            <a:pPr>
              <a:lnSpc>
                <a:spcPct val="90000"/>
              </a:lnSpc>
              <a:buFontTx/>
              <a:buNone/>
            </a:pPr>
            <a:r>
              <a:rPr lang="en-GB" sz="2400" smtClean="0">
                <a:solidFill>
                  <a:schemeClr val="accent2"/>
                </a:solidFill>
              </a:rPr>
              <a:t>Displays</a:t>
            </a:r>
            <a:endParaRPr lang="en-US" sz="2400" smtClean="0">
              <a:solidFill>
                <a:schemeClr val="accent2"/>
              </a:solidFill>
            </a:endParaRPr>
          </a:p>
        </p:txBody>
      </p:sp>
      <p:sp>
        <p:nvSpPr>
          <p:cNvPr id="307209" name="Rectangle 9"/>
          <p:cNvSpPr>
            <a:spLocks noChangeArrowheads="1"/>
          </p:cNvSpPr>
          <p:nvPr/>
        </p:nvSpPr>
        <p:spPr bwMode="auto">
          <a:xfrm>
            <a:off x="2484438" y="3068638"/>
            <a:ext cx="3124200" cy="381000"/>
          </a:xfrm>
          <a:prstGeom prst="rect">
            <a:avLst/>
          </a:prstGeom>
          <a:solidFill>
            <a:srgbClr val="FFFFCC"/>
          </a:solidFill>
          <a:ln w="9525">
            <a:noFill/>
            <a:miter lim="800000"/>
            <a:headEnd/>
            <a:tailEnd/>
          </a:ln>
        </p:spPr>
        <p:txBody>
          <a:bodyPr/>
          <a:lstStyle/>
          <a:p>
            <a:pPr marL="342900" indent="-342900" eaLnBrk="0" hangingPunct="0">
              <a:spcBef>
                <a:spcPct val="20000"/>
              </a:spcBef>
              <a:buClr>
                <a:srgbClr val="00CC99"/>
              </a:buClr>
            </a:pPr>
            <a:r>
              <a:rPr lang="en-GB" sz="2400">
                <a:solidFill>
                  <a:srgbClr val="3333CC"/>
                </a:solidFill>
                <a:latin typeface="Arial" pitchFamily="34" charset="0"/>
              </a:rPr>
              <a:t>Microwave Amplifier</a:t>
            </a:r>
            <a:endParaRPr lang="en-US" sz="2400">
              <a:solidFill>
                <a:srgbClr val="3333CC"/>
              </a:solidFill>
              <a:latin typeface="Arial" pitchFamily="34" charset="0"/>
            </a:endParaRPr>
          </a:p>
        </p:txBody>
      </p:sp>
      <p:sp>
        <p:nvSpPr>
          <p:cNvPr id="307210" name="Rectangle 10"/>
          <p:cNvSpPr>
            <a:spLocks noChangeArrowheads="1"/>
          </p:cNvSpPr>
          <p:nvPr/>
        </p:nvSpPr>
        <p:spPr bwMode="auto">
          <a:xfrm>
            <a:off x="152400" y="3048000"/>
            <a:ext cx="2209800" cy="457200"/>
          </a:xfrm>
          <a:prstGeom prst="rect">
            <a:avLst/>
          </a:prstGeom>
          <a:solidFill>
            <a:srgbClr val="FFFFCC"/>
          </a:solidFill>
          <a:ln w="9525">
            <a:noFill/>
            <a:miter lim="800000"/>
            <a:headEnd/>
            <a:tailEnd/>
          </a:ln>
        </p:spPr>
        <p:txBody>
          <a:bodyPr/>
          <a:lstStyle/>
          <a:p>
            <a:pPr marL="342900" indent="-342900" eaLnBrk="0" hangingPunct="0">
              <a:spcBef>
                <a:spcPct val="20000"/>
              </a:spcBef>
              <a:buClr>
                <a:srgbClr val="00CC99"/>
              </a:buClr>
            </a:pPr>
            <a:r>
              <a:rPr lang="en-GB" sz="2400">
                <a:solidFill>
                  <a:srgbClr val="3333CC"/>
                </a:solidFill>
                <a:latin typeface="Arial" pitchFamily="34" charset="0"/>
              </a:rPr>
              <a:t>E-gun for SEM</a:t>
            </a:r>
            <a:endParaRPr lang="en-US" sz="2400">
              <a:solidFill>
                <a:srgbClr val="3333CC"/>
              </a:solidFill>
              <a:latin typeface="Arial" pitchFamily="34" charset="0"/>
            </a:endParaRPr>
          </a:p>
        </p:txBody>
      </p:sp>
      <p:sp>
        <p:nvSpPr>
          <p:cNvPr id="307211" name="Rectangle 11"/>
          <p:cNvSpPr>
            <a:spLocks noChangeArrowheads="1"/>
          </p:cNvSpPr>
          <p:nvPr/>
        </p:nvSpPr>
        <p:spPr bwMode="auto">
          <a:xfrm>
            <a:off x="1905000" y="6096000"/>
            <a:ext cx="2743200" cy="457200"/>
          </a:xfrm>
          <a:prstGeom prst="rect">
            <a:avLst/>
          </a:prstGeom>
          <a:solidFill>
            <a:srgbClr val="FFFFCC"/>
          </a:solidFill>
          <a:ln w="9525">
            <a:noFill/>
            <a:miter lim="800000"/>
            <a:headEnd/>
            <a:tailEnd/>
          </a:ln>
        </p:spPr>
        <p:txBody>
          <a:bodyPr/>
          <a:lstStyle/>
          <a:p>
            <a:pPr marL="342900" indent="-342900" eaLnBrk="0" hangingPunct="0">
              <a:spcBef>
                <a:spcPct val="20000"/>
              </a:spcBef>
              <a:buClr>
                <a:srgbClr val="00CC99"/>
              </a:buClr>
            </a:pPr>
            <a:r>
              <a:rPr lang="en-GB" sz="2400">
                <a:solidFill>
                  <a:srgbClr val="3333CC"/>
                </a:solidFill>
                <a:latin typeface="Arial" pitchFamily="34" charset="0"/>
              </a:rPr>
              <a:t>X-ray sources</a:t>
            </a:r>
            <a:endParaRPr lang="en-US" sz="2400">
              <a:solidFill>
                <a:srgbClr val="3333CC"/>
              </a:solidFill>
              <a:latin typeface="Arial" pitchFamily="34" charset="0"/>
            </a:endParaRPr>
          </a:p>
        </p:txBody>
      </p:sp>
      <p:sp>
        <p:nvSpPr>
          <p:cNvPr id="307212" name="Rectangle 12"/>
          <p:cNvSpPr>
            <a:spLocks noChangeArrowheads="1"/>
          </p:cNvSpPr>
          <p:nvPr/>
        </p:nvSpPr>
        <p:spPr bwMode="auto">
          <a:xfrm>
            <a:off x="6804025" y="6400800"/>
            <a:ext cx="1447800" cy="457200"/>
          </a:xfrm>
          <a:prstGeom prst="rect">
            <a:avLst/>
          </a:prstGeom>
          <a:solidFill>
            <a:srgbClr val="FFFFCC"/>
          </a:solidFill>
          <a:ln w="9525">
            <a:noFill/>
            <a:miter lim="800000"/>
            <a:headEnd/>
            <a:tailEnd/>
          </a:ln>
        </p:spPr>
        <p:txBody>
          <a:bodyPr/>
          <a:lstStyle/>
          <a:p>
            <a:pPr marL="342900" indent="-342900" eaLnBrk="0" hangingPunct="0">
              <a:spcBef>
                <a:spcPct val="20000"/>
              </a:spcBef>
              <a:buClr>
                <a:srgbClr val="00CC99"/>
              </a:buClr>
            </a:pPr>
            <a:r>
              <a:rPr lang="en-GB" sz="2400">
                <a:solidFill>
                  <a:srgbClr val="3333CC"/>
                </a:solidFill>
                <a:latin typeface="Arial" pitchFamily="34" charset="0"/>
              </a:rPr>
              <a:t>lamps</a:t>
            </a:r>
            <a:endParaRPr lang="en-US" sz="2400">
              <a:solidFill>
                <a:srgbClr val="3333CC"/>
              </a:solidFill>
              <a:latin typeface="Arial" pitchFamily="34" charset="0"/>
            </a:endParaRPr>
          </a:p>
        </p:txBody>
      </p:sp>
      <p:pic>
        <p:nvPicPr>
          <p:cNvPr id="307213" name="Picture 13"/>
          <p:cNvPicPr>
            <a:picLocks noChangeAspect="1" noChangeArrowheads="1"/>
          </p:cNvPicPr>
          <p:nvPr/>
        </p:nvPicPr>
        <p:blipFill>
          <a:blip r:embed="rId8" cstate="print"/>
          <a:srcRect/>
          <a:stretch>
            <a:fillRect/>
          </a:stretch>
        </p:blipFill>
        <p:spPr bwMode="auto">
          <a:xfrm>
            <a:off x="2286000" y="1066800"/>
            <a:ext cx="3276600" cy="1973263"/>
          </a:xfrm>
          <a:prstGeom prst="rect">
            <a:avLst/>
          </a:prstGeom>
          <a:noFill/>
          <a:ln w="9525">
            <a:noFill/>
            <a:miter lim="800000"/>
            <a:headEnd/>
            <a:tailEnd/>
          </a:ln>
        </p:spPr>
      </p:pic>
      <p:sp>
        <p:nvSpPr>
          <p:cNvPr id="307214" name="Text Box 14"/>
          <p:cNvSpPr txBox="1">
            <a:spLocks noChangeArrowheads="1"/>
          </p:cNvSpPr>
          <p:nvPr/>
        </p:nvSpPr>
        <p:spPr bwMode="auto">
          <a:xfrm>
            <a:off x="0" y="6583363"/>
            <a:ext cx="9144000" cy="274637"/>
          </a:xfrm>
          <a:prstGeom prst="rect">
            <a:avLst/>
          </a:prstGeom>
          <a:noFill/>
          <a:ln w="9525">
            <a:noFill/>
            <a:miter lim="800000"/>
            <a:headEnd/>
            <a:tailEnd/>
          </a:ln>
        </p:spPr>
        <p:txBody>
          <a:bodyPr>
            <a:spAutoFit/>
          </a:bodyPr>
          <a:lstStyle/>
          <a:p>
            <a:pPr eaLnBrk="0" hangingPunct="0">
              <a:spcBef>
                <a:spcPct val="50000"/>
              </a:spcBef>
            </a:pPr>
            <a:r>
              <a:rPr lang="hu-HU" sz="1200">
                <a:solidFill>
                  <a:srgbClr val="808080"/>
                </a:solidFill>
                <a:latin typeface="Times New Roman" pitchFamily="18" charset="0"/>
              </a:rPr>
              <a:t>slide</a:t>
            </a:r>
            <a:r>
              <a:rPr lang="en-US" sz="1200">
                <a:solidFill>
                  <a:srgbClr val="808080"/>
                </a:solidFill>
                <a:latin typeface="Times New Roman" pitchFamily="18" charset="0"/>
              </a:rPr>
              <a:t> from </a:t>
            </a:r>
            <a:r>
              <a:rPr lang="hu-HU" sz="1200">
                <a:solidFill>
                  <a:srgbClr val="808080"/>
                </a:solidFill>
                <a:latin typeface="Times New Roman" pitchFamily="18" charset="0"/>
              </a:rPr>
              <a:t>J. Robertson, 2005</a:t>
            </a:r>
            <a:r>
              <a:rPr lang="en-US" sz="1200">
                <a:solidFill>
                  <a:srgbClr val="808080"/>
                </a:solidFill>
                <a:latin typeface="Times New Roman" pitchFamily="18" charset="0"/>
              </a:rPr>
              <a:t>	</a:t>
            </a:r>
          </a:p>
        </p:txBody>
      </p:sp>
      <p:pic>
        <p:nvPicPr>
          <p:cNvPr id="307215" name="Picture 15" descr="MULTIPERFCTLGHT"/>
          <p:cNvPicPr>
            <a:picLocks noChangeAspect="1" noChangeArrowheads="1"/>
          </p:cNvPicPr>
          <p:nvPr/>
        </p:nvPicPr>
        <p:blipFill>
          <a:blip r:embed="rId9" cstate="print"/>
          <a:srcRect/>
          <a:stretch>
            <a:fillRect/>
          </a:stretch>
        </p:blipFill>
        <p:spPr bwMode="auto">
          <a:xfrm>
            <a:off x="5364163" y="4270375"/>
            <a:ext cx="2409825" cy="1751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3" cstate="print"/>
          <a:srcRect/>
          <a:stretch>
            <a:fillRect/>
          </a:stretch>
        </p:blipFill>
        <p:spPr bwMode="auto">
          <a:xfrm>
            <a:off x="2085975" y="0"/>
            <a:ext cx="4972050" cy="6858000"/>
          </a:xfrm>
          <a:prstGeom prst="rect">
            <a:avLst/>
          </a:prstGeom>
          <a:noFill/>
          <a:ln w="9525">
            <a:noFill/>
            <a:miter lim="800000"/>
            <a:headEnd/>
            <a:tailEnd/>
          </a:ln>
        </p:spPr>
      </p:pic>
      <p:sp>
        <p:nvSpPr>
          <p:cNvPr id="308227" name="Rectangle 3"/>
          <p:cNvSpPr>
            <a:spLocks noChangeArrowheads="1"/>
          </p:cNvSpPr>
          <p:nvPr/>
        </p:nvSpPr>
        <p:spPr bwMode="auto">
          <a:xfrm>
            <a:off x="0" y="6610350"/>
            <a:ext cx="3851275" cy="274638"/>
          </a:xfrm>
          <a:prstGeom prst="rect">
            <a:avLst/>
          </a:prstGeom>
          <a:noFill/>
          <a:ln w="9525">
            <a:noFill/>
            <a:miter lim="800000"/>
            <a:headEnd/>
            <a:tailEnd/>
          </a:ln>
        </p:spPr>
        <p:txBody>
          <a:bodyPr anchor="ctr">
            <a:spAutoFit/>
          </a:bodyPr>
          <a:lstStyle/>
          <a:p>
            <a:r>
              <a:rPr lang="hu-HU" sz="1200">
                <a:solidFill>
                  <a:srgbClr val="000000"/>
                </a:solidFill>
                <a:latin typeface="Arial" pitchFamily="34" charset="0"/>
              </a:rPr>
              <a:t>Cees Dekker, Delft Univ of Tech 13 </a:t>
            </a:r>
          </a:p>
        </p:txBody>
      </p:sp>
      <p:sp>
        <p:nvSpPr>
          <p:cNvPr id="308228" name="Rectangle 7"/>
          <p:cNvSpPr>
            <a:spLocks noChangeArrowheads="1"/>
          </p:cNvSpPr>
          <p:nvPr/>
        </p:nvSpPr>
        <p:spPr bwMode="auto">
          <a:xfrm>
            <a:off x="2195513" y="260350"/>
            <a:ext cx="3744912" cy="504825"/>
          </a:xfrm>
          <a:prstGeom prst="rect">
            <a:avLst/>
          </a:prstGeom>
          <a:solidFill>
            <a:schemeClr val="bg1"/>
          </a:solidFill>
          <a:ln w="9525">
            <a:noFill/>
            <a:miter lim="800000"/>
            <a:headEnd/>
            <a:tailEnd/>
          </a:ln>
        </p:spPr>
        <p:txBody>
          <a:bodyPr wrap="none" anchor="ctr"/>
          <a:lstStyle/>
          <a:p>
            <a:pPr eaLnBrk="0" hangingPunct="0"/>
            <a:endParaRPr lang="hu-HU" sz="2400">
              <a:solidFill>
                <a:srgbClr val="000000"/>
              </a:solidFill>
              <a:latin typeface="Times New Roman" pitchFamily="18" charset="0"/>
            </a:endParaRPr>
          </a:p>
        </p:txBody>
      </p:sp>
      <p:sp>
        <p:nvSpPr>
          <p:cNvPr id="308229" name="Text Box 5"/>
          <p:cNvSpPr txBox="1">
            <a:spLocks noChangeArrowheads="1"/>
          </p:cNvSpPr>
          <p:nvPr/>
        </p:nvSpPr>
        <p:spPr bwMode="auto">
          <a:xfrm>
            <a:off x="0" y="188913"/>
            <a:ext cx="9144000"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000000"/>
                </a:solidFill>
                <a:latin typeface="Times New Roman" pitchFamily="18" charset="0"/>
              </a:rPr>
              <a:t>Nanocső lerakása szuszpenzióból forgótárcsás (spin-coating) technikával</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fetfinal3"/>
          <p:cNvPicPr>
            <a:picLocks noChangeAspect="1" noChangeArrowheads="1"/>
          </p:cNvPicPr>
          <p:nvPr/>
        </p:nvPicPr>
        <p:blipFill>
          <a:blip r:embed="rId3" cstate="print"/>
          <a:srcRect/>
          <a:stretch>
            <a:fillRect/>
          </a:stretch>
        </p:blipFill>
        <p:spPr bwMode="auto">
          <a:xfrm>
            <a:off x="0" y="0"/>
            <a:ext cx="9144000" cy="6854825"/>
          </a:xfrm>
          <a:prstGeom prst="rect">
            <a:avLst/>
          </a:prstGeom>
          <a:noFill/>
          <a:ln w="9525">
            <a:noFill/>
            <a:miter lim="800000"/>
            <a:headEnd/>
            <a:tailEnd/>
          </a:ln>
        </p:spPr>
      </p:pic>
      <p:sp>
        <p:nvSpPr>
          <p:cNvPr id="309251" name="Text Box 3"/>
          <p:cNvSpPr txBox="1">
            <a:spLocks noChangeArrowheads="1"/>
          </p:cNvSpPr>
          <p:nvPr/>
        </p:nvSpPr>
        <p:spPr bwMode="auto">
          <a:xfrm>
            <a:off x="304800" y="457200"/>
            <a:ext cx="4114800"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FFFFFF"/>
                </a:solidFill>
                <a:latin typeface="Times New Roman" pitchFamily="18" charset="0"/>
              </a:rPr>
              <a:t>molekuláris tranzisztor</a:t>
            </a:r>
          </a:p>
        </p:txBody>
      </p:sp>
      <p:sp>
        <p:nvSpPr>
          <p:cNvPr id="309252" name="Text Box 4"/>
          <p:cNvSpPr txBox="1">
            <a:spLocks noChangeArrowheads="1"/>
          </p:cNvSpPr>
          <p:nvPr/>
        </p:nvSpPr>
        <p:spPr bwMode="auto">
          <a:xfrm>
            <a:off x="6934200" y="6324600"/>
            <a:ext cx="2209800"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FFFFFF"/>
                </a:solidFill>
                <a:latin typeface="Times New Roman" pitchFamily="18" charset="0"/>
              </a:rPr>
              <a:t>C. Dekker</a:t>
            </a:r>
            <a:endParaRPr lang="hu-HU" sz="240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molfet"/>
          <p:cNvPicPr>
            <a:picLocks noChangeAspect="1" noChangeArrowheads="1"/>
          </p:cNvPicPr>
          <p:nvPr/>
        </p:nvPicPr>
        <p:blipFill>
          <a:blip r:embed="rId3" cstate="print"/>
          <a:srcRect/>
          <a:stretch>
            <a:fillRect/>
          </a:stretch>
        </p:blipFill>
        <p:spPr bwMode="auto">
          <a:xfrm>
            <a:off x="0" y="0"/>
            <a:ext cx="9144000" cy="680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logic2"/>
          <p:cNvPicPr>
            <a:picLocks noChangeAspect="1" noChangeArrowheads="1"/>
          </p:cNvPicPr>
          <p:nvPr/>
        </p:nvPicPr>
        <p:blipFill>
          <a:blip r:embed="rId3" cstate="print"/>
          <a:srcRect/>
          <a:stretch>
            <a:fillRect/>
          </a:stretch>
        </p:blipFill>
        <p:spPr bwMode="auto">
          <a:xfrm>
            <a:off x="-228600" y="0"/>
            <a:ext cx="9372600" cy="6808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5"/>
          <p:cNvPicPr>
            <a:picLocks noChangeAspect="1" noChangeArrowheads="1"/>
          </p:cNvPicPr>
          <p:nvPr/>
        </p:nvPicPr>
        <p:blipFill>
          <a:blip r:embed="rId3" cstate="print"/>
          <a:srcRect/>
          <a:stretch>
            <a:fillRect/>
          </a:stretch>
        </p:blipFill>
        <p:spPr bwMode="auto">
          <a:xfrm>
            <a:off x="0" y="0"/>
            <a:ext cx="5940425" cy="4518025"/>
          </a:xfrm>
          <a:prstGeom prst="rect">
            <a:avLst/>
          </a:prstGeom>
          <a:noFill/>
          <a:ln w="9525">
            <a:noFill/>
            <a:miter lim="800000"/>
            <a:headEnd/>
            <a:tailEnd/>
          </a:ln>
        </p:spPr>
      </p:pic>
      <p:pic>
        <p:nvPicPr>
          <p:cNvPr id="312323" name="Picture 6"/>
          <p:cNvPicPr>
            <a:picLocks noChangeAspect="1" noChangeArrowheads="1"/>
          </p:cNvPicPr>
          <p:nvPr/>
        </p:nvPicPr>
        <p:blipFill>
          <a:blip r:embed="rId4" cstate="print"/>
          <a:srcRect/>
          <a:stretch>
            <a:fillRect/>
          </a:stretch>
        </p:blipFill>
        <p:spPr bwMode="auto">
          <a:xfrm>
            <a:off x="5481638" y="3208338"/>
            <a:ext cx="3662362" cy="3649662"/>
          </a:xfrm>
          <a:prstGeom prst="rect">
            <a:avLst/>
          </a:prstGeom>
          <a:noFill/>
          <a:ln w="9525">
            <a:noFill/>
            <a:miter lim="800000"/>
            <a:headEnd/>
            <a:tailEnd/>
          </a:ln>
        </p:spPr>
      </p:pic>
      <p:pic>
        <p:nvPicPr>
          <p:cNvPr id="312324" name="Picture 8"/>
          <p:cNvPicPr>
            <a:picLocks noChangeAspect="1" noChangeArrowheads="1"/>
          </p:cNvPicPr>
          <p:nvPr/>
        </p:nvPicPr>
        <p:blipFill>
          <a:blip r:embed="rId5" cstate="print"/>
          <a:srcRect/>
          <a:stretch>
            <a:fillRect/>
          </a:stretch>
        </p:blipFill>
        <p:spPr bwMode="auto">
          <a:xfrm>
            <a:off x="7029450" y="188913"/>
            <a:ext cx="2114550" cy="2084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5"/>
          <p:cNvSpPr>
            <a:spLocks noGrp="1" noChangeArrowheads="1"/>
          </p:cNvSpPr>
          <p:nvPr>
            <p:ph type="title"/>
          </p:nvPr>
        </p:nvSpPr>
        <p:spPr/>
        <p:txBody>
          <a:bodyPr/>
          <a:lstStyle/>
          <a:p>
            <a:pPr eaLnBrk="1" hangingPunct="1"/>
            <a:r>
              <a:rPr lang="hu-HU" sz="3400" smtClean="0"/>
              <a:t>Carbon nanotubes in lithium batteries </a:t>
            </a:r>
          </a:p>
        </p:txBody>
      </p:sp>
      <p:pic>
        <p:nvPicPr>
          <p:cNvPr id="313347" name="Picture 4"/>
          <p:cNvPicPr>
            <a:picLocks noChangeAspect="1" noChangeArrowheads="1"/>
          </p:cNvPicPr>
          <p:nvPr/>
        </p:nvPicPr>
        <p:blipFill>
          <a:blip r:embed="rId2" cstate="print"/>
          <a:srcRect/>
          <a:stretch>
            <a:fillRect/>
          </a:stretch>
        </p:blipFill>
        <p:spPr bwMode="auto">
          <a:xfrm>
            <a:off x="1187450" y="1700213"/>
            <a:ext cx="6480175" cy="439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1730" name="Text Box 2">
            <a:hlinkClick r:id="rId3" action="ppaction://program"/>
          </p:cNvPr>
          <p:cNvSpPr txBox="1">
            <a:spLocks noChangeArrowheads="1"/>
          </p:cNvSpPr>
          <p:nvPr/>
        </p:nvSpPr>
        <p:spPr bwMode="auto">
          <a:xfrm>
            <a:off x="2971800" y="4197350"/>
            <a:ext cx="184150" cy="396875"/>
          </a:xfrm>
          <a:prstGeom prst="rect">
            <a:avLst/>
          </a:prstGeom>
          <a:noFill/>
          <a:ln w="9525">
            <a:noFill/>
            <a:miter lim="800000"/>
            <a:headEnd/>
            <a:tailEnd/>
          </a:ln>
        </p:spPr>
        <p:txBody>
          <a:bodyPr wrap="none">
            <a:spAutoFit/>
          </a:bodyPr>
          <a:lstStyle/>
          <a:p>
            <a:pPr algn="ctr" eaLnBrk="0" hangingPunct="0"/>
            <a:endParaRPr kumimoji="1" lang="hu-HU" sz="2000">
              <a:solidFill>
                <a:srgbClr val="000000"/>
              </a:solidFill>
              <a:latin typeface="Times New Roman" pitchFamily="18" charset="0"/>
              <a:ea typeface="ＭＳ Ｐゴシック" pitchFamily="34" charset="-128"/>
            </a:endParaRPr>
          </a:p>
        </p:txBody>
      </p:sp>
      <p:grpSp>
        <p:nvGrpSpPr>
          <p:cNvPr id="201731" name="Group 3"/>
          <p:cNvGrpSpPr>
            <a:grpSpLocks/>
          </p:cNvGrpSpPr>
          <p:nvPr/>
        </p:nvGrpSpPr>
        <p:grpSpPr bwMode="auto">
          <a:xfrm>
            <a:off x="971550" y="1243013"/>
            <a:ext cx="6769100" cy="5195887"/>
            <a:chOff x="323" y="385"/>
            <a:chExt cx="6116" cy="4696"/>
          </a:xfrm>
        </p:grpSpPr>
        <p:grpSp>
          <p:nvGrpSpPr>
            <p:cNvPr id="201751" name="Group 4"/>
            <p:cNvGrpSpPr>
              <a:grpSpLocks/>
            </p:cNvGrpSpPr>
            <p:nvPr/>
          </p:nvGrpSpPr>
          <p:grpSpPr bwMode="auto">
            <a:xfrm>
              <a:off x="323" y="385"/>
              <a:ext cx="3056" cy="2489"/>
              <a:chOff x="1369" y="1011"/>
              <a:chExt cx="3056" cy="2489"/>
            </a:xfrm>
          </p:grpSpPr>
          <p:sp>
            <p:nvSpPr>
              <p:cNvPr id="203033" name="Line 5"/>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3034" name="Line 6"/>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3035" name="Line 7"/>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3036" name="Line 8"/>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3037" name="Line 9"/>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3038" name="Line 10"/>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3039" name="Line 11"/>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3040" name="Line 12"/>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3041" name="Line 13"/>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3042" name="Line 14"/>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3043" name="Line 15"/>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3044" name="Line 16"/>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3045" name="Line 17"/>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3046" name="Line 18"/>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3047" name="Line 19"/>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3048" name="Line 20"/>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3049" name="Line 21"/>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3050" name="Line 22"/>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3051" name="Line 23"/>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3052" name="Line 24"/>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3053" name="Line 25"/>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3054" name="Line 26"/>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3055" name="Line 27"/>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3056" name="Line 28"/>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3057" name="Line 29"/>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3058" name="Line 30"/>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3059" name="Line 31"/>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3060" name="Line 32"/>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3061" name="Line 33"/>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3062" name="Line 34"/>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3063" name="Line 35"/>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3064" name="Line 36"/>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3065" name="Line 37"/>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3066" name="Line 38"/>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3067" name="Line 39"/>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3068" name="Line 40"/>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3069" name="Line 41"/>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3070" name="Line 42"/>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3071" name="Line 43"/>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3072" name="Line 44"/>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3073" name="Line 45"/>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3074" name="Line 46"/>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3075" name="Line 47"/>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3076" name="Line 48"/>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3077" name="Line 49"/>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3078" name="Line 50"/>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3079" name="Line 51"/>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3080" name="Line 52"/>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3081" name="Line 53"/>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3082" name="Line 54"/>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3083" name="Line 55"/>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3084" name="Line 56"/>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3085" name="Line 57"/>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3086" name="Line 58"/>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3087" name="Line 59"/>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3088" name="Line 60"/>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3089" name="Line 61"/>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3090" name="Line 62"/>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3091" name="Line 63"/>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3092" name="Line 64"/>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3093" name="Line 65"/>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3094" name="Line 66"/>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3095" name="Line 67"/>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3096" name="Line 68"/>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3097" name="Line 69"/>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3098" name="Line 70"/>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3099" name="Line 71"/>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3100" name="Line 72"/>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3101" name="Line 73"/>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3102" name="Line 74"/>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3103" name="Line 75"/>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3104" name="Line 76"/>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3105" name="Line 77"/>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3106" name="Line 78"/>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3107" name="Line 79"/>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3108" name="Line 80"/>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3109" name="Line 81"/>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3110" name="Line 82"/>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3111" name="Line 83"/>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3112" name="Line 84"/>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3113" name="Line 85"/>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3114" name="Line 86"/>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3115" name="Line 87"/>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3116" name="Line 88"/>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3117" name="Line 89"/>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3118" name="Line 90"/>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3119" name="Line 91"/>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3120" name="Line 92"/>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3121" name="Line 93"/>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3122" name="Line 94"/>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3123" name="Line 95"/>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3124" name="Line 96"/>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3125" name="Line 97"/>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3126" name="Line 98"/>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3127" name="Line 99"/>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3128" name="Line 100"/>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3129" name="Line 101"/>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3130" name="Line 102"/>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3131" name="Line 103"/>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3132" name="Line 104"/>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3133" name="Line 105"/>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3134" name="Line 106"/>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3135" name="Line 107"/>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3136" name="Line 108"/>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3137" name="Line 109"/>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3138" name="Line 110"/>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3139" name="Line 111"/>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3140" name="Line 112"/>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3141" name="Line 113"/>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3142" name="Line 114"/>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3143" name="Line 115"/>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3144" name="Line 116"/>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3145" name="Line 117"/>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3146" name="Line 118"/>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3147" name="Line 119"/>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3148" name="Line 120"/>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3149" name="Line 121"/>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3150" name="Line 122"/>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3151" name="Line 123"/>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3152" name="Line 124"/>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3153" name="Line 125"/>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3154" name="Line 126"/>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3155" name="Line 127"/>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3156" name="Line 128"/>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3157" name="Line 129"/>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3158" name="Line 130"/>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3159" name="Line 131"/>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3160" name="Line 132"/>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3161" name="Line 133"/>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3162" name="Line 134"/>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3163" name="Line 135"/>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3164" name="Line 136"/>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3165" name="Line 137"/>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3166" name="Line 138"/>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3167" name="Line 139"/>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3168" name="Line 140"/>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3169" name="Line 141"/>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3170" name="Line 142"/>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3171" name="Line 143"/>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3172" name="Line 144"/>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3173" name="Line 145"/>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3174" name="Line 146"/>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3175" name="Line 147"/>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3176" name="Line 148"/>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3177" name="Line 149"/>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3178" name="Line 150"/>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3179" name="Line 151"/>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3180" name="Line 152"/>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3181" name="Line 153"/>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3182" name="Line 154"/>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3183" name="Line 155"/>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3184" name="Line 156"/>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3185" name="Line 157"/>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3186" name="Line 158"/>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3187" name="Line 159"/>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3188" name="Line 160"/>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3189" name="Line 161"/>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3190" name="Line 162"/>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3191" name="Line 163"/>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3192" name="Line 164"/>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3193" name="Line 165"/>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3194" name="Line 166"/>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3195" name="Line 167"/>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3196" name="Line 168"/>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3197" name="Line 169"/>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3198" name="Line 170"/>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3199" name="Line 171"/>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3200" name="Line 172"/>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3201" name="Line 173"/>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3202" name="Line 174"/>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3203" name="Line 175"/>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3204" name="Line 176"/>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3205" name="Line 177"/>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3206" name="Line 178"/>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3207" name="Line 179"/>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3208" name="Line 180"/>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3209" name="Line 181"/>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3210" name="Line 182"/>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3211" name="Line 183"/>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3212" name="Line 184"/>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3213" name="Line 185"/>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3214" name="Line 186"/>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3215" name="Line 187"/>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3216" name="Line 188"/>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3217" name="Line 189"/>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3218" name="Line 190"/>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3219" name="Line 191"/>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3220" name="Line 192"/>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3221" name="Line 193"/>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3222" name="Line 194"/>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3223" name="Line 195"/>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3224" name="Line 196"/>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3225" name="Line 197"/>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3226" name="Line 198"/>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3227" name="Line 199"/>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3228" name="Line 200"/>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3229" name="Line 201"/>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3230" name="Line 202"/>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3231" name="Line 203"/>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3232" name="Line 204"/>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3233" name="Line 205"/>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3234" name="Line 206"/>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3235" name="Line 207"/>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3236" name="Line 208"/>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3237" name="Line 209"/>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3238" name="Line 210"/>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3239" name="Line 211"/>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3240" name="Line 212"/>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3241" name="Line 213"/>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3242" name="Line 214"/>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3243" name="Line 215"/>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3244" name="Line 216"/>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3245" name="Line 217"/>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3246" name="Line 218"/>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3247" name="Line 219"/>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3248" name="Line 220"/>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3249" name="Line 221"/>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3250" name="Line 222"/>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3251" name="Line 223"/>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3252" name="Line 224"/>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3253" name="Line 225"/>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3254" name="Line 226"/>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3255" name="Line 227"/>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3256" name="Line 228"/>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3257" name="Line 229"/>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3258" name="Line 230"/>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3259" name="Line 231"/>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3260" name="Line 232"/>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3261" name="Line 233"/>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3262" name="Line 234"/>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3263" name="Line 235"/>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3264" name="Line 236"/>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3265" name="Line 237"/>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3266" name="Line 238"/>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3267" name="Line 239"/>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3268" name="Line 240"/>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3269" name="Line 241"/>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3270" name="Line 242"/>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3271" name="Line 243"/>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3272" name="Line 244"/>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3273" name="Line 245"/>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3274" name="Line 246"/>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3275" name="Line 247"/>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3276" name="Line 248"/>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3277" name="Line 249"/>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3278" name="Line 250"/>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3279" name="Line 251"/>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3280" name="Line 252"/>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3281" name="Line 253"/>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3282" name="Line 254"/>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3283" name="Line 255"/>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3284" name="Line 256"/>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3285" name="Line 257"/>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3286" name="Line 258"/>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3287" name="Line 259"/>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3288" name="Line 260"/>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3289" name="Line 261"/>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3290" name="Line 262"/>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3291" name="Line 263"/>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3292" name="Line 264"/>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3293" name="Line 265"/>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3294" name="Line 266"/>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3295" name="Line 267"/>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3296" name="Line 268"/>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3297" name="Line 269"/>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3298" name="Line 270"/>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3299" name="Line 271"/>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3300" name="Line 272"/>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3301" name="Line 273"/>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3302" name="Line 274"/>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3303" name="Line 275"/>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3304" name="Line 276"/>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3305" name="Line 277"/>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3306" name="Line 278"/>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3307" name="Line 279"/>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3308" name="Line 280"/>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3309" name="Line 281"/>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3310" name="Line 282"/>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3311" name="Line 283"/>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3312" name="Line 284"/>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3313" name="Line 285"/>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3314" name="Line 286"/>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3315" name="Line 287"/>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3316" name="Line 288"/>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3317" name="Line 289"/>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3318" name="Line 290"/>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3319" name="Line 291"/>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3320" name="Line 292"/>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3321" name="Line 293"/>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3322" name="Line 294"/>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3323" name="Line 295"/>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3324" name="Line 296"/>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3325" name="Line 297"/>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3326" name="Line 298"/>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3327" name="Line 299"/>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3328" name="Line 300"/>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3329" name="Line 301"/>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3330" name="Line 302"/>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3331" name="Line 303"/>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3332" name="Line 304"/>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3333" name="Line 305"/>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3334" name="Line 306"/>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3335" name="Line 307"/>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3336" name="Line 308"/>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3337" name="Line 309"/>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3338" name="Line 310"/>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3339" name="Line 311"/>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3340" name="Line 312"/>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3341" name="Line 313"/>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3342" name="Line 314"/>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3343" name="Line 315"/>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3344" name="Line 316"/>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3345" name="Line 317"/>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3346" name="Line 318"/>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3347" name="Line 319"/>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3348" name="Line 320"/>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3349" name="Line 321"/>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3350" name="Line 322"/>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3351" name="Line 323"/>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3352" name="Line 324"/>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3353" name="Line 325"/>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3354" name="Line 326"/>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3355" name="Line 327"/>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3356" name="Line 328"/>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3357" name="Line 329"/>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3358" name="Line 330"/>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3359" name="Line 331"/>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3360" name="Line 332"/>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3361" name="Line 333"/>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3362" name="Line 334"/>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3363" name="Line 335"/>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3364" name="Line 336"/>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3365" name="Line 337"/>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3366" name="Line 338"/>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3367" name="Line 339"/>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3368" name="Line 340"/>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3369" name="Line 341"/>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3370" name="Line 342"/>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3371" name="Line 343"/>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3372" name="Line 344"/>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3373" name="Line 345"/>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3374" name="Line 346"/>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3375" name="Line 347"/>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3376" name="Line 348"/>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3377" name="Line 349"/>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3378" name="Line 350"/>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3379" name="Line 351"/>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3380" name="Line 352"/>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3381" name="Line 353"/>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3382" name="Line 354"/>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3383" name="Line 355"/>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3384" name="Line 356"/>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3385" name="Line 357"/>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3386" name="Line 358"/>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3387" name="Line 359"/>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3388" name="Line 360"/>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3389" name="Line 361"/>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3390" name="Line 362"/>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3391" name="Line 363"/>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3392" name="Line 364"/>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3393" name="Line 365"/>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3394" name="Line 366"/>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3395" name="Line 367"/>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3396" name="Line 368"/>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3397" name="Line 369"/>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3398" name="Line 370"/>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3399" name="Line 371"/>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3400" name="Line 372"/>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3401" name="Line 373"/>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3402" name="Line 374"/>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3403" name="Line 375"/>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3404" name="Line 376"/>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3405" name="Line 377"/>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3406" name="Line 378"/>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3407" name="Line 379"/>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3408" name="Line 380"/>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3409" name="Line 381"/>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3410" name="Line 382"/>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3411" name="Line 383"/>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3412" name="Line 384"/>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3413" name="Line 385"/>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3414" name="Line 386"/>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3415" name="Line 387"/>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3416" name="Line 388"/>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3417" name="Line 389"/>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3418" name="Line 390"/>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3419" name="Line 391"/>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3420" name="Line 392"/>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3421" name="Line 393"/>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3422" name="Line 394"/>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3423" name="Line 395"/>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3424" name="Line 396"/>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3425" name="Line 397"/>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3426" name="Line 398"/>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3427" name="Line 399"/>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3428" name="Line 400"/>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3429" name="Line 401"/>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3430" name="Line 402"/>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3431" name="Line 403"/>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3432" name="Line 404"/>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3433" name="Line 405"/>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3434" name="Line 406"/>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3435" name="Line 407"/>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3436" name="Line 408"/>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3437" name="Line 409"/>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3438" name="Line 410"/>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3439" name="Line 411"/>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3440" name="Line 412"/>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3441" name="Line 413"/>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3442" name="Line 414"/>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3443" name="Line 415"/>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3444" name="Line 416"/>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3445" name="Line 417"/>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3446" name="Line 418"/>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3447" name="Line 419"/>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3448" name="Line 420"/>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3449" name="Line 421"/>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3450" name="Line 422"/>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3451" name="Line 423"/>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3452" name="Line 424"/>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3453" name="Line 425"/>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3454" name="Line 426"/>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3455" name="Line 427"/>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3456" name="Line 428"/>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3457" name="Line 429"/>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3458" name="Line 430"/>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201752" name="Group 431"/>
            <p:cNvGrpSpPr>
              <a:grpSpLocks/>
            </p:cNvGrpSpPr>
            <p:nvPr/>
          </p:nvGrpSpPr>
          <p:grpSpPr bwMode="auto">
            <a:xfrm>
              <a:off x="3379" y="391"/>
              <a:ext cx="3056" cy="2489"/>
              <a:chOff x="1369" y="1011"/>
              <a:chExt cx="3056" cy="2489"/>
            </a:xfrm>
          </p:grpSpPr>
          <p:sp>
            <p:nvSpPr>
              <p:cNvPr id="202607" name="Line 432"/>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2608" name="Line 433"/>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2609" name="Line 434"/>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2610" name="Line 435"/>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2611" name="Line 436"/>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2612" name="Line 437"/>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2613" name="Line 438"/>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2614" name="Line 439"/>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2615" name="Line 440"/>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2616" name="Line 441"/>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2617" name="Line 442"/>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2618" name="Line 443"/>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2619" name="Line 444"/>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2620" name="Line 445"/>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2621" name="Line 446"/>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2622" name="Line 447"/>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2623" name="Line 448"/>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2624" name="Line 449"/>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2625" name="Line 450"/>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2626" name="Line 451"/>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2627" name="Line 452"/>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2628" name="Line 453"/>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2629" name="Line 454"/>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2630" name="Line 455"/>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2631" name="Line 456"/>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2632" name="Line 457"/>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2633" name="Line 458"/>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2634" name="Line 459"/>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2635" name="Line 460"/>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2636" name="Line 461"/>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2637" name="Line 462"/>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2638" name="Line 463"/>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2639" name="Line 464"/>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2640" name="Line 465"/>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2641" name="Line 466"/>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2642" name="Line 467"/>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2643" name="Line 468"/>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2644" name="Line 469"/>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2645" name="Line 470"/>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2646" name="Line 471"/>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2647" name="Line 472"/>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2648" name="Line 473"/>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2649" name="Line 474"/>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2650" name="Line 475"/>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2651" name="Line 476"/>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2652" name="Line 477"/>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2653" name="Line 478"/>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2654" name="Line 479"/>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2655" name="Line 480"/>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2656" name="Line 481"/>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2657" name="Line 482"/>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2658" name="Line 483"/>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2659" name="Line 484"/>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2660" name="Line 485"/>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2661" name="Line 486"/>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2662" name="Line 487"/>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2663" name="Line 488"/>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2664" name="Line 489"/>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2665" name="Line 490"/>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2666" name="Line 491"/>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2667" name="Line 492"/>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2668" name="Line 493"/>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2669" name="Line 494"/>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2670" name="Line 495"/>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2671" name="Line 496"/>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2672" name="Line 497"/>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2673" name="Line 498"/>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2674" name="Line 499"/>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2675" name="Line 500"/>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2676" name="Line 501"/>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2677" name="Line 502"/>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2678" name="Line 503"/>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2679" name="Line 504"/>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2680" name="Line 505"/>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2681" name="Line 506"/>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2682" name="Line 507"/>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2683" name="Line 508"/>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2684" name="Line 509"/>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2685" name="Line 510"/>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2686" name="Line 511"/>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2687" name="Line 512"/>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2688" name="Line 513"/>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2689" name="Line 514"/>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2690" name="Line 515"/>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2691" name="Line 516"/>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2692" name="Line 517"/>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2693" name="Line 518"/>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2694" name="Line 519"/>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2695" name="Line 520"/>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2696" name="Line 521"/>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2697" name="Line 522"/>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2698" name="Line 523"/>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2699" name="Line 524"/>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2700" name="Line 525"/>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2701" name="Line 526"/>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2702" name="Line 527"/>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2703" name="Line 528"/>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2704" name="Line 529"/>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2705" name="Line 530"/>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2706" name="Line 531"/>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2707" name="Line 532"/>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2708" name="Line 533"/>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2709" name="Line 534"/>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2710" name="Line 535"/>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2711" name="Line 536"/>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2712" name="Line 537"/>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2713" name="Line 538"/>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2714" name="Line 539"/>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2715" name="Line 540"/>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2716" name="Line 541"/>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2717" name="Line 542"/>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2718" name="Line 543"/>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2719" name="Line 544"/>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2720" name="Line 545"/>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2721" name="Line 546"/>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2722" name="Line 547"/>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2723" name="Line 548"/>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2724" name="Line 549"/>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2725" name="Line 550"/>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2726" name="Line 551"/>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2727" name="Line 552"/>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2728" name="Line 553"/>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2729" name="Line 554"/>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2730" name="Line 555"/>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2731" name="Line 556"/>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2732" name="Line 557"/>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2733" name="Line 558"/>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2734" name="Line 559"/>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2735" name="Line 560"/>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2736" name="Line 561"/>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2737" name="Line 562"/>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2738" name="Line 563"/>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2739" name="Line 564"/>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2740" name="Line 565"/>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2741" name="Line 566"/>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2742" name="Line 567"/>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2743" name="Line 568"/>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2744" name="Line 569"/>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2745" name="Line 570"/>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2746" name="Line 571"/>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2747" name="Line 572"/>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2748" name="Line 573"/>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2749" name="Line 574"/>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2750" name="Line 575"/>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2751" name="Line 576"/>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2752" name="Line 577"/>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2753" name="Line 578"/>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2754" name="Line 579"/>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2755" name="Line 580"/>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2756" name="Line 581"/>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2757" name="Line 582"/>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2758" name="Line 583"/>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2759" name="Line 584"/>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2760" name="Line 585"/>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2761" name="Line 586"/>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2762" name="Line 587"/>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2763" name="Line 588"/>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2764" name="Line 589"/>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2765" name="Line 590"/>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2766" name="Line 591"/>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2767" name="Line 592"/>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2768" name="Line 593"/>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2769" name="Line 594"/>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2770" name="Line 595"/>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2771" name="Line 596"/>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2772" name="Line 597"/>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2773" name="Line 598"/>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2774" name="Line 599"/>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2775" name="Line 600"/>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2776" name="Line 601"/>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2777" name="Line 602"/>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2778" name="Line 603"/>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2779" name="Line 604"/>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2780" name="Line 605"/>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2781" name="Line 606"/>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2782" name="Line 607"/>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2783" name="Line 608"/>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2784" name="Line 609"/>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2785" name="Line 610"/>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2786" name="Line 611"/>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2787" name="Line 612"/>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2788" name="Line 613"/>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2789" name="Line 614"/>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2790" name="Line 615"/>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2791" name="Line 616"/>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2792" name="Line 617"/>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2793" name="Line 618"/>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2794" name="Line 619"/>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2795" name="Line 620"/>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2796" name="Line 621"/>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2797" name="Line 622"/>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2798" name="Line 623"/>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2799" name="Line 624"/>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2800" name="Line 625"/>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2801" name="Line 626"/>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2802" name="Line 627"/>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2803" name="Line 628"/>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2804" name="Line 629"/>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2805" name="Line 630"/>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2806" name="Line 631"/>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2807" name="Line 632"/>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2808" name="Line 633"/>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2809" name="Line 634"/>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2810" name="Line 635"/>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2811" name="Line 636"/>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2812" name="Line 637"/>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2813" name="Line 638"/>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2814" name="Line 639"/>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2815" name="Line 640"/>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2816" name="Line 641"/>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2817" name="Line 642"/>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2818" name="Line 643"/>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2819" name="Line 644"/>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2820" name="Line 645"/>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2821" name="Line 646"/>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2822" name="Line 647"/>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2823" name="Line 648"/>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2824" name="Line 649"/>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2825" name="Line 650"/>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2826" name="Line 651"/>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2827" name="Line 652"/>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2828" name="Line 653"/>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2829" name="Line 654"/>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2830" name="Line 655"/>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2831" name="Line 656"/>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2832" name="Line 657"/>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2833" name="Line 658"/>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2834" name="Line 659"/>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2835" name="Line 660"/>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2836" name="Line 661"/>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2837" name="Line 662"/>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2838" name="Line 663"/>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2839" name="Line 664"/>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2840" name="Line 665"/>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2841" name="Line 666"/>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2842" name="Line 667"/>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2843" name="Line 668"/>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2844" name="Line 669"/>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2845" name="Line 670"/>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2846" name="Line 671"/>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2847" name="Line 672"/>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2848" name="Line 673"/>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2849" name="Line 674"/>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2850" name="Line 675"/>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2851" name="Line 676"/>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2852" name="Line 677"/>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2853" name="Line 678"/>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2854" name="Line 679"/>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2855" name="Line 680"/>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2856" name="Line 681"/>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2857" name="Line 682"/>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2858" name="Line 683"/>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2859" name="Line 684"/>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2860" name="Line 685"/>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2861" name="Line 686"/>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2862" name="Line 687"/>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2863" name="Line 688"/>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2864" name="Line 689"/>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2865" name="Line 690"/>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2866" name="Line 691"/>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2867" name="Line 692"/>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2868" name="Line 693"/>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2869" name="Line 694"/>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2870" name="Line 695"/>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2871" name="Line 696"/>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2872" name="Line 697"/>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2873" name="Line 698"/>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2874" name="Line 699"/>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2875" name="Line 700"/>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2876" name="Line 701"/>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2877" name="Line 702"/>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2878" name="Line 703"/>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2879" name="Line 704"/>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2880" name="Line 705"/>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2881" name="Line 706"/>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2882" name="Line 707"/>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2883" name="Line 708"/>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2884" name="Line 709"/>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2885" name="Line 710"/>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2886" name="Line 711"/>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2887" name="Line 712"/>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2888" name="Line 713"/>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2889" name="Line 714"/>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2890" name="Line 715"/>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2891" name="Line 716"/>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2892" name="Line 717"/>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2893" name="Line 718"/>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2894" name="Line 719"/>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2895" name="Line 720"/>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2896" name="Line 721"/>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2897" name="Line 722"/>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2898" name="Line 723"/>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2899" name="Line 724"/>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2900" name="Line 725"/>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2901" name="Line 726"/>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2902" name="Line 727"/>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2903" name="Line 728"/>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2904" name="Line 729"/>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2905" name="Line 730"/>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2906" name="Line 731"/>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2907" name="Line 732"/>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2908" name="Line 733"/>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2909" name="Line 734"/>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2910" name="Line 735"/>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2911" name="Line 736"/>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2912" name="Line 737"/>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2913" name="Line 738"/>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2914" name="Line 739"/>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2915" name="Line 740"/>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2916" name="Line 741"/>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2917" name="Line 742"/>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2918" name="Line 743"/>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2919" name="Line 744"/>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2920" name="Line 745"/>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2921" name="Line 746"/>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2922" name="Line 747"/>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2923" name="Line 748"/>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2924" name="Line 749"/>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2925" name="Line 750"/>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2926" name="Line 751"/>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2927" name="Line 752"/>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2928" name="Line 753"/>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2929" name="Line 754"/>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2930" name="Line 755"/>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2931" name="Line 756"/>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2932" name="Line 757"/>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2933" name="Line 758"/>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2934" name="Line 759"/>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2935" name="Line 760"/>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2936" name="Line 761"/>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2937" name="Line 762"/>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2938" name="Line 763"/>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2939" name="Line 764"/>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2940" name="Line 765"/>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2941" name="Line 766"/>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2942" name="Line 767"/>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2943" name="Line 768"/>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2944" name="Line 769"/>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2945" name="Line 770"/>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2946" name="Line 771"/>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2947" name="Line 772"/>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2948" name="Line 773"/>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2949" name="Line 774"/>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2950" name="Line 775"/>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2951" name="Line 776"/>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2952" name="Line 777"/>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2953" name="Line 778"/>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2954" name="Line 779"/>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2955" name="Line 780"/>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2956" name="Line 781"/>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2957" name="Line 782"/>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2958" name="Line 783"/>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2959" name="Line 784"/>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2960" name="Line 785"/>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2961" name="Line 786"/>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2962" name="Line 787"/>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2963" name="Line 788"/>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2964" name="Line 789"/>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2965" name="Line 790"/>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2966" name="Line 791"/>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2967" name="Line 792"/>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2968" name="Line 793"/>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2969" name="Line 794"/>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2970" name="Line 795"/>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2971" name="Line 796"/>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2972" name="Line 797"/>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2973" name="Line 798"/>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2974" name="Line 799"/>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2975" name="Line 800"/>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2976" name="Line 801"/>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2977" name="Line 802"/>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2978" name="Line 803"/>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2979" name="Line 804"/>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2980" name="Line 805"/>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2981" name="Line 806"/>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2982" name="Line 807"/>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2983" name="Line 808"/>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2984" name="Line 809"/>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2985" name="Line 810"/>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2986" name="Line 811"/>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2987" name="Line 812"/>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2988" name="Line 813"/>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2989" name="Line 814"/>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2990" name="Line 815"/>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2991" name="Line 816"/>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2992" name="Line 817"/>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2993" name="Line 818"/>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2994" name="Line 819"/>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2995" name="Line 820"/>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2996" name="Line 821"/>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2997" name="Line 822"/>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2998" name="Line 823"/>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2999" name="Line 824"/>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3000" name="Line 825"/>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3001" name="Line 826"/>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3002" name="Line 827"/>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3003" name="Line 828"/>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3004" name="Line 829"/>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3005" name="Line 830"/>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3006" name="Line 831"/>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3007" name="Line 832"/>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3008" name="Line 833"/>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3009" name="Line 834"/>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3010" name="Line 835"/>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3011" name="Line 836"/>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3012" name="Line 837"/>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3013" name="Line 838"/>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3014" name="Line 839"/>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3015" name="Line 840"/>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3016" name="Line 841"/>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3017" name="Line 842"/>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3018" name="Line 843"/>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3019" name="Line 844"/>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3020" name="Line 845"/>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3021" name="Line 846"/>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3022" name="Line 847"/>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3023" name="Line 848"/>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3024" name="Line 849"/>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3025" name="Line 850"/>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3026" name="Line 851"/>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3027" name="Line 852"/>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3028" name="Line 853"/>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3029" name="Line 854"/>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3030" name="Line 855"/>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3031" name="Line 856"/>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3032" name="Line 857"/>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201753" name="Group 858"/>
            <p:cNvGrpSpPr>
              <a:grpSpLocks/>
            </p:cNvGrpSpPr>
            <p:nvPr/>
          </p:nvGrpSpPr>
          <p:grpSpPr bwMode="auto">
            <a:xfrm>
              <a:off x="324" y="2583"/>
              <a:ext cx="3056" cy="2489"/>
              <a:chOff x="1369" y="1011"/>
              <a:chExt cx="3056" cy="2489"/>
            </a:xfrm>
          </p:grpSpPr>
          <p:sp>
            <p:nvSpPr>
              <p:cNvPr id="202181" name="Line 859"/>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2182" name="Line 860"/>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2183" name="Line 861"/>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2184" name="Line 862"/>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2185" name="Line 863"/>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2186" name="Line 864"/>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2187" name="Line 865"/>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2188" name="Line 866"/>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2189" name="Line 867"/>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2190" name="Line 868"/>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2191" name="Line 869"/>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2192" name="Line 870"/>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2193" name="Line 871"/>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2194" name="Line 872"/>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2195" name="Line 873"/>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2196" name="Line 874"/>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2197" name="Line 875"/>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2198" name="Line 876"/>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2199" name="Line 877"/>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2200" name="Line 878"/>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2201" name="Line 879"/>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2202" name="Line 880"/>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2203" name="Line 881"/>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2204" name="Line 882"/>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2205" name="Line 883"/>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2206" name="Line 884"/>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2207" name="Line 885"/>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2208" name="Line 886"/>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2209" name="Line 887"/>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2210" name="Line 888"/>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2211" name="Line 889"/>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2212" name="Line 890"/>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2213" name="Line 891"/>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2214" name="Line 892"/>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2215" name="Line 893"/>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2216" name="Line 894"/>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2217" name="Line 895"/>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2218" name="Line 896"/>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2219" name="Line 897"/>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2220" name="Line 898"/>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2221" name="Line 899"/>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2222" name="Line 900"/>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2223" name="Line 901"/>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2224" name="Line 902"/>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2225" name="Line 903"/>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2226" name="Line 904"/>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2227" name="Line 905"/>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2228" name="Line 906"/>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2229" name="Line 907"/>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2230" name="Line 908"/>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2231" name="Line 909"/>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2232" name="Line 910"/>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2233" name="Line 911"/>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2234" name="Line 912"/>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2235" name="Line 913"/>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2236" name="Line 914"/>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2237" name="Line 915"/>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2238" name="Line 916"/>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2239" name="Line 917"/>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2240" name="Line 918"/>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2241" name="Line 919"/>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2242" name="Line 920"/>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2243" name="Line 921"/>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2244" name="Line 922"/>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2245" name="Line 923"/>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2246" name="Line 924"/>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2247" name="Line 925"/>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2248" name="Line 926"/>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2249" name="Line 927"/>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2250" name="Line 928"/>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2251" name="Line 929"/>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2252" name="Line 930"/>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2253" name="Line 931"/>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2254" name="Line 932"/>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2255" name="Line 933"/>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2256" name="Line 934"/>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2257" name="Line 935"/>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2258" name="Line 936"/>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2259" name="Line 937"/>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2260" name="Line 938"/>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2261" name="Line 939"/>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2262" name="Line 940"/>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2263" name="Line 941"/>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2264" name="Line 942"/>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2265" name="Line 943"/>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2266" name="Line 944"/>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2267" name="Line 945"/>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2268" name="Line 946"/>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2269" name="Line 947"/>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2270" name="Line 948"/>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2271" name="Line 949"/>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2272" name="Line 950"/>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2273" name="Line 951"/>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2274" name="Line 952"/>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2275" name="Line 953"/>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2276" name="Line 954"/>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2277" name="Line 955"/>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2278" name="Line 956"/>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2279" name="Line 957"/>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2280" name="Line 958"/>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2281" name="Line 959"/>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2282" name="Line 960"/>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2283" name="Line 961"/>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2284" name="Line 962"/>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2285" name="Line 963"/>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2286" name="Line 964"/>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2287" name="Line 965"/>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2288" name="Line 966"/>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2289" name="Line 967"/>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2290" name="Line 968"/>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2291" name="Line 969"/>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2292" name="Line 970"/>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2293" name="Line 971"/>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2294" name="Line 972"/>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2295" name="Line 973"/>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2296" name="Line 974"/>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2297" name="Line 975"/>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2298" name="Line 976"/>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2299" name="Line 977"/>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2300" name="Line 978"/>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2301" name="Line 979"/>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2302" name="Line 980"/>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2303" name="Line 981"/>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2304" name="Line 982"/>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2305" name="Line 983"/>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2306" name="Line 984"/>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2307" name="Line 985"/>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2308" name="Line 986"/>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2309" name="Line 987"/>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2310" name="Line 988"/>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2311" name="Line 989"/>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2312" name="Line 990"/>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2313" name="Line 991"/>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2314" name="Line 992"/>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2315" name="Line 993"/>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2316" name="Line 994"/>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2317" name="Line 995"/>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2318" name="Line 996"/>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2319" name="Line 997"/>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2320" name="Line 998"/>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2321" name="Line 999"/>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2322" name="Line 1000"/>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2323" name="Line 1001"/>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2324" name="Line 1002"/>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2325" name="Line 1003"/>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2326" name="Line 1004"/>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2327" name="Line 1005"/>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2328" name="Line 1006"/>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2329" name="Line 1007"/>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2330" name="Line 1008"/>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2331" name="Line 1009"/>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2332" name="Line 1010"/>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2333" name="Line 1011"/>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2334" name="Line 1012"/>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2335" name="Line 1013"/>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2336" name="Line 1014"/>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2337" name="Line 1015"/>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2338" name="Line 1016"/>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2339" name="Line 1017"/>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2340" name="Line 1018"/>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2341" name="Line 1019"/>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2342" name="Line 1020"/>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2343" name="Line 1021"/>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2344" name="Line 1022"/>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2345" name="Line 1023"/>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2346" name="Line 1024"/>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2347" name="Line 1025"/>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2348" name="Line 1026"/>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2349" name="Line 1027"/>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2350" name="Line 1028"/>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2351" name="Line 1029"/>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2352" name="Line 1030"/>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2353" name="Line 1031"/>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2354" name="Line 1032"/>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2355" name="Line 1033"/>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2356" name="Line 1034"/>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2357" name="Line 1035"/>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2358" name="Line 1036"/>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2359" name="Line 1037"/>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2360" name="Line 1038"/>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2361" name="Line 1039"/>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2362" name="Line 1040"/>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2363" name="Line 1041"/>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2364" name="Line 1042"/>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2365" name="Line 1043"/>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2366" name="Line 1044"/>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2367" name="Line 1045"/>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2368" name="Line 1046"/>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2369" name="Line 1047"/>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2370" name="Line 1048"/>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2371" name="Line 1049"/>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2372" name="Line 1050"/>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2373" name="Line 1051"/>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2374" name="Line 1052"/>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2375" name="Line 1053"/>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2376" name="Line 1054"/>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2377" name="Line 1055"/>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2378" name="Line 1056"/>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2379" name="Line 1057"/>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2380" name="Line 1058"/>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2381" name="Line 1059"/>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2382" name="Line 1060"/>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2383" name="Line 1061"/>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2384" name="Line 1062"/>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2385" name="Line 1063"/>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2386" name="Line 1064"/>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2387" name="Line 1065"/>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2388" name="Line 1066"/>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2389" name="Line 1067"/>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2390" name="Line 1068"/>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2391" name="Line 1069"/>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2392" name="Line 1070"/>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2393" name="Line 1071"/>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2394" name="Line 1072"/>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2395" name="Line 1073"/>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2396" name="Line 1074"/>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2397" name="Line 1075"/>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2398" name="Line 1076"/>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2399" name="Line 1077"/>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2400" name="Line 1078"/>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2401" name="Line 1079"/>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2402" name="Line 1080"/>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2403" name="Line 1081"/>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2404" name="Line 1082"/>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2405" name="Line 1083"/>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2406" name="Line 1084"/>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2407" name="Line 1085"/>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2408" name="Line 1086"/>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2409" name="Line 1087"/>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2410" name="Line 1088"/>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2411" name="Line 1089"/>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2412" name="Line 1090"/>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2413" name="Line 1091"/>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2414" name="Line 1092"/>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2415" name="Line 1093"/>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2416" name="Line 1094"/>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2417" name="Line 1095"/>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2418" name="Line 1096"/>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2419" name="Line 1097"/>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2420" name="Line 1098"/>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2421" name="Line 1099"/>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2422" name="Line 1100"/>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2423" name="Line 1101"/>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2424" name="Line 1102"/>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2425" name="Line 1103"/>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2426" name="Line 1104"/>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2427" name="Line 1105"/>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2428" name="Line 1106"/>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2429" name="Line 1107"/>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2430" name="Line 1108"/>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2431" name="Line 1109"/>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2432" name="Line 1110"/>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2433" name="Line 1111"/>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2434" name="Line 1112"/>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2435" name="Line 1113"/>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2436" name="Line 1114"/>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2437" name="Line 1115"/>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2438" name="Line 1116"/>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2439" name="Line 1117"/>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2440" name="Line 1118"/>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2441" name="Line 1119"/>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2442" name="Line 1120"/>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2443" name="Line 1121"/>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2444" name="Line 1122"/>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2445" name="Line 1123"/>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2446" name="Line 1124"/>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2447" name="Line 1125"/>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2448" name="Line 1126"/>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2449" name="Line 1127"/>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2450" name="Line 1128"/>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2451" name="Line 1129"/>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2452" name="Line 1130"/>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2453" name="Line 1131"/>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2454" name="Line 1132"/>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2455" name="Line 1133"/>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2456" name="Line 1134"/>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2457" name="Line 1135"/>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2458" name="Line 1136"/>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2459" name="Line 1137"/>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2460" name="Line 1138"/>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2461" name="Line 1139"/>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2462" name="Line 1140"/>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2463" name="Line 1141"/>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2464" name="Line 1142"/>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2465" name="Line 1143"/>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2466" name="Line 1144"/>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2467" name="Line 1145"/>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2468" name="Line 1146"/>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2469" name="Line 1147"/>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2470" name="Line 1148"/>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2471" name="Line 1149"/>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2472" name="Line 1150"/>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2473" name="Line 1151"/>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2474" name="Line 1152"/>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2475" name="Line 1153"/>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2476" name="Line 1154"/>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2477" name="Line 1155"/>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2478" name="Line 1156"/>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2479" name="Line 1157"/>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2480" name="Line 1158"/>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2481" name="Line 1159"/>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2482" name="Line 1160"/>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2483" name="Line 1161"/>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2484" name="Line 1162"/>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2485" name="Line 1163"/>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2486" name="Line 1164"/>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2487" name="Line 1165"/>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2488" name="Line 1166"/>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2489" name="Line 1167"/>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2490" name="Line 1168"/>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2491" name="Line 1169"/>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2492" name="Line 1170"/>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2493" name="Line 1171"/>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2494" name="Line 1172"/>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2495" name="Line 1173"/>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2496" name="Line 1174"/>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2497" name="Line 1175"/>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2498" name="Line 1176"/>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2499" name="Line 1177"/>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2500" name="Line 1178"/>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2501" name="Line 1179"/>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2502" name="Line 1180"/>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2503" name="Line 1181"/>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2504" name="Line 1182"/>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2505" name="Line 1183"/>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2506" name="Line 1184"/>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2507" name="Line 1185"/>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2508" name="Line 1186"/>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2509" name="Line 1187"/>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2510" name="Line 1188"/>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2511" name="Line 1189"/>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2512" name="Line 1190"/>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2513" name="Line 1191"/>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2514" name="Line 1192"/>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2515" name="Line 1193"/>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2516" name="Line 1194"/>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2517" name="Line 1195"/>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2518" name="Line 1196"/>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2519" name="Line 1197"/>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2520" name="Line 1198"/>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2521" name="Line 1199"/>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2522" name="Line 1200"/>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2523" name="Line 1201"/>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2524" name="Line 1202"/>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2525" name="Line 1203"/>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2526" name="Line 1204"/>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2527" name="Line 1205"/>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2528" name="Line 1206"/>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2529" name="Line 1207"/>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2530" name="Line 1208"/>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2531" name="Line 1209"/>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2532" name="Line 1210"/>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2533" name="Line 1211"/>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2534" name="Line 1212"/>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2535" name="Line 1213"/>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2536" name="Line 1214"/>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2537" name="Line 1215"/>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2538" name="Line 1216"/>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2539" name="Line 1217"/>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2540" name="Line 1218"/>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2541" name="Line 1219"/>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2542" name="Line 1220"/>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2543" name="Line 1221"/>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2544" name="Line 1222"/>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2545" name="Line 1223"/>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2546" name="Line 1224"/>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2547" name="Line 1225"/>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2548" name="Line 1226"/>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2549" name="Line 1227"/>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2550" name="Line 1228"/>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2551" name="Line 1229"/>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2552" name="Line 1230"/>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2553" name="Line 1231"/>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2554" name="Line 1232"/>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2555" name="Line 1233"/>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2556" name="Line 1234"/>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2557" name="Line 1235"/>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2558" name="Line 1236"/>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2559" name="Line 1237"/>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2560" name="Line 1238"/>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2561" name="Line 1239"/>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2562" name="Line 1240"/>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2563" name="Line 1241"/>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2564" name="Line 1242"/>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2565" name="Line 1243"/>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2566" name="Line 1244"/>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2567" name="Line 1245"/>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2568" name="Line 1246"/>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2569" name="Line 1247"/>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2570" name="Line 1248"/>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2571" name="Line 1249"/>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2572" name="Line 1250"/>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2573" name="Line 1251"/>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2574" name="Line 1252"/>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2575" name="Line 1253"/>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2576" name="Line 1254"/>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2577" name="Line 1255"/>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2578" name="Line 1256"/>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2579" name="Line 1257"/>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2580" name="Line 1258"/>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2581" name="Line 1259"/>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2582" name="Line 1260"/>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2583" name="Line 1261"/>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2584" name="Line 1262"/>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2585" name="Line 1263"/>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2586" name="Line 1264"/>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2587" name="Line 1265"/>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2588" name="Line 1266"/>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2589" name="Line 1267"/>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2590" name="Line 1268"/>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2591" name="Line 1269"/>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2592" name="Line 1270"/>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2593" name="Line 1271"/>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2594" name="Line 1272"/>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2595" name="Line 1273"/>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2596" name="Line 1274"/>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2597" name="Line 1275"/>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2598" name="Line 1276"/>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2599" name="Line 1277"/>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2600" name="Line 1278"/>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2601" name="Line 1279"/>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2602" name="Line 1280"/>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2603" name="Line 1281"/>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2604" name="Line 1282"/>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2605" name="Line 1283"/>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2606" name="Line 1284"/>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201754" name="Group 1285"/>
            <p:cNvGrpSpPr>
              <a:grpSpLocks/>
            </p:cNvGrpSpPr>
            <p:nvPr/>
          </p:nvGrpSpPr>
          <p:grpSpPr bwMode="auto">
            <a:xfrm>
              <a:off x="3383" y="2592"/>
              <a:ext cx="3056" cy="2489"/>
              <a:chOff x="1369" y="1011"/>
              <a:chExt cx="3056" cy="2489"/>
            </a:xfrm>
          </p:grpSpPr>
          <p:sp>
            <p:nvSpPr>
              <p:cNvPr id="201755" name="Line 1286"/>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1756" name="Line 1287"/>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1757" name="Line 1288"/>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1758" name="Line 1289"/>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1759" name="Line 1290"/>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1760" name="Line 1291"/>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1761" name="Line 1292"/>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1762" name="Line 1293"/>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1763" name="Line 1294"/>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1764" name="Line 1295"/>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1765" name="Line 1296"/>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1766" name="Line 1297"/>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1767" name="Line 1298"/>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1768" name="Line 1299"/>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1769" name="Line 1300"/>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1770" name="Line 1301"/>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1771" name="Line 1302"/>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1772" name="Line 1303"/>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1773" name="Line 1304"/>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1774" name="Line 1305"/>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1775" name="Line 1306"/>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1776" name="Line 1307"/>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1777" name="Line 1308"/>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1778" name="Line 1309"/>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1779" name="Line 1310"/>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1780" name="Line 1311"/>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1781" name="Line 1312"/>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1782" name="Line 1313"/>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1783" name="Line 1314"/>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1784" name="Line 1315"/>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1785" name="Line 1316"/>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1786" name="Line 1317"/>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1787" name="Line 1318"/>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1788" name="Line 1319"/>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1789" name="Line 1320"/>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1790" name="Line 1321"/>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1791" name="Line 1322"/>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1792" name="Line 1323"/>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1793" name="Line 1324"/>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1794" name="Line 1325"/>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1795" name="Line 1326"/>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1796" name="Line 1327"/>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1797" name="Line 1328"/>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1798" name="Line 1329"/>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1799" name="Line 1330"/>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1800" name="Line 1331"/>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1801" name="Line 1332"/>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1802" name="Line 1333"/>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1803" name="Line 1334"/>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1804" name="Line 1335"/>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1805" name="Line 1336"/>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1806" name="Line 1337"/>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1807" name="Line 1338"/>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1808" name="Line 1339"/>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1809" name="Line 1340"/>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1810" name="Line 1341"/>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1811" name="Line 1342"/>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1812" name="Line 1343"/>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1813" name="Line 1344"/>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1814" name="Line 1345"/>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1815" name="Line 1346"/>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1816" name="Line 1347"/>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1817" name="Line 1348"/>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1818" name="Line 1349"/>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1819" name="Line 1350"/>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1820" name="Line 1351"/>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1821" name="Line 1352"/>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1822" name="Line 1353"/>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1823" name="Line 1354"/>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1824" name="Line 1355"/>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1825" name="Line 1356"/>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1826" name="Line 1357"/>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1827" name="Line 1358"/>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1828" name="Line 1359"/>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1829" name="Line 1360"/>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1830" name="Line 1361"/>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1831" name="Line 1362"/>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1832" name="Line 1363"/>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1833" name="Line 1364"/>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1834" name="Line 1365"/>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1835" name="Line 1366"/>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1836" name="Line 1367"/>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1837" name="Line 1368"/>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1838" name="Line 1369"/>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1839" name="Line 1370"/>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1840" name="Line 1371"/>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1841" name="Line 1372"/>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1842" name="Line 1373"/>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1843" name="Line 1374"/>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1844" name="Line 1375"/>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1845" name="Line 1376"/>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1846" name="Line 1377"/>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1847" name="Line 1378"/>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1848" name="Line 1379"/>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1849" name="Line 1380"/>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1850" name="Line 1381"/>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1851" name="Line 1382"/>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1852" name="Line 1383"/>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1853" name="Line 1384"/>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1854" name="Line 1385"/>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1855" name="Line 1386"/>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1856" name="Line 1387"/>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1857" name="Line 1388"/>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1858" name="Line 1389"/>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1859" name="Line 1390"/>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1860" name="Line 1391"/>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1861" name="Line 1392"/>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1862" name="Line 1393"/>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1863" name="Line 1394"/>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1864" name="Line 1395"/>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1865" name="Line 1396"/>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1866" name="Line 1397"/>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1867" name="Line 1398"/>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1868" name="Line 1399"/>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1869" name="Line 1400"/>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1870" name="Line 1401"/>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1871" name="Line 1402"/>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1872" name="Line 1403"/>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1873" name="Line 1404"/>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1874" name="Line 1405"/>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1875" name="Line 1406"/>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1876" name="Line 1407"/>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1877" name="Line 1408"/>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1878" name="Line 1409"/>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1879" name="Line 1410"/>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1880" name="Line 1411"/>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1881" name="Line 1412"/>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1882" name="Line 1413"/>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1883" name="Line 1414"/>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1884" name="Line 1415"/>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1885" name="Line 1416"/>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1886" name="Line 1417"/>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1887" name="Line 1418"/>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1888" name="Line 1419"/>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1889" name="Line 1420"/>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1890" name="Line 1421"/>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1891" name="Line 1422"/>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1892" name="Line 1423"/>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1893" name="Line 1424"/>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1894" name="Line 1425"/>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1895" name="Line 1426"/>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1896" name="Line 1427"/>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1897" name="Line 1428"/>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1898" name="Line 1429"/>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1899" name="Line 1430"/>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1900" name="Line 1431"/>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1901" name="Line 1432"/>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1902" name="Line 1433"/>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1903" name="Line 1434"/>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1904" name="Line 1435"/>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1905" name="Line 1436"/>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1906" name="Line 1437"/>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1907" name="Line 1438"/>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1908" name="Line 1439"/>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1909" name="Line 1440"/>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1910" name="Line 1441"/>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1911" name="Line 1442"/>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1912" name="Line 1443"/>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1913" name="Line 1444"/>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1914" name="Line 1445"/>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1915" name="Line 1446"/>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1916" name="Line 1447"/>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1917" name="Line 1448"/>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1918" name="Line 1449"/>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1919" name="Line 1450"/>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1920" name="Line 1451"/>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1921" name="Line 1452"/>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1922" name="Line 1453"/>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1923" name="Line 1454"/>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1924" name="Line 1455"/>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1925" name="Line 1456"/>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1926" name="Line 1457"/>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1927" name="Line 1458"/>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1928" name="Line 1459"/>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1929" name="Line 1460"/>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1930" name="Line 1461"/>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1931" name="Line 1462"/>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1932" name="Line 1463"/>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1933" name="Line 1464"/>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1934" name="Line 1465"/>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1935" name="Line 1466"/>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1936" name="Line 1467"/>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1937" name="Line 1468"/>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1938" name="Line 1469"/>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1939" name="Line 1470"/>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1940" name="Line 1471"/>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1941" name="Line 1472"/>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1942" name="Line 1473"/>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1943" name="Line 1474"/>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1944" name="Line 1475"/>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1945" name="Line 1476"/>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1946" name="Line 1477"/>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1947" name="Line 1478"/>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1948" name="Line 1479"/>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1949" name="Line 1480"/>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1950" name="Line 1481"/>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1951" name="Line 1482"/>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1952" name="Line 1483"/>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1953" name="Line 1484"/>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1954" name="Line 1485"/>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1955" name="Line 1486"/>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1956" name="Line 1487"/>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1957" name="Line 1488"/>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1958" name="Line 1489"/>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1959" name="Line 1490"/>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1960" name="Line 1491"/>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1961" name="Line 1492"/>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1962" name="Line 1493"/>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1963" name="Line 1494"/>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1964" name="Line 1495"/>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1965" name="Line 1496"/>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1966" name="Line 1497"/>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1967" name="Line 1498"/>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1968" name="Line 1499"/>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1969" name="Line 1500"/>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1970" name="Line 1501"/>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1971" name="Line 1502"/>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1972" name="Line 1503"/>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1973" name="Line 1504"/>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1974" name="Line 1505"/>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1975" name="Line 1506"/>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1976" name="Line 1507"/>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1977" name="Line 1508"/>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1978" name="Line 1509"/>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1979" name="Line 1510"/>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1980" name="Line 1511"/>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1981" name="Line 1512"/>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1982" name="Line 1513"/>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1983" name="Line 1514"/>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1984" name="Line 1515"/>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1985" name="Line 1516"/>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1986" name="Line 1517"/>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1987" name="Line 1518"/>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1988" name="Line 1519"/>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1989" name="Line 1520"/>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1990" name="Line 1521"/>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1991" name="Line 1522"/>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1992" name="Line 1523"/>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1993" name="Line 1524"/>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1994" name="Line 1525"/>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1995" name="Line 1526"/>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1996" name="Line 1527"/>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1997" name="Line 1528"/>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1998" name="Line 1529"/>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1999" name="Line 1530"/>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2000" name="Line 1531"/>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2001" name="Line 1532"/>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2002" name="Line 1533"/>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2003" name="Line 1534"/>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2004" name="Line 1535"/>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2005" name="Line 1536"/>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2006" name="Line 1537"/>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2007" name="Line 1538"/>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2008" name="Line 1539"/>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2009" name="Line 1540"/>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2010" name="Line 1541"/>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2011" name="Line 1542"/>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2012" name="Line 1543"/>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2013" name="Line 1544"/>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2014" name="Line 1545"/>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2015" name="Line 1546"/>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2016" name="Line 1547"/>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2017" name="Line 1548"/>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2018" name="Line 1549"/>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2019" name="Line 1550"/>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2020" name="Line 1551"/>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2021" name="Line 1552"/>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2022" name="Line 1553"/>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2023" name="Line 1554"/>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2024" name="Line 1555"/>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2025" name="Line 1556"/>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2026" name="Line 1557"/>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2027" name="Line 1558"/>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2028" name="Line 1559"/>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2029" name="Line 1560"/>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2030" name="Line 1561"/>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2031" name="Line 1562"/>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2032" name="Line 1563"/>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2033" name="Line 1564"/>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2034" name="Line 1565"/>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2035" name="Line 1566"/>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2036" name="Line 1567"/>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2037" name="Line 1568"/>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2038" name="Line 1569"/>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2039" name="Line 1570"/>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2040" name="Line 1571"/>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2041" name="Line 1572"/>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2042" name="Line 1573"/>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2043" name="Line 1574"/>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2044" name="Line 1575"/>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2045" name="Line 1576"/>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2046" name="Line 1577"/>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2047" name="Line 1578"/>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2048" name="Line 1579"/>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2049" name="Line 1580"/>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2050" name="Line 1581"/>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2051" name="Line 1582"/>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2052" name="Line 1583"/>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2053" name="Line 1584"/>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2054" name="Line 1585"/>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2055" name="Line 1586"/>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2056" name="Line 1587"/>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2057" name="Line 1588"/>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2058" name="Line 1589"/>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2059" name="Line 1590"/>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2060" name="Line 1591"/>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2061" name="Line 1592"/>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2062" name="Line 1593"/>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2063" name="Line 1594"/>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2064" name="Line 1595"/>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2065" name="Line 1596"/>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2066" name="Line 1597"/>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2067" name="Line 1598"/>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2068" name="Line 1599"/>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2069" name="Line 1600"/>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2070" name="Line 1601"/>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2071" name="Line 1602"/>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2072" name="Line 1603"/>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2073" name="Line 1604"/>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2074" name="Line 1605"/>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2075" name="Line 1606"/>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2076" name="Line 1607"/>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2077" name="Line 1608"/>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2078" name="Line 1609"/>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2079" name="Line 1610"/>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2080" name="Line 1611"/>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2081" name="Line 1612"/>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2082" name="Line 1613"/>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2083" name="Line 1614"/>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2084" name="Line 1615"/>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2085" name="Line 1616"/>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2086" name="Line 1617"/>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2087" name="Line 1618"/>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2088" name="Line 1619"/>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2089" name="Line 1620"/>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2090" name="Line 1621"/>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2091" name="Line 1622"/>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2092" name="Line 1623"/>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2093" name="Line 1624"/>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2094" name="Line 1625"/>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2095" name="Line 1626"/>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2096" name="Line 1627"/>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2097" name="Line 1628"/>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2098" name="Line 1629"/>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2099" name="Line 1630"/>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2100" name="Line 1631"/>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2101" name="Line 1632"/>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2102" name="Line 1633"/>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2103" name="Line 1634"/>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2104" name="Line 1635"/>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2105" name="Line 1636"/>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2106" name="Line 1637"/>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2107" name="Line 1638"/>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2108" name="Line 1639"/>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2109" name="Line 1640"/>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2110" name="Line 1641"/>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2111" name="Line 1642"/>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2112" name="Line 1643"/>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2113" name="Line 1644"/>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2114" name="Line 1645"/>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2115" name="Line 1646"/>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2116" name="Line 1647"/>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2117" name="Line 1648"/>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2118" name="Line 1649"/>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2119" name="Line 1650"/>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2120" name="Line 1651"/>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2121" name="Line 1652"/>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2122" name="Line 1653"/>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2123" name="Line 1654"/>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2124" name="Line 1655"/>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2125" name="Line 1656"/>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2126" name="Line 1657"/>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2127" name="Line 1658"/>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2128" name="Line 1659"/>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2129" name="Line 1660"/>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2130" name="Line 1661"/>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2131" name="Line 1662"/>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2132" name="Line 1663"/>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2133" name="Line 1664"/>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2134" name="Line 1665"/>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2135" name="Line 1666"/>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2136" name="Line 1667"/>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2137" name="Line 1668"/>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2138" name="Line 1669"/>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2139" name="Line 1670"/>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2140" name="Line 1671"/>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2141" name="Line 1672"/>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2142" name="Line 1673"/>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2143" name="Line 1674"/>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2144" name="Line 1675"/>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2145" name="Line 1676"/>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2146" name="Line 1677"/>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2147" name="Line 1678"/>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2148" name="Line 1679"/>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2149" name="Line 1680"/>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2150" name="Line 1681"/>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2151" name="Line 1682"/>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2152" name="Line 1683"/>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2153" name="Line 1684"/>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2154" name="Line 1685"/>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2155" name="Line 1686"/>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2156" name="Line 1687"/>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2157" name="Line 1688"/>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2158" name="Line 1689"/>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2159" name="Line 1690"/>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2160" name="Line 1691"/>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2161" name="Line 1692"/>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2162" name="Line 1693"/>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2163" name="Line 1694"/>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2164" name="Line 1695"/>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2165" name="Line 1696"/>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2166" name="Line 1697"/>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2167" name="Line 1698"/>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2168" name="Line 1699"/>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2169" name="Line 1700"/>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2170" name="Line 1701"/>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2171" name="Line 1702"/>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2172" name="Line 1703"/>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2173" name="Line 1704"/>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2174" name="Line 1705"/>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2175" name="Line 1706"/>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2176" name="Line 1707"/>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2177" name="Line 1708"/>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2178" name="Line 1709"/>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2179" name="Line 1710"/>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2180" name="Line 1711"/>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sp>
        <p:nvSpPr>
          <p:cNvPr id="201732" name="Text Box 1712"/>
          <p:cNvSpPr txBox="1">
            <a:spLocks noChangeArrowheads="1"/>
          </p:cNvSpPr>
          <p:nvPr/>
        </p:nvSpPr>
        <p:spPr bwMode="auto">
          <a:xfrm>
            <a:off x="1403350" y="1989138"/>
            <a:ext cx="704850" cy="396875"/>
          </a:xfrm>
          <a:prstGeom prst="rect">
            <a:avLst/>
          </a:prstGeom>
          <a:solidFill>
            <a:srgbClr val="F8F6A6"/>
          </a:solid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(0,0)</a:t>
            </a:r>
          </a:p>
        </p:txBody>
      </p:sp>
      <p:sp>
        <p:nvSpPr>
          <p:cNvPr id="201733" name="Line 1713"/>
          <p:cNvSpPr>
            <a:spLocks noChangeShapeType="1"/>
          </p:cNvSpPr>
          <p:nvPr/>
        </p:nvSpPr>
        <p:spPr bwMode="auto">
          <a:xfrm>
            <a:off x="2114550" y="2487613"/>
            <a:ext cx="3114675" cy="1785937"/>
          </a:xfrm>
          <a:prstGeom prst="line">
            <a:avLst/>
          </a:prstGeom>
          <a:noFill/>
          <a:ln w="9525">
            <a:solidFill>
              <a:srgbClr val="00FF00"/>
            </a:solidFill>
            <a:round/>
            <a:headEnd/>
            <a:tailEnd/>
          </a:ln>
        </p:spPr>
        <p:txBody>
          <a:bodyPr wrap="none" anchor="ctr"/>
          <a:lstStyle/>
          <a:p>
            <a:endParaRPr lang="hu-HU"/>
          </a:p>
        </p:txBody>
      </p:sp>
      <p:sp>
        <p:nvSpPr>
          <p:cNvPr id="201734" name="Oval 1714"/>
          <p:cNvSpPr>
            <a:spLocks noChangeArrowheads="1"/>
          </p:cNvSpPr>
          <p:nvPr/>
        </p:nvSpPr>
        <p:spPr bwMode="auto">
          <a:xfrm>
            <a:off x="6218238" y="4791075"/>
            <a:ext cx="219075" cy="219075"/>
          </a:xfrm>
          <a:prstGeom prst="ellipse">
            <a:avLst/>
          </a:prstGeom>
          <a:solidFill>
            <a:srgbClr val="FF0000"/>
          </a:solidFill>
          <a:ln w="9525">
            <a:solidFill>
              <a:srgbClr val="FF0000"/>
            </a:solidFill>
            <a:round/>
            <a:headEnd/>
            <a:tailEnd/>
          </a:ln>
        </p:spPr>
        <p:txBody>
          <a:bodyPr wrap="none" anchor="ctr"/>
          <a:lstStyle/>
          <a:p>
            <a:pPr eaLnBrk="0" hangingPunct="0"/>
            <a:endParaRPr lang="hu-HU" sz="2400">
              <a:solidFill>
                <a:srgbClr val="000000"/>
              </a:solidFill>
              <a:latin typeface="Times New Roman" pitchFamily="18" charset="0"/>
              <a:ea typeface="ＭＳ Ｐゴシック" pitchFamily="34" charset="-128"/>
            </a:endParaRPr>
          </a:p>
        </p:txBody>
      </p:sp>
      <p:sp>
        <p:nvSpPr>
          <p:cNvPr id="201735" name="Text Box 1715"/>
          <p:cNvSpPr txBox="1">
            <a:spLocks noChangeArrowheads="1"/>
          </p:cNvSpPr>
          <p:nvPr/>
        </p:nvSpPr>
        <p:spPr bwMode="auto">
          <a:xfrm>
            <a:off x="6156325" y="5013325"/>
            <a:ext cx="1285875" cy="336550"/>
          </a:xfrm>
          <a:prstGeom prst="rect">
            <a:avLst/>
          </a:prstGeom>
          <a:solidFill>
            <a:srgbClr val="F8F6A6"/>
          </a:solidFill>
          <a:ln w="9525">
            <a:noFill/>
            <a:miter lim="800000"/>
            <a:headEnd/>
            <a:tailEnd/>
          </a:ln>
        </p:spPr>
        <p:txBody>
          <a:bodyPr wrap="none">
            <a:spAutoFit/>
          </a:bodyPr>
          <a:lstStyle/>
          <a:p>
            <a:pPr algn="ctr" eaLnBrk="0" hangingPunct="0"/>
            <a:r>
              <a:rPr kumimoji="1" lang="en-US" altLang="ja-JP" sz="1600">
                <a:solidFill>
                  <a:srgbClr val="000000"/>
                </a:solidFill>
                <a:latin typeface="Arial" pitchFamily="34" charset="0"/>
                <a:ea typeface="ＭＳ Ｐゴシック" pitchFamily="34" charset="-128"/>
              </a:rPr>
              <a:t>C</a:t>
            </a:r>
            <a:r>
              <a:rPr kumimoji="1" lang="en-US" altLang="ja-JP" sz="1600" baseline="-25000">
                <a:solidFill>
                  <a:srgbClr val="000000"/>
                </a:solidFill>
                <a:latin typeface="Arial" pitchFamily="34" charset="0"/>
                <a:ea typeface="ＭＳ Ｐゴシック" pitchFamily="34" charset="-128"/>
              </a:rPr>
              <a:t>h</a:t>
            </a:r>
            <a:r>
              <a:rPr kumimoji="1" lang="en-US" altLang="ja-JP" sz="1600">
                <a:solidFill>
                  <a:srgbClr val="000000"/>
                </a:solidFill>
                <a:latin typeface="Arial" pitchFamily="34" charset="0"/>
                <a:ea typeface="ＭＳ Ｐゴシック" pitchFamily="34" charset="-128"/>
              </a:rPr>
              <a:t> = (10,10)</a:t>
            </a:r>
          </a:p>
        </p:txBody>
      </p:sp>
      <p:sp>
        <p:nvSpPr>
          <p:cNvPr id="807604" name="Rectangle 1716"/>
          <p:cNvSpPr>
            <a:spLocks noGrp="1" noChangeArrowheads="1"/>
          </p:cNvSpPr>
          <p:nvPr>
            <p:ph type="ctrTitle" idx="4294967295"/>
          </p:nvPr>
        </p:nvSpPr>
        <p:spPr>
          <a:xfrm>
            <a:off x="1187450" y="260350"/>
            <a:ext cx="6624638" cy="647700"/>
          </a:xfrm>
        </p:spPr>
        <p:txBody>
          <a:bodyPr anchor="ctr"/>
          <a:lstStyle/>
          <a:p>
            <a:pPr eaLnBrk="1" hangingPunct="1">
              <a:defRPr/>
            </a:pPr>
            <a:r>
              <a:rPr lang="en-US" altLang="ja-JP" sz="4000" smtClean="0">
                <a:effectLst>
                  <a:outerShdw blurRad="38100" dist="38100" dir="2700000" algn="tl">
                    <a:srgbClr val="C0C0C0"/>
                  </a:outerShdw>
                </a:effectLst>
                <a:ea typeface="ＭＳ Ｐゴシック" pitchFamily="34" charset="-128"/>
              </a:rPr>
              <a:t>Wrapping (10,10) SWNT (armchair)</a:t>
            </a:r>
          </a:p>
        </p:txBody>
      </p:sp>
      <p:grpSp>
        <p:nvGrpSpPr>
          <p:cNvPr id="201737" name="Group 1717"/>
          <p:cNvGrpSpPr>
            <a:grpSpLocks/>
          </p:cNvGrpSpPr>
          <p:nvPr/>
        </p:nvGrpSpPr>
        <p:grpSpPr bwMode="auto">
          <a:xfrm>
            <a:off x="1230313" y="5122863"/>
            <a:ext cx="1263650" cy="1152525"/>
            <a:chOff x="2982" y="958"/>
            <a:chExt cx="1142" cy="1041"/>
          </a:xfrm>
        </p:grpSpPr>
        <p:sp>
          <p:nvSpPr>
            <p:cNvPr id="201743" name="Line 1718"/>
            <p:cNvSpPr>
              <a:spLocks noChangeShapeType="1"/>
            </p:cNvSpPr>
            <p:nvPr/>
          </p:nvSpPr>
          <p:spPr bwMode="auto">
            <a:xfrm>
              <a:off x="3130" y="1402"/>
              <a:ext cx="252" cy="0"/>
            </a:xfrm>
            <a:prstGeom prst="line">
              <a:avLst/>
            </a:prstGeom>
            <a:noFill/>
            <a:ln w="38100">
              <a:solidFill>
                <a:schemeClr val="tx1"/>
              </a:solidFill>
              <a:round/>
              <a:headEnd/>
              <a:tailEnd type="triangle" w="med" len="med"/>
            </a:ln>
          </p:spPr>
          <p:txBody>
            <a:bodyPr/>
            <a:lstStyle/>
            <a:p>
              <a:endParaRPr lang="hu-HU"/>
            </a:p>
          </p:txBody>
        </p:sp>
        <p:sp>
          <p:nvSpPr>
            <p:cNvPr id="201744" name="Line 1719"/>
            <p:cNvSpPr>
              <a:spLocks noChangeShapeType="1"/>
            </p:cNvSpPr>
            <p:nvPr/>
          </p:nvSpPr>
          <p:spPr bwMode="auto">
            <a:xfrm>
              <a:off x="3130" y="1396"/>
              <a:ext cx="132" cy="210"/>
            </a:xfrm>
            <a:prstGeom prst="line">
              <a:avLst/>
            </a:prstGeom>
            <a:noFill/>
            <a:ln w="38100">
              <a:solidFill>
                <a:schemeClr val="tx1"/>
              </a:solidFill>
              <a:round/>
              <a:headEnd/>
              <a:tailEnd type="triangle" w="med" len="med"/>
            </a:ln>
          </p:spPr>
          <p:txBody>
            <a:bodyPr/>
            <a:lstStyle/>
            <a:p>
              <a:endParaRPr lang="hu-HU"/>
            </a:p>
          </p:txBody>
        </p:sp>
        <p:sp>
          <p:nvSpPr>
            <p:cNvPr id="201745" name="Text Box 1720"/>
            <p:cNvSpPr txBox="1">
              <a:spLocks noChangeArrowheads="1"/>
            </p:cNvSpPr>
            <p:nvPr/>
          </p:nvSpPr>
          <p:spPr bwMode="auto">
            <a:xfrm>
              <a:off x="3174" y="1091"/>
              <a:ext cx="422" cy="413"/>
            </a:xfrm>
            <a:prstGeom prst="rect">
              <a:avLst/>
            </a:prstGeom>
            <a:noFill/>
            <a:ln w="9525">
              <a:noFill/>
              <a:miter lim="800000"/>
              <a:headEnd/>
              <a:tailEnd/>
            </a:ln>
          </p:spPr>
          <p:txBody>
            <a:bodyPr wrap="none">
              <a:spAutoFit/>
            </a:bodyPr>
            <a:lstStyle/>
            <a:p>
              <a:r>
                <a:rPr kumimoji="1" lang="en-US" altLang="ja-JP" sz="2400">
                  <a:solidFill>
                    <a:srgbClr val="000000"/>
                  </a:solidFill>
                  <a:latin typeface="Arial" pitchFamily="34" charset="0"/>
                  <a:ea typeface="ＭＳ Ｐゴシック" pitchFamily="34" charset="-128"/>
                </a:rPr>
                <a:t>a</a:t>
              </a:r>
              <a:r>
                <a:rPr kumimoji="1" lang="en-US" altLang="ja-JP" sz="2400" baseline="-25000">
                  <a:solidFill>
                    <a:srgbClr val="000000"/>
                  </a:solidFill>
                  <a:latin typeface="Arial" pitchFamily="34" charset="0"/>
                  <a:ea typeface="ＭＳ Ｐゴシック" pitchFamily="34" charset="-128"/>
                </a:rPr>
                <a:t>1</a:t>
              </a:r>
            </a:p>
          </p:txBody>
        </p:sp>
        <p:sp>
          <p:nvSpPr>
            <p:cNvPr id="201746" name="Text Box 1721"/>
            <p:cNvSpPr txBox="1">
              <a:spLocks noChangeArrowheads="1"/>
            </p:cNvSpPr>
            <p:nvPr/>
          </p:nvSpPr>
          <p:spPr bwMode="auto">
            <a:xfrm>
              <a:off x="2982" y="1378"/>
              <a:ext cx="422" cy="413"/>
            </a:xfrm>
            <a:prstGeom prst="rect">
              <a:avLst/>
            </a:prstGeom>
            <a:noFill/>
            <a:ln w="9525">
              <a:noFill/>
              <a:miter lim="800000"/>
              <a:headEnd/>
              <a:tailEnd/>
            </a:ln>
          </p:spPr>
          <p:txBody>
            <a:bodyPr wrap="none">
              <a:spAutoFit/>
            </a:bodyPr>
            <a:lstStyle/>
            <a:p>
              <a:r>
                <a:rPr kumimoji="1" lang="en-US" altLang="ja-JP" sz="2400">
                  <a:solidFill>
                    <a:srgbClr val="000000"/>
                  </a:solidFill>
                  <a:latin typeface="Arial" pitchFamily="34" charset="0"/>
                  <a:ea typeface="ＭＳ Ｐゴシック" pitchFamily="34" charset="-128"/>
                </a:rPr>
                <a:t>a</a:t>
              </a:r>
              <a:r>
                <a:rPr kumimoji="1" lang="en-US" altLang="ja-JP" sz="2400" baseline="-25000">
                  <a:solidFill>
                    <a:srgbClr val="000000"/>
                  </a:solidFill>
                  <a:latin typeface="Arial" pitchFamily="34" charset="0"/>
                  <a:ea typeface="ＭＳ Ｐゴシック" pitchFamily="34" charset="-128"/>
                </a:rPr>
                <a:t>2</a:t>
              </a:r>
            </a:p>
          </p:txBody>
        </p:sp>
        <p:sp>
          <p:nvSpPr>
            <p:cNvPr id="201747" name="Line 1722"/>
            <p:cNvSpPr>
              <a:spLocks noChangeShapeType="1"/>
            </p:cNvSpPr>
            <p:nvPr/>
          </p:nvSpPr>
          <p:spPr bwMode="auto">
            <a:xfrm>
              <a:off x="3534" y="1614"/>
              <a:ext cx="384" cy="234"/>
            </a:xfrm>
            <a:prstGeom prst="line">
              <a:avLst/>
            </a:prstGeom>
            <a:noFill/>
            <a:ln w="38100">
              <a:solidFill>
                <a:schemeClr val="tx1"/>
              </a:solidFill>
              <a:round/>
              <a:headEnd/>
              <a:tailEnd type="triangle" w="med" len="med"/>
            </a:ln>
          </p:spPr>
          <p:txBody>
            <a:bodyPr wrap="none" anchor="ctr"/>
            <a:lstStyle/>
            <a:p>
              <a:endParaRPr lang="hu-HU"/>
            </a:p>
          </p:txBody>
        </p:sp>
        <p:sp>
          <p:nvSpPr>
            <p:cNvPr id="201748" name="Line 1723"/>
            <p:cNvSpPr>
              <a:spLocks noChangeShapeType="1"/>
            </p:cNvSpPr>
            <p:nvPr/>
          </p:nvSpPr>
          <p:spPr bwMode="auto">
            <a:xfrm flipV="1">
              <a:off x="3534" y="1182"/>
              <a:ext cx="258" cy="432"/>
            </a:xfrm>
            <a:prstGeom prst="line">
              <a:avLst/>
            </a:prstGeom>
            <a:noFill/>
            <a:ln w="38100">
              <a:solidFill>
                <a:schemeClr val="tx1"/>
              </a:solidFill>
              <a:round/>
              <a:headEnd/>
              <a:tailEnd type="triangle" w="med" len="med"/>
            </a:ln>
          </p:spPr>
          <p:txBody>
            <a:bodyPr wrap="none" anchor="ctr"/>
            <a:lstStyle/>
            <a:p>
              <a:endParaRPr lang="hu-HU"/>
            </a:p>
          </p:txBody>
        </p:sp>
        <p:sp>
          <p:nvSpPr>
            <p:cNvPr id="201749" name="Text Box 1724"/>
            <p:cNvSpPr txBox="1">
              <a:spLocks noChangeArrowheads="1"/>
            </p:cNvSpPr>
            <p:nvPr/>
          </p:nvSpPr>
          <p:spPr bwMode="auto">
            <a:xfrm>
              <a:off x="3843" y="1640"/>
              <a:ext cx="281" cy="359"/>
            </a:xfrm>
            <a:prstGeom prst="rect">
              <a:avLst/>
            </a:prstGeom>
            <a:no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x</a:t>
              </a:r>
            </a:p>
          </p:txBody>
        </p:sp>
        <p:sp>
          <p:nvSpPr>
            <p:cNvPr id="201750" name="Text Box 1725"/>
            <p:cNvSpPr txBox="1">
              <a:spLocks noChangeArrowheads="1"/>
            </p:cNvSpPr>
            <p:nvPr/>
          </p:nvSpPr>
          <p:spPr bwMode="auto">
            <a:xfrm>
              <a:off x="3750" y="958"/>
              <a:ext cx="281" cy="358"/>
            </a:xfrm>
            <a:prstGeom prst="rect">
              <a:avLst/>
            </a:prstGeom>
            <a:no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y</a:t>
              </a:r>
            </a:p>
          </p:txBody>
        </p:sp>
      </p:grpSp>
      <p:pic>
        <p:nvPicPr>
          <p:cNvPr id="807614" name="Picture 1726" descr="10-10snap"/>
          <p:cNvPicPr>
            <a:picLocks noChangeAspect="1" noChangeArrowheads="1"/>
          </p:cNvPicPr>
          <p:nvPr/>
        </p:nvPicPr>
        <p:blipFill>
          <a:blip r:embed="rId4" cstate="print"/>
          <a:srcRect/>
          <a:stretch>
            <a:fillRect/>
          </a:stretch>
        </p:blipFill>
        <p:spPr bwMode="auto">
          <a:xfrm>
            <a:off x="1133475" y="1090613"/>
            <a:ext cx="6229350" cy="5362575"/>
          </a:xfrm>
          <a:prstGeom prst="rect">
            <a:avLst/>
          </a:prstGeom>
          <a:noFill/>
          <a:ln w="9525">
            <a:noFill/>
            <a:miter lim="800000"/>
            <a:headEnd/>
            <a:tailEnd/>
          </a:ln>
        </p:spPr>
      </p:pic>
      <p:sp>
        <p:nvSpPr>
          <p:cNvPr id="201739" name="Line 1727"/>
          <p:cNvSpPr>
            <a:spLocks noChangeShapeType="1"/>
          </p:cNvSpPr>
          <p:nvPr/>
        </p:nvSpPr>
        <p:spPr bwMode="auto">
          <a:xfrm>
            <a:off x="2124075" y="2492375"/>
            <a:ext cx="4203700" cy="2419350"/>
          </a:xfrm>
          <a:prstGeom prst="line">
            <a:avLst/>
          </a:prstGeom>
          <a:noFill/>
          <a:ln w="57150">
            <a:solidFill>
              <a:schemeClr val="tx1"/>
            </a:solidFill>
            <a:round/>
            <a:headEnd/>
            <a:tailEnd type="triangle" w="med" len="med"/>
          </a:ln>
        </p:spPr>
        <p:txBody>
          <a:bodyPr wrap="none" anchor="ctr"/>
          <a:lstStyle/>
          <a:p>
            <a:endParaRPr lang="hu-HU"/>
          </a:p>
        </p:txBody>
      </p:sp>
      <p:sp>
        <p:nvSpPr>
          <p:cNvPr id="201740" name="Oval 1728"/>
          <p:cNvSpPr>
            <a:spLocks noChangeArrowheads="1"/>
          </p:cNvSpPr>
          <p:nvPr/>
        </p:nvSpPr>
        <p:spPr bwMode="auto">
          <a:xfrm>
            <a:off x="2001838" y="2368550"/>
            <a:ext cx="201612" cy="201613"/>
          </a:xfrm>
          <a:prstGeom prst="ellipse">
            <a:avLst/>
          </a:prstGeom>
          <a:solidFill>
            <a:schemeClr val="bg2"/>
          </a:solidFill>
          <a:ln w="9525">
            <a:solidFill>
              <a:schemeClr val="tx1"/>
            </a:solidFill>
            <a:round/>
            <a:headEnd/>
            <a:tailEnd/>
          </a:ln>
        </p:spPr>
        <p:txBody>
          <a:bodyPr wrap="none" anchor="ctr"/>
          <a:lstStyle/>
          <a:p>
            <a:pPr eaLnBrk="0" hangingPunct="0"/>
            <a:endParaRPr lang="hu-HU" sz="2400">
              <a:solidFill>
                <a:srgbClr val="000000"/>
              </a:solidFill>
              <a:latin typeface="Times New Roman" pitchFamily="18" charset="0"/>
              <a:ea typeface="ＭＳ Ｐゴシック" pitchFamily="34" charset="-128"/>
            </a:endParaRPr>
          </a:p>
        </p:txBody>
      </p:sp>
      <p:sp>
        <p:nvSpPr>
          <p:cNvPr id="201741" name="Line 1729"/>
          <p:cNvSpPr>
            <a:spLocks noChangeShapeType="1"/>
          </p:cNvSpPr>
          <p:nvPr/>
        </p:nvSpPr>
        <p:spPr bwMode="auto">
          <a:xfrm>
            <a:off x="4899025" y="2460625"/>
            <a:ext cx="1416050" cy="2432050"/>
          </a:xfrm>
          <a:prstGeom prst="line">
            <a:avLst/>
          </a:prstGeom>
          <a:noFill/>
          <a:ln w="28575">
            <a:solidFill>
              <a:schemeClr val="tx1"/>
            </a:solidFill>
            <a:round/>
            <a:headEnd/>
            <a:tailEnd type="triangle" w="med" len="med"/>
          </a:ln>
        </p:spPr>
        <p:txBody>
          <a:bodyPr wrap="none" anchor="ctr"/>
          <a:lstStyle/>
          <a:p>
            <a:endParaRPr lang="hu-HU"/>
          </a:p>
        </p:txBody>
      </p:sp>
      <p:sp>
        <p:nvSpPr>
          <p:cNvPr id="201742" name="Line 1730"/>
          <p:cNvSpPr>
            <a:spLocks noChangeShapeType="1"/>
          </p:cNvSpPr>
          <p:nvPr/>
        </p:nvSpPr>
        <p:spPr bwMode="auto">
          <a:xfrm flipV="1">
            <a:off x="2124075" y="2470150"/>
            <a:ext cx="2787650" cy="22225"/>
          </a:xfrm>
          <a:prstGeom prst="line">
            <a:avLst/>
          </a:prstGeom>
          <a:noFill/>
          <a:ln w="28575">
            <a:solidFill>
              <a:schemeClr val="tx1"/>
            </a:solidFill>
            <a:round/>
            <a:headEnd/>
            <a:tailEnd type="triangle" w="med" len="med"/>
          </a:ln>
        </p:spPr>
        <p:txBody>
          <a:bodyPr wrap="none" anchor="ctr"/>
          <a:lstStyle/>
          <a:p>
            <a:endParaRPr lang="hu-H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07614"/>
                                        </p:tgtEl>
                                        <p:attrNameLst>
                                          <p:attrName>style.visibility</p:attrName>
                                        </p:attrNameLst>
                                      </p:cBhvr>
                                      <p:to>
                                        <p:strVal val="visible"/>
                                      </p:to>
                                    </p:set>
                                    <p:animEffect transition="in" filter="checkerboard(across)">
                                      <p:cBhvr>
                                        <p:cTn id="7" dur="500"/>
                                        <p:tgtEl>
                                          <p:spTgt spid="807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nuevo-1"/>
          <p:cNvPicPr>
            <a:picLocks noChangeAspect="1" noChangeArrowheads="1"/>
          </p:cNvPicPr>
          <p:nvPr/>
        </p:nvPicPr>
        <p:blipFill>
          <a:blip r:embed="rId3" cstate="print"/>
          <a:srcRect/>
          <a:stretch>
            <a:fillRect/>
          </a:stretch>
        </p:blipFill>
        <p:spPr bwMode="auto">
          <a:xfrm>
            <a:off x="0" y="5408613"/>
            <a:ext cx="4356100" cy="1449387"/>
          </a:xfrm>
          <a:prstGeom prst="rect">
            <a:avLst/>
          </a:prstGeom>
          <a:noFill/>
          <a:ln w="9525">
            <a:noFill/>
            <a:miter lim="800000"/>
            <a:headEnd/>
            <a:tailEnd/>
          </a:ln>
        </p:spPr>
      </p:pic>
      <p:pic>
        <p:nvPicPr>
          <p:cNvPr id="314371" name="Picture 3" descr="nuevo-2"/>
          <p:cNvPicPr>
            <a:picLocks noChangeAspect="1" noChangeArrowheads="1"/>
          </p:cNvPicPr>
          <p:nvPr/>
        </p:nvPicPr>
        <p:blipFill>
          <a:blip r:embed="rId4" cstate="print"/>
          <a:srcRect/>
          <a:stretch>
            <a:fillRect/>
          </a:stretch>
        </p:blipFill>
        <p:spPr bwMode="auto">
          <a:xfrm>
            <a:off x="4281488" y="0"/>
            <a:ext cx="4899025" cy="6858000"/>
          </a:xfrm>
          <a:prstGeom prst="rect">
            <a:avLst/>
          </a:prstGeom>
          <a:noFill/>
          <a:ln w="9525">
            <a:noFill/>
            <a:miter lim="800000"/>
            <a:headEnd/>
            <a:tailEnd/>
          </a:ln>
        </p:spPr>
      </p:pic>
      <p:sp>
        <p:nvSpPr>
          <p:cNvPr id="314372" name="Rectangle 5"/>
          <p:cNvSpPr>
            <a:spLocks noGrp="1" noChangeArrowheads="1"/>
          </p:cNvSpPr>
          <p:nvPr>
            <p:ph type="title"/>
          </p:nvPr>
        </p:nvSpPr>
        <p:spPr>
          <a:xfrm>
            <a:off x="241300" y="274638"/>
            <a:ext cx="3970338" cy="1143000"/>
          </a:xfrm>
        </p:spPr>
        <p:txBody>
          <a:bodyPr/>
          <a:lstStyle/>
          <a:p>
            <a:pPr eaLnBrk="1" hangingPunct="1"/>
            <a:r>
              <a:rPr lang="hu-HU" sz="3400" smtClean="0">
                <a:solidFill>
                  <a:srgbClr val="000000"/>
                </a:solidFill>
              </a:rPr>
              <a:t>„Neuronano”</a:t>
            </a:r>
            <a:br>
              <a:rPr lang="hu-HU" sz="3400" smtClean="0">
                <a:solidFill>
                  <a:srgbClr val="000000"/>
                </a:solidFill>
              </a:rPr>
            </a:br>
            <a:r>
              <a:rPr lang="hu-HU" sz="3400" smtClean="0">
                <a:solidFill>
                  <a:srgbClr val="000000"/>
                </a:solidFill>
              </a:rPr>
              <a:t>project</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MO39CF72032497867_oldallancok"/>
          <p:cNvPicPr>
            <a:picLocks noChangeAspect="1" noChangeArrowheads="1"/>
          </p:cNvPicPr>
          <p:nvPr/>
        </p:nvPicPr>
        <p:blipFill>
          <a:blip r:embed="rId3" cstate="print"/>
          <a:srcRect/>
          <a:stretch>
            <a:fillRect/>
          </a:stretch>
        </p:blipFill>
        <p:spPr bwMode="auto">
          <a:xfrm>
            <a:off x="-914400" y="-409575"/>
            <a:ext cx="10972800" cy="7677150"/>
          </a:xfrm>
          <a:prstGeom prst="rect">
            <a:avLst/>
          </a:prstGeom>
          <a:noFill/>
          <a:ln w="9525">
            <a:noFill/>
            <a:miter lim="800000"/>
            <a:headEnd/>
            <a:tailEnd/>
          </a:ln>
        </p:spPr>
      </p:pic>
      <p:sp>
        <p:nvSpPr>
          <p:cNvPr id="315395" name="Text Box 3"/>
          <p:cNvSpPr txBox="1">
            <a:spLocks noChangeArrowheads="1"/>
          </p:cNvSpPr>
          <p:nvPr/>
        </p:nvSpPr>
        <p:spPr bwMode="auto">
          <a:xfrm>
            <a:off x="3429000" y="457200"/>
            <a:ext cx="4800600"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FFFFFF"/>
                </a:solidFill>
                <a:latin typeface="Times New Roman" pitchFamily="18" charset="0"/>
              </a:rPr>
              <a:t>funkcionalizálás</a:t>
            </a:r>
            <a:endParaRPr lang="hu-HU" sz="240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title"/>
          </p:nvPr>
        </p:nvSpPr>
        <p:spPr/>
        <p:txBody>
          <a:bodyPr/>
          <a:lstStyle/>
          <a:p>
            <a:pPr eaLnBrk="1" hangingPunct="1"/>
            <a:r>
              <a:rPr lang="hu-HU" sz="3400" smtClean="0">
                <a:cs typeface="Arial" pitchFamily="34" charset="0"/>
              </a:rPr>
              <a:t>Gázérzékelés</a:t>
            </a:r>
          </a:p>
        </p:txBody>
      </p:sp>
      <p:sp>
        <p:nvSpPr>
          <p:cNvPr id="316419" name="Tartalom helye 2"/>
          <p:cNvSpPr>
            <a:spLocks noGrp="1"/>
          </p:cNvSpPr>
          <p:nvPr>
            <p:ph idx="4294967295"/>
          </p:nvPr>
        </p:nvSpPr>
        <p:spPr>
          <a:xfrm>
            <a:off x="0" y="1700213"/>
            <a:ext cx="8572500" cy="4943475"/>
          </a:xfrm>
        </p:spPr>
        <p:txBody>
          <a:bodyPr/>
          <a:lstStyle/>
          <a:p>
            <a:pPr lvl="1" eaLnBrk="1" hangingPunct="1">
              <a:buFont typeface="Wingdings" pitchFamily="2" charset="2"/>
              <a:buChar char="§"/>
            </a:pPr>
            <a:r>
              <a:rPr lang="hu-HU" sz="2200" smtClean="0">
                <a:cs typeface="Arial" pitchFamily="34" charset="0"/>
              </a:rPr>
              <a:t>Nagy felület/térfogat arány miatt</a:t>
            </a:r>
          </a:p>
          <a:p>
            <a:pPr lvl="1" eaLnBrk="1" hangingPunct="1">
              <a:buFont typeface="Wingdings" pitchFamily="2" charset="2"/>
              <a:buChar char="§"/>
            </a:pPr>
            <a:r>
              <a:rPr lang="hu-HU" sz="2200" smtClean="0">
                <a:cs typeface="Arial" pitchFamily="34" charset="0"/>
              </a:rPr>
              <a:t>Detektálás: ellenállás-változás követése</a:t>
            </a:r>
          </a:p>
          <a:p>
            <a:pPr lvl="1" eaLnBrk="1" hangingPunct="1">
              <a:buFont typeface="Wingdings" pitchFamily="2" charset="2"/>
              <a:buChar char="§"/>
            </a:pPr>
            <a:r>
              <a:rPr lang="hu-HU" sz="2200" smtClean="0">
                <a:cs typeface="Arial" pitchFamily="34" charset="0"/>
              </a:rPr>
              <a:t>Funkcionalizálás jelentősége</a:t>
            </a:r>
          </a:p>
          <a:p>
            <a:pPr eaLnBrk="1" hangingPunct="1">
              <a:buFont typeface="Wingdings" pitchFamily="2" charset="2"/>
              <a:buNone/>
            </a:pPr>
            <a:endParaRPr lang="hu-HU" smtClean="0">
              <a:cs typeface="Arial" pitchFamily="34" charset="0"/>
            </a:endParaRPr>
          </a:p>
        </p:txBody>
      </p:sp>
      <p:pic>
        <p:nvPicPr>
          <p:cNvPr id="316420" name="Picture 2"/>
          <p:cNvPicPr>
            <a:picLocks noChangeAspect="1" noChangeArrowheads="1"/>
          </p:cNvPicPr>
          <p:nvPr/>
        </p:nvPicPr>
        <p:blipFill>
          <a:blip r:embed="rId2" cstate="print"/>
          <a:srcRect/>
          <a:stretch>
            <a:fillRect/>
          </a:stretch>
        </p:blipFill>
        <p:spPr bwMode="auto">
          <a:xfrm>
            <a:off x="611188" y="3068638"/>
            <a:ext cx="3000375" cy="3043237"/>
          </a:xfrm>
          <a:prstGeom prst="rect">
            <a:avLst/>
          </a:prstGeom>
          <a:noFill/>
          <a:ln w="9525">
            <a:noFill/>
            <a:miter lim="800000"/>
            <a:headEnd/>
            <a:tailEnd/>
          </a:ln>
        </p:spPr>
      </p:pic>
      <p:pic>
        <p:nvPicPr>
          <p:cNvPr id="316421" name="Kép 1" descr="IMG_2540"/>
          <p:cNvPicPr>
            <a:picLocks noChangeAspect="1" noChangeArrowheads="1"/>
          </p:cNvPicPr>
          <p:nvPr/>
        </p:nvPicPr>
        <p:blipFill>
          <a:blip r:embed="rId3" cstate="print"/>
          <a:srcRect/>
          <a:stretch>
            <a:fillRect/>
          </a:stretch>
        </p:blipFill>
        <p:spPr bwMode="auto">
          <a:xfrm>
            <a:off x="4716463" y="3213100"/>
            <a:ext cx="3786187" cy="2833688"/>
          </a:xfrm>
          <a:prstGeom prst="rect">
            <a:avLst/>
          </a:prstGeom>
          <a:noFill/>
          <a:ln w="9525">
            <a:solidFill>
              <a:schemeClr val="tx1"/>
            </a:solidFill>
            <a:miter lim="800000"/>
            <a:headEnd/>
            <a:tailEnd/>
          </a:ln>
        </p:spPr>
      </p:pic>
      <p:sp>
        <p:nvSpPr>
          <p:cNvPr id="316422" name="Szövegdoboz 5"/>
          <p:cNvSpPr txBox="1">
            <a:spLocks noChangeArrowheads="1"/>
          </p:cNvSpPr>
          <p:nvPr/>
        </p:nvSpPr>
        <p:spPr bwMode="auto">
          <a:xfrm>
            <a:off x="755650" y="6237288"/>
            <a:ext cx="2357438" cy="396875"/>
          </a:xfrm>
          <a:prstGeom prst="rect">
            <a:avLst/>
          </a:prstGeom>
          <a:noFill/>
          <a:ln w="9525">
            <a:noFill/>
            <a:miter lim="800000"/>
            <a:headEnd/>
            <a:tailEnd/>
          </a:ln>
        </p:spPr>
        <p:txBody>
          <a:bodyPr>
            <a:spAutoFit/>
          </a:bodyPr>
          <a:lstStyle/>
          <a:p>
            <a:r>
              <a:rPr lang="hu-HU" sz="2000">
                <a:latin typeface="Arial" pitchFamily="34" charset="0"/>
                <a:cs typeface="Arial" pitchFamily="34" charset="0"/>
              </a:rPr>
              <a:t>Elvi vázlat</a:t>
            </a:r>
          </a:p>
        </p:txBody>
      </p:sp>
      <p:sp>
        <p:nvSpPr>
          <p:cNvPr id="316423" name="Szövegdoboz 6"/>
          <p:cNvSpPr txBox="1">
            <a:spLocks noChangeArrowheads="1"/>
          </p:cNvSpPr>
          <p:nvPr/>
        </p:nvSpPr>
        <p:spPr bwMode="auto">
          <a:xfrm>
            <a:off x="5003800" y="6237288"/>
            <a:ext cx="3714750" cy="396875"/>
          </a:xfrm>
          <a:prstGeom prst="rect">
            <a:avLst/>
          </a:prstGeom>
          <a:noFill/>
          <a:ln w="9525">
            <a:noFill/>
            <a:miter lim="800000"/>
            <a:headEnd/>
            <a:tailEnd/>
          </a:ln>
        </p:spPr>
        <p:txBody>
          <a:bodyPr>
            <a:spAutoFit/>
          </a:bodyPr>
          <a:lstStyle/>
          <a:p>
            <a:r>
              <a:rPr lang="hu-HU" sz="2000">
                <a:latin typeface="Arial" pitchFamily="34" charset="0"/>
                <a:cs typeface="Arial" pitchFamily="34" charset="0"/>
              </a:rPr>
              <a:t>„Kémiai orr” az MFA-ban</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descr="tips_paper_fig3"/>
          <p:cNvPicPr>
            <a:picLocks noChangeAspect="1" noChangeArrowheads="1"/>
          </p:cNvPicPr>
          <p:nvPr/>
        </p:nvPicPr>
        <p:blipFill>
          <a:blip r:embed="rId3" cstate="print"/>
          <a:srcRect/>
          <a:stretch>
            <a:fillRect/>
          </a:stretch>
        </p:blipFill>
        <p:spPr bwMode="auto">
          <a:xfrm>
            <a:off x="5257800" y="3694113"/>
            <a:ext cx="3886200" cy="3163887"/>
          </a:xfrm>
          <a:prstGeom prst="rect">
            <a:avLst/>
          </a:prstGeom>
          <a:noFill/>
          <a:ln w="9525">
            <a:noFill/>
            <a:miter lim="800000"/>
            <a:headEnd/>
            <a:tailEnd/>
          </a:ln>
        </p:spPr>
      </p:pic>
      <p:pic>
        <p:nvPicPr>
          <p:cNvPr id="317443" name="Picture 3" descr="nature1_afmtip"/>
          <p:cNvPicPr>
            <a:picLocks noChangeAspect="1" noChangeArrowheads="1"/>
          </p:cNvPicPr>
          <p:nvPr/>
        </p:nvPicPr>
        <p:blipFill>
          <a:blip r:embed="rId4" cstate="print"/>
          <a:srcRect/>
          <a:stretch>
            <a:fillRect/>
          </a:stretch>
        </p:blipFill>
        <p:spPr bwMode="auto">
          <a:xfrm>
            <a:off x="0" y="0"/>
            <a:ext cx="4432300" cy="6858000"/>
          </a:xfrm>
          <a:prstGeom prst="rect">
            <a:avLst/>
          </a:prstGeom>
          <a:noFill/>
          <a:ln w="9525">
            <a:noFill/>
            <a:miter lim="800000"/>
            <a:headEnd/>
            <a:tailEnd/>
          </a:ln>
        </p:spPr>
      </p:pic>
      <p:sp>
        <p:nvSpPr>
          <p:cNvPr id="317444" name="Text Box 4"/>
          <p:cNvSpPr txBox="1">
            <a:spLocks noChangeArrowheads="1"/>
          </p:cNvSpPr>
          <p:nvPr/>
        </p:nvSpPr>
        <p:spPr bwMode="auto">
          <a:xfrm>
            <a:off x="5929313" y="500063"/>
            <a:ext cx="1905000" cy="457200"/>
          </a:xfrm>
          <a:prstGeom prst="rect">
            <a:avLst/>
          </a:prstGeom>
          <a:noFill/>
          <a:ln w="9525">
            <a:noFill/>
            <a:miter lim="800000"/>
            <a:headEnd/>
            <a:tailEnd/>
          </a:ln>
        </p:spPr>
        <p:txBody>
          <a:bodyPr>
            <a:spAutoFit/>
          </a:bodyPr>
          <a:lstStyle/>
          <a:p>
            <a:pPr algn="ctr" eaLnBrk="0" hangingPunct="0">
              <a:spcBef>
                <a:spcPct val="50000"/>
              </a:spcBef>
            </a:pPr>
            <a:r>
              <a:rPr lang="hu-HU" sz="2400">
                <a:solidFill>
                  <a:srgbClr val="000000"/>
                </a:solidFill>
                <a:latin typeface="Times New Roman" pitchFamily="18" charset="0"/>
              </a:rPr>
              <a:t>AFM-tű</a:t>
            </a:r>
          </a:p>
        </p:txBody>
      </p:sp>
      <p:pic>
        <p:nvPicPr>
          <p:cNvPr id="317445" name="Picture 5" descr="C:\Users\Jenő\Documents\WORK\ÚJ\KUTATÁS\Szemináriumok\2008Apr29_Geszti\UJ-Fulleren_nanocso\nanotube-tmb_afmtip.jpg"/>
          <p:cNvPicPr>
            <a:picLocks noChangeAspect="1" noChangeArrowheads="1"/>
          </p:cNvPicPr>
          <p:nvPr/>
        </p:nvPicPr>
        <p:blipFill>
          <a:blip r:embed="rId5" cstate="print"/>
          <a:srcRect/>
          <a:stretch>
            <a:fillRect/>
          </a:stretch>
        </p:blipFill>
        <p:spPr bwMode="auto">
          <a:xfrm>
            <a:off x="5935663" y="1233488"/>
            <a:ext cx="2065337" cy="2071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4" descr="CNTbycicle_TourdeFrance2006winner"/>
          <p:cNvPicPr>
            <a:picLocks noChangeAspect="1" noChangeArrowheads="1"/>
          </p:cNvPicPr>
          <p:nvPr/>
        </p:nvPicPr>
        <p:blipFill>
          <a:blip r:embed="rId3" cstate="print"/>
          <a:srcRect/>
          <a:stretch>
            <a:fillRect/>
          </a:stretch>
        </p:blipFill>
        <p:spPr bwMode="auto">
          <a:xfrm>
            <a:off x="595313" y="1233488"/>
            <a:ext cx="3441700" cy="2071687"/>
          </a:xfrm>
          <a:prstGeom prst="rect">
            <a:avLst/>
          </a:prstGeom>
          <a:noFill/>
          <a:ln w="9525">
            <a:noFill/>
            <a:miter lim="800000"/>
            <a:headEnd/>
            <a:tailEnd/>
          </a:ln>
        </p:spPr>
      </p:pic>
      <p:sp>
        <p:nvSpPr>
          <p:cNvPr id="318467" name="Text Box 5"/>
          <p:cNvSpPr txBox="1">
            <a:spLocks noChangeArrowheads="1"/>
          </p:cNvSpPr>
          <p:nvPr/>
        </p:nvSpPr>
        <p:spPr bwMode="auto">
          <a:xfrm>
            <a:off x="381000" y="3448050"/>
            <a:ext cx="3762375" cy="338138"/>
          </a:xfrm>
          <a:prstGeom prst="rect">
            <a:avLst/>
          </a:prstGeom>
          <a:noFill/>
          <a:ln w="9525">
            <a:noFill/>
            <a:miter lim="800000"/>
            <a:headEnd/>
            <a:tailEnd/>
          </a:ln>
        </p:spPr>
        <p:txBody>
          <a:bodyPr wrap="none">
            <a:spAutoFit/>
          </a:bodyPr>
          <a:lstStyle/>
          <a:p>
            <a:pPr eaLnBrk="0" hangingPunct="0"/>
            <a:r>
              <a:rPr lang="hu-HU" sz="1600">
                <a:solidFill>
                  <a:srgbClr val="000000"/>
                </a:solidFill>
                <a:latin typeface="Times New Roman" pitchFamily="18" charset="0"/>
              </a:rPr>
              <a:t>CNT bycicle – Tour de France 2006 winner</a:t>
            </a:r>
          </a:p>
        </p:txBody>
      </p:sp>
      <p:pic>
        <p:nvPicPr>
          <p:cNvPr id="318468" name="Picture 2" descr="C:\Users\Jenő\Documents\WORK\ÚJ\KUTATÁS\Szemináriumok\2008Apr29_Geszti\UJ-Fulleren_nanocso\Babolet-tennis-racket.jpg"/>
          <p:cNvPicPr>
            <a:picLocks noChangeAspect="1" noChangeArrowheads="1"/>
          </p:cNvPicPr>
          <p:nvPr/>
        </p:nvPicPr>
        <p:blipFill>
          <a:blip r:embed="rId4" cstate="print"/>
          <a:srcRect/>
          <a:stretch>
            <a:fillRect/>
          </a:stretch>
        </p:blipFill>
        <p:spPr bwMode="auto">
          <a:xfrm>
            <a:off x="5715000" y="1143000"/>
            <a:ext cx="2214563" cy="2173288"/>
          </a:xfrm>
          <a:prstGeom prst="rect">
            <a:avLst/>
          </a:prstGeom>
          <a:noFill/>
          <a:ln w="9525">
            <a:noFill/>
            <a:miter lim="800000"/>
            <a:headEnd/>
            <a:tailEnd/>
          </a:ln>
        </p:spPr>
      </p:pic>
      <p:sp>
        <p:nvSpPr>
          <p:cNvPr id="318469" name="Szövegdoboz 4"/>
          <p:cNvSpPr txBox="1">
            <a:spLocks noChangeArrowheads="1"/>
          </p:cNvSpPr>
          <p:nvPr/>
        </p:nvSpPr>
        <p:spPr bwMode="auto">
          <a:xfrm>
            <a:off x="5929313" y="3519488"/>
            <a:ext cx="2000250" cy="338137"/>
          </a:xfrm>
          <a:prstGeom prst="rect">
            <a:avLst/>
          </a:prstGeom>
          <a:noFill/>
          <a:ln w="9525">
            <a:noFill/>
            <a:miter lim="800000"/>
            <a:headEnd/>
            <a:tailEnd/>
          </a:ln>
        </p:spPr>
        <p:txBody>
          <a:bodyPr>
            <a:spAutoFit/>
          </a:bodyPr>
          <a:lstStyle/>
          <a:p>
            <a:pPr eaLnBrk="0" hangingPunct="0"/>
            <a:r>
              <a:rPr lang="hu-HU" sz="1600">
                <a:solidFill>
                  <a:srgbClr val="000000"/>
                </a:solidFill>
                <a:latin typeface="Times New Roman" pitchFamily="18" charset="0"/>
              </a:rPr>
              <a:t>Babolet teniszütő</a:t>
            </a:r>
          </a:p>
        </p:txBody>
      </p:sp>
      <p:pic>
        <p:nvPicPr>
          <p:cNvPr id="318470" name="Picture 3" descr="C:\Users\Jenő\Documents\WORK\ÚJ\KUTATÁS\Szemináriumok\2008Apr29_Geszti\UJ-Fulleren_nanocso\Nissan-X Trial.jpg"/>
          <p:cNvPicPr>
            <a:picLocks noChangeAspect="1" noChangeArrowheads="1"/>
          </p:cNvPicPr>
          <p:nvPr/>
        </p:nvPicPr>
        <p:blipFill>
          <a:blip r:embed="rId5" cstate="print"/>
          <a:srcRect/>
          <a:stretch>
            <a:fillRect/>
          </a:stretch>
        </p:blipFill>
        <p:spPr bwMode="auto">
          <a:xfrm>
            <a:off x="1714500" y="4608513"/>
            <a:ext cx="2500313" cy="1587500"/>
          </a:xfrm>
          <a:prstGeom prst="rect">
            <a:avLst/>
          </a:prstGeom>
          <a:noFill/>
          <a:ln w="9525">
            <a:noFill/>
            <a:miter lim="800000"/>
            <a:headEnd/>
            <a:tailEnd/>
          </a:ln>
        </p:spPr>
      </p:pic>
      <p:sp>
        <p:nvSpPr>
          <p:cNvPr id="318471" name="Szövegdoboz 7"/>
          <p:cNvSpPr txBox="1">
            <a:spLocks noChangeArrowheads="1"/>
          </p:cNvSpPr>
          <p:nvPr/>
        </p:nvSpPr>
        <p:spPr bwMode="auto">
          <a:xfrm>
            <a:off x="2000250" y="6376988"/>
            <a:ext cx="2000250" cy="338137"/>
          </a:xfrm>
          <a:prstGeom prst="rect">
            <a:avLst/>
          </a:prstGeom>
          <a:noFill/>
          <a:ln w="9525">
            <a:noFill/>
            <a:miter lim="800000"/>
            <a:headEnd/>
            <a:tailEnd/>
          </a:ln>
        </p:spPr>
        <p:txBody>
          <a:bodyPr>
            <a:spAutoFit/>
          </a:bodyPr>
          <a:lstStyle/>
          <a:p>
            <a:pPr eaLnBrk="0" hangingPunct="0"/>
            <a:r>
              <a:rPr lang="hu-HU" sz="1600">
                <a:solidFill>
                  <a:srgbClr val="000000"/>
                </a:solidFill>
                <a:latin typeface="Times New Roman" pitchFamily="18" charset="0"/>
              </a:rPr>
              <a:t>Nissan-X (lökhárító)</a:t>
            </a:r>
          </a:p>
        </p:txBody>
      </p:sp>
      <p:pic>
        <p:nvPicPr>
          <p:cNvPr id="318472" name="Picture 6" descr="C:\Users\Jenő\Documents\WORK\ÚJ\KUTATÁS\Szemináriumok\2008Apr29_Geszti\UJ-Fulleren_nanocso\Nasa-morphing.jpg"/>
          <p:cNvPicPr>
            <a:picLocks noChangeAspect="1" noChangeArrowheads="1"/>
          </p:cNvPicPr>
          <p:nvPr/>
        </p:nvPicPr>
        <p:blipFill>
          <a:blip r:embed="rId6" cstate="print"/>
          <a:srcRect/>
          <a:stretch>
            <a:fillRect/>
          </a:stretch>
        </p:blipFill>
        <p:spPr bwMode="auto">
          <a:xfrm>
            <a:off x="5214938" y="4591050"/>
            <a:ext cx="2500312" cy="1592263"/>
          </a:xfrm>
          <a:prstGeom prst="rect">
            <a:avLst/>
          </a:prstGeom>
          <a:noFill/>
          <a:ln w="9525">
            <a:noFill/>
            <a:miter lim="800000"/>
            <a:headEnd/>
            <a:tailEnd/>
          </a:ln>
        </p:spPr>
      </p:pic>
      <p:sp>
        <p:nvSpPr>
          <p:cNvPr id="318473" name="Szövegdoboz 11"/>
          <p:cNvSpPr txBox="1">
            <a:spLocks noChangeArrowheads="1"/>
          </p:cNvSpPr>
          <p:nvPr/>
        </p:nvSpPr>
        <p:spPr bwMode="auto">
          <a:xfrm>
            <a:off x="5429250" y="6376988"/>
            <a:ext cx="2286000" cy="338137"/>
          </a:xfrm>
          <a:prstGeom prst="rect">
            <a:avLst/>
          </a:prstGeom>
          <a:noFill/>
          <a:ln w="9525">
            <a:noFill/>
            <a:miter lim="800000"/>
            <a:headEnd/>
            <a:tailEnd/>
          </a:ln>
        </p:spPr>
        <p:txBody>
          <a:bodyPr>
            <a:spAutoFit/>
          </a:bodyPr>
          <a:lstStyle/>
          <a:p>
            <a:pPr eaLnBrk="0" hangingPunct="0"/>
            <a:r>
              <a:rPr lang="hu-HU" sz="1600">
                <a:solidFill>
                  <a:srgbClr val="000000"/>
                </a:solidFill>
                <a:latin typeface="Times New Roman" pitchFamily="18" charset="0"/>
              </a:rPr>
              <a:t>NASA siklórepülő (terv)</a:t>
            </a:r>
          </a:p>
        </p:txBody>
      </p:sp>
      <p:sp>
        <p:nvSpPr>
          <p:cNvPr id="13" name="Rectangle 2"/>
          <p:cNvSpPr txBox="1">
            <a:spLocks noChangeArrowheads="1"/>
          </p:cNvSpPr>
          <p:nvPr/>
        </p:nvSpPr>
        <p:spPr>
          <a:xfrm>
            <a:off x="685800" y="0"/>
            <a:ext cx="7772400" cy="1143000"/>
          </a:xfrm>
          <a:prstGeom prst="rect">
            <a:avLst/>
          </a:prstGeom>
        </p:spPr>
        <p:txBody>
          <a:bodyPr/>
          <a:lstStyle/>
          <a:p>
            <a:pPr algn="ctr" eaLnBrk="0" hangingPunct="0">
              <a:defRPr/>
            </a:pPr>
            <a:r>
              <a:rPr lang="hu-HU" sz="4400" kern="0" dirty="0">
                <a:solidFill>
                  <a:srgbClr val="000000"/>
                </a:solidFill>
                <a:latin typeface="Times New Roman"/>
              </a:rPr>
              <a:t>Mechanikai alkalmazások</a:t>
            </a:r>
            <a:endParaRPr lang="en-US" sz="4400" kern="0" dirty="0">
              <a:solidFill>
                <a:srgbClr val="000000"/>
              </a:solidFill>
              <a:latin typeface="Times New Roman"/>
            </a:endParaRPr>
          </a:p>
        </p:txBody>
      </p:sp>
      <p:sp>
        <p:nvSpPr>
          <p:cNvPr id="318475" name="Akciógomb: Visszatérés 5">
            <a:hlinkClick r:id="rId7" action="ppaction://hlinksldjump" highlightClick="1"/>
          </p:cNvPr>
          <p:cNvSpPr>
            <a:spLocks noChangeArrowheads="1"/>
          </p:cNvSpPr>
          <p:nvPr/>
        </p:nvSpPr>
        <p:spPr bwMode="auto">
          <a:xfrm>
            <a:off x="8429625" y="6286500"/>
            <a:ext cx="714375" cy="571500"/>
          </a:xfrm>
          <a:prstGeom prst="actionButtonReturn">
            <a:avLst/>
          </a:prstGeom>
          <a:solidFill>
            <a:schemeClr val="accent1"/>
          </a:solidFill>
          <a:ln w="9525" algn="ctr">
            <a:solidFill>
              <a:schemeClr val="tx1"/>
            </a:solidFill>
            <a:round/>
            <a:headEnd/>
            <a:tailEnd/>
          </a:ln>
        </p:spPr>
        <p:txBody>
          <a:bodyPr/>
          <a:lstStyle/>
          <a:p>
            <a:pPr eaLnBrk="0" hangingPunct="0"/>
            <a:endParaRPr lang="hu-HU" sz="240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3"/>
          <p:cNvSpPr>
            <a:spLocks noChangeArrowheads="1"/>
          </p:cNvSpPr>
          <p:nvPr/>
        </p:nvSpPr>
        <p:spPr bwMode="auto">
          <a:xfrm>
            <a:off x="71438" y="228600"/>
            <a:ext cx="8964612" cy="685800"/>
          </a:xfrm>
          <a:prstGeom prst="rect">
            <a:avLst/>
          </a:prstGeom>
          <a:noFill/>
          <a:ln w="9525">
            <a:noFill/>
            <a:miter lim="800000"/>
            <a:headEnd/>
            <a:tailEnd/>
          </a:ln>
        </p:spPr>
        <p:txBody>
          <a:bodyPr anchor="ctr"/>
          <a:lstStyle/>
          <a:p>
            <a:pPr algn="ctr" eaLnBrk="0" hangingPunct="0"/>
            <a:r>
              <a:rPr lang="hu-HU" sz="2800" b="1">
                <a:solidFill>
                  <a:srgbClr val="3333CC"/>
                </a:solidFill>
                <a:latin typeface="Arial" pitchFamily="34" charset="0"/>
              </a:rPr>
              <a:t>Szén nanocső szőnyegből szőtt fonal</a:t>
            </a:r>
            <a:endParaRPr lang="en-GB" sz="2800" b="1">
              <a:solidFill>
                <a:srgbClr val="3333CC"/>
              </a:solidFill>
              <a:latin typeface="Arial" pitchFamily="34" charset="0"/>
            </a:endParaRPr>
          </a:p>
        </p:txBody>
      </p:sp>
      <p:sp>
        <p:nvSpPr>
          <p:cNvPr id="319491" name="Rectangle 4"/>
          <p:cNvSpPr>
            <a:spLocks noChangeArrowheads="1"/>
          </p:cNvSpPr>
          <p:nvPr/>
        </p:nvSpPr>
        <p:spPr bwMode="auto">
          <a:xfrm>
            <a:off x="357188" y="6215063"/>
            <a:ext cx="5249862" cy="396875"/>
          </a:xfrm>
          <a:prstGeom prst="rect">
            <a:avLst/>
          </a:prstGeom>
          <a:noFill/>
          <a:ln w="9525">
            <a:noFill/>
            <a:miter lim="800000"/>
            <a:headEnd/>
            <a:tailEnd/>
          </a:ln>
        </p:spPr>
        <p:txBody>
          <a:bodyPr wrap="none">
            <a:spAutoFit/>
          </a:bodyPr>
          <a:lstStyle/>
          <a:p>
            <a:pPr eaLnBrk="0" hangingPunct="0"/>
            <a:r>
              <a:rPr lang="en-GB" sz="2000">
                <a:solidFill>
                  <a:srgbClr val="3333CC"/>
                </a:solidFill>
                <a:latin typeface="Arial" pitchFamily="34" charset="0"/>
              </a:rPr>
              <a:t>Zhang, Baughman, Science 306 1356 (2004)</a:t>
            </a:r>
            <a:endParaRPr lang="en-US" sz="2000">
              <a:solidFill>
                <a:srgbClr val="3333CC"/>
              </a:solidFill>
              <a:latin typeface="Arial" pitchFamily="34" charset="0"/>
            </a:endParaRPr>
          </a:p>
        </p:txBody>
      </p:sp>
      <p:pic>
        <p:nvPicPr>
          <p:cNvPr id="319492" name="Picture 5"/>
          <p:cNvPicPr>
            <a:picLocks noChangeAspect="1" noChangeArrowheads="1"/>
          </p:cNvPicPr>
          <p:nvPr/>
        </p:nvPicPr>
        <p:blipFill>
          <a:blip r:embed="rId3" cstate="print"/>
          <a:srcRect/>
          <a:stretch>
            <a:fillRect/>
          </a:stretch>
        </p:blipFill>
        <p:spPr bwMode="auto">
          <a:xfrm>
            <a:off x="1285875" y="1000125"/>
            <a:ext cx="6424613" cy="5116513"/>
          </a:xfrm>
          <a:prstGeom prst="rect">
            <a:avLst/>
          </a:prstGeom>
          <a:noFill/>
          <a:ln w="9525">
            <a:noFill/>
            <a:miter lim="800000"/>
            <a:headEnd/>
            <a:tailEnd/>
          </a:ln>
        </p:spPr>
      </p:pic>
      <p:sp>
        <p:nvSpPr>
          <p:cNvPr id="319493" name="Text Box 6"/>
          <p:cNvSpPr txBox="1">
            <a:spLocks noChangeArrowheads="1"/>
          </p:cNvSpPr>
          <p:nvPr/>
        </p:nvSpPr>
        <p:spPr bwMode="auto">
          <a:xfrm>
            <a:off x="0" y="6575425"/>
            <a:ext cx="9144000" cy="274638"/>
          </a:xfrm>
          <a:prstGeom prst="rect">
            <a:avLst/>
          </a:prstGeom>
          <a:noFill/>
          <a:ln w="9525">
            <a:noFill/>
            <a:miter lim="800000"/>
            <a:headEnd/>
            <a:tailEnd/>
          </a:ln>
        </p:spPr>
        <p:txBody>
          <a:bodyPr>
            <a:spAutoFit/>
          </a:bodyPr>
          <a:lstStyle/>
          <a:p>
            <a:pPr eaLnBrk="0" hangingPunct="0">
              <a:spcBef>
                <a:spcPct val="50000"/>
              </a:spcBef>
            </a:pPr>
            <a:r>
              <a:rPr lang="en-US" sz="1200">
                <a:solidFill>
                  <a:srgbClr val="808080"/>
                </a:solidFill>
                <a:latin typeface="Times New Roman" pitchFamily="18" charset="0"/>
              </a:rPr>
              <a:t>		</a:t>
            </a:r>
            <a:r>
              <a:rPr lang="hu-HU" sz="1200">
                <a:solidFill>
                  <a:srgbClr val="808080"/>
                </a:solidFill>
                <a:latin typeface="Times New Roman" pitchFamily="18" charset="0"/>
              </a:rPr>
              <a:t>					slide</a:t>
            </a:r>
            <a:r>
              <a:rPr lang="en-US" sz="1200">
                <a:solidFill>
                  <a:srgbClr val="808080"/>
                </a:solidFill>
                <a:latin typeface="Times New Roman" pitchFamily="18" charset="0"/>
              </a:rPr>
              <a:t> from </a:t>
            </a:r>
            <a:r>
              <a:rPr lang="hu-HU" sz="1200">
                <a:solidFill>
                  <a:srgbClr val="808080"/>
                </a:solidFill>
                <a:latin typeface="Times New Roman" pitchFamily="18" charset="0"/>
              </a:rPr>
              <a:t>J. Robertson, 2005</a:t>
            </a:r>
            <a:r>
              <a:rPr lang="en-US" sz="1200">
                <a:solidFill>
                  <a:srgbClr val="808080"/>
                </a:solidFill>
                <a:latin typeface="Times New Roman" pitchFamily="18" charset="0"/>
              </a:rPr>
              <a:t>	</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p:cNvPicPr>
            <a:picLocks noChangeAspect="1" noChangeArrowheads="1"/>
          </p:cNvPicPr>
          <p:nvPr/>
        </p:nvPicPr>
        <p:blipFill>
          <a:blip r:embed="rId3" cstate="print"/>
          <a:srcRect/>
          <a:stretch>
            <a:fillRect/>
          </a:stretch>
        </p:blipFill>
        <p:spPr bwMode="auto">
          <a:xfrm>
            <a:off x="0" y="-73025"/>
            <a:ext cx="6786563" cy="7102475"/>
          </a:xfrm>
          <a:prstGeom prst="rect">
            <a:avLst/>
          </a:prstGeom>
          <a:noFill/>
          <a:ln w="9525">
            <a:noFill/>
            <a:miter lim="800000"/>
            <a:headEnd/>
            <a:tailEnd/>
          </a:ln>
        </p:spPr>
      </p:pic>
      <p:sp>
        <p:nvSpPr>
          <p:cNvPr id="320515" name="Rectangle 4"/>
          <p:cNvSpPr>
            <a:spLocks noChangeArrowheads="1"/>
          </p:cNvSpPr>
          <p:nvPr/>
        </p:nvSpPr>
        <p:spPr bwMode="auto">
          <a:xfrm>
            <a:off x="6732588" y="620713"/>
            <a:ext cx="2376487" cy="3671887"/>
          </a:xfrm>
          <a:prstGeom prst="rect">
            <a:avLst/>
          </a:prstGeom>
          <a:noFill/>
          <a:ln w="9525">
            <a:noFill/>
            <a:miter lim="800000"/>
            <a:headEnd/>
            <a:tailEnd/>
          </a:ln>
        </p:spPr>
        <p:txBody>
          <a:bodyPr anchor="ctr"/>
          <a:lstStyle/>
          <a:p>
            <a:pPr algn="ctr" eaLnBrk="0" hangingPunct="0"/>
            <a:r>
              <a:rPr lang="hu-HU" sz="2800" b="1">
                <a:solidFill>
                  <a:srgbClr val="3333CC"/>
                </a:solidFill>
                <a:latin typeface="Arial" pitchFamily="34" charset="0"/>
              </a:rPr>
              <a:t>Szén nanocső fonalak csomózása</a:t>
            </a:r>
            <a:endParaRPr lang="en-GB" sz="2800" b="1">
              <a:solidFill>
                <a:srgbClr val="3333CC"/>
              </a:solidFill>
              <a:latin typeface="Arial" pitchFamily="34" charset="0"/>
            </a:endParaRPr>
          </a:p>
        </p:txBody>
      </p:sp>
      <p:sp>
        <p:nvSpPr>
          <p:cNvPr id="320516" name="Text Box 7"/>
          <p:cNvSpPr txBox="1">
            <a:spLocks noChangeArrowheads="1"/>
          </p:cNvSpPr>
          <p:nvPr/>
        </p:nvSpPr>
        <p:spPr bwMode="auto">
          <a:xfrm>
            <a:off x="0" y="6575425"/>
            <a:ext cx="9144000" cy="274638"/>
          </a:xfrm>
          <a:prstGeom prst="rect">
            <a:avLst/>
          </a:prstGeom>
          <a:noFill/>
          <a:ln w="9525">
            <a:noFill/>
            <a:miter lim="800000"/>
            <a:headEnd/>
            <a:tailEnd/>
          </a:ln>
        </p:spPr>
        <p:txBody>
          <a:bodyPr>
            <a:spAutoFit/>
          </a:bodyPr>
          <a:lstStyle/>
          <a:p>
            <a:pPr eaLnBrk="0" hangingPunct="0">
              <a:spcBef>
                <a:spcPct val="50000"/>
              </a:spcBef>
            </a:pPr>
            <a:r>
              <a:rPr lang="hu-HU" sz="1200">
                <a:solidFill>
                  <a:srgbClr val="808080"/>
                </a:solidFill>
                <a:latin typeface="Times New Roman" pitchFamily="18" charset="0"/>
              </a:rPr>
              <a:t>slide</a:t>
            </a:r>
            <a:r>
              <a:rPr lang="en-US" sz="1200">
                <a:solidFill>
                  <a:srgbClr val="808080"/>
                </a:solidFill>
                <a:latin typeface="Times New Roman" pitchFamily="18" charset="0"/>
              </a:rPr>
              <a:t> from </a:t>
            </a:r>
            <a:r>
              <a:rPr lang="hu-HU" sz="1200">
                <a:solidFill>
                  <a:srgbClr val="808080"/>
                </a:solidFill>
                <a:latin typeface="Times New Roman" pitchFamily="18" charset="0"/>
              </a:rPr>
              <a:t>J. Robertson, 2005</a:t>
            </a:r>
            <a:r>
              <a:rPr lang="en-US" sz="1200">
                <a:solidFill>
                  <a:srgbClr val="808080"/>
                </a:solidFill>
                <a:latin typeface="Times New Roman" pitchFamily="18" charset="0"/>
              </a:rPr>
              <a:t>	</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p:cNvPicPr>
            <a:picLocks noChangeAspect="1" noChangeArrowheads="1"/>
          </p:cNvPicPr>
          <p:nvPr/>
        </p:nvPicPr>
        <p:blipFill>
          <a:blip r:embed="rId3" cstate="print"/>
          <a:srcRect/>
          <a:stretch>
            <a:fillRect/>
          </a:stretch>
        </p:blipFill>
        <p:spPr bwMode="auto">
          <a:xfrm>
            <a:off x="1258888" y="300038"/>
            <a:ext cx="3629025" cy="6257925"/>
          </a:xfrm>
          <a:prstGeom prst="rect">
            <a:avLst/>
          </a:prstGeom>
          <a:noFill/>
          <a:ln w="9525">
            <a:noFill/>
            <a:miter lim="800000"/>
            <a:headEnd/>
            <a:tailEnd/>
          </a:ln>
        </p:spPr>
      </p:pic>
      <p:pic>
        <p:nvPicPr>
          <p:cNvPr id="321539" name="Picture 3" descr="ArthurClarke_fop2"/>
          <p:cNvPicPr>
            <a:picLocks noChangeAspect="1" noChangeArrowheads="1"/>
          </p:cNvPicPr>
          <p:nvPr/>
        </p:nvPicPr>
        <p:blipFill>
          <a:blip r:embed="rId4" cstate="print"/>
          <a:srcRect/>
          <a:stretch>
            <a:fillRect/>
          </a:stretch>
        </p:blipFill>
        <p:spPr bwMode="auto">
          <a:xfrm>
            <a:off x="6819900" y="3311525"/>
            <a:ext cx="2324100" cy="3573463"/>
          </a:xfrm>
          <a:prstGeom prst="rect">
            <a:avLst/>
          </a:prstGeom>
          <a:noFill/>
          <a:ln w="9525">
            <a:noFill/>
            <a:miter lim="800000"/>
            <a:headEnd/>
            <a:tailEnd/>
          </a:ln>
        </p:spPr>
      </p:pic>
      <p:sp>
        <p:nvSpPr>
          <p:cNvPr id="321540" name="Text Box 4"/>
          <p:cNvSpPr txBox="1">
            <a:spLocks noChangeArrowheads="1"/>
          </p:cNvSpPr>
          <p:nvPr/>
        </p:nvSpPr>
        <p:spPr bwMode="auto">
          <a:xfrm>
            <a:off x="6732588" y="1998663"/>
            <a:ext cx="2376487" cy="1069975"/>
          </a:xfrm>
          <a:prstGeom prst="rect">
            <a:avLst/>
          </a:prstGeom>
          <a:noFill/>
          <a:ln w="9525">
            <a:noFill/>
            <a:miter lim="800000"/>
            <a:headEnd/>
            <a:tailEnd/>
          </a:ln>
        </p:spPr>
        <p:txBody>
          <a:bodyPr>
            <a:spAutoFit/>
          </a:bodyPr>
          <a:lstStyle/>
          <a:p>
            <a:pPr eaLnBrk="0" hangingPunct="0">
              <a:spcBef>
                <a:spcPct val="50000"/>
              </a:spcBef>
            </a:pPr>
            <a:r>
              <a:rPr lang="en-US" sz="1600">
                <a:solidFill>
                  <a:srgbClr val="000000"/>
                </a:solidFill>
                <a:latin typeface="Times New Roman" pitchFamily="18" charset="0"/>
              </a:rPr>
              <a:t>The Fountains of Paradise</a:t>
            </a:r>
          </a:p>
          <a:p>
            <a:pPr eaLnBrk="0" hangingPunct="0">
              <a:spcBef>
                <a:spcPct val="50000"/>
              </a:spcBef>
            </a:pPr>
            <a:r>
              <a:rPr lang="en-US" sz="1600">
                <a:solidFill>
                  <a:srgbClr val="000000"/>
                </a:solidFill>
                <a:latin typeface="Times New Roman" pitchFamily="18" charset="0"/>
              </a:rPr>
              <a:t>by Arthur C. Clarke</a:t>
            </a:r>
            <a:r>
              <a:rPr lang="hu-HU" sz="1600">
                <a:solidFill>
                  <a:srgbClr val="000000"/>
                </a:solidFill>
                <a:latin typeface="Times New Roman" pitchFamily="18" charset="0"/>
              </a:rPr>
              <a:t> </a:t>
            </a:r>
          </a:p>
          <a:p>
            <a:pPr eaLnBrk="0" hangingPunct="0">
              <a:spcBef>
                <a:spcPct val="50000"/>
              </a:spcBef>
            </a:pPr>
            <a:r>
              <a:rPr lang="hu-HU" sz="1600">
                <a:solidFill>
                  <a:srgbClr val="000000"/>
                </a:solidFill>
                <a:latin typeface="Times New Roman" pitchFamily="18" charset="0"/>
              </a:rPr>
              <a:t>Sci-Fi  (1979)</a:t>
            </a:r>
          </a:p>
        </p:txBody>
      </p:sp>
      <p:sp>
        <p:nvSpPr>
          <p:cNvPr id="321541" name="Text Box 5"/>
          <p:cNvSpPr txBox="1">
            <a:spLocks noChangeArrowheads="1"/>
          </p:cNvSpPr>
          <p:nvPr/>
        </p:nvSpPr>
        <p:spPr bwMode="auto">
          <a:xfrm>
            <a:off x="1403350" y="1196975"/>
            <a:ext cx="1079500" cy="304800"/>
          </a:xfrm>
          <a:prstGeom prst="rect">
            <a:avLst/>
          </a:prstGeom>
          <a:noFill/>
          <a:ln w="9525">
            <a:noFill/>
            <a:miter lim="800000"/>
            <a:headEnd/>
            <a:tailEnd/>
          </a:ln>
        </p:spPr>
        <p:txBody>
          <a:bodyPr>
            <a:spAutoFit/>
          </a:bodyPr>
          <a:lstStyle/>
          <a:p>
            <a:pPr eaLnBrk="0" hangingPunct="0">
              <a:spcBef>
                <a:spcPct val="50000"/>
              </a:spcBef>
            </a:pPr>
            <a:r>
              <a:rPr lang="hu-HU" sz="1400">
                <a:solidFill>
                  <a:srgbClr val="000000"/>
                </a:solidFill>
                <a:latin typeface="Times New Roman" pitchFamily="18" charset="0"/>
              </a:rPr>
              <a:t>36 ezer km</a:t>
            </a:r>
          </a:p>
        </p:txBody>
      </p:sp>
      <p:sp>
        <p:nvSpPr>
          <p:cNvPr id="321542" name="Text Box 6"/>
          <p:cNvSpPr txBox="1">
            <a:spLocks noChangeArrowheads="1"/>
          </p:cNvSpPr>
          <p:nvPr/>
        </p:nvSpPr>
        <p:spPr bwMode="auto">
          <a:xfrm>
            <a:off x="5256213" y="115888"/>
            <a:ext cx="3887787" cy="1006475"/>
          </a:xfrm>
          <a:prstGeom prst="rect">
            <a:avLst/>
          </a:prstGeom>
          <a:noFill/>
          <a:ln w="9525">
            <a:noFill/>
            <a:miter lim="800000"/>
            <a:headEnd/>
            <a:tailEnd/>
          </a:ln>
        </p:spPr>
        <p:txBody>
          <a:bodyPr>
            <a:spAutoFit/>
          </a:bodyPr>
          <a:lstStyle/>
          <a:p>
            <a:pPr algn="ctr" eaLnBrk="0" hangingPunct="0">
              <a:spcBef>
                <a:spcPct val="50000"/>
              </a:spcBef>
            </a:pPr>
            <a:r>
              <a:rPr lang="hu-HU" sz="6000" b="1">
                <a:solidFill>
                  <a:srgbClr val="000000"/>
                </a:solidFill>
                <a:latin typeface="Times New Roman" pitchFamily="18" charset="0"/>
              </a:rPr>
              <a:t>„ŰRLIFT”</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p:cNvPicPr>
            <a:picLocks noChangeAspect="1" noChangeArrowheads="1"/>
          </p:cNvPicPr>
          <p:nvPr/>
        </p:nvPicPr>
        <p:blipFill>
          <a:blip r:embed="rId3" cstate="print"/>
          <a:srcRect/>
          <a:stretch>
            <a:fillRect/>
          </a:stretch>
        </p:blipFill>
        <p:spPr bwMode="auto">
          <a:xfrm>
            <a:off x="-758825" y="-228600"/>
            <a:ext cx="10444163" cy="7113588"/>
          </a:xfrm>
          <a:prstGeom prst="rect">
            <a:avLst/>
          </a:prstGeom>
          <a:noFill/>
          <a:ln w="9525">
            <a:noFill/>
            <a:miter lim="800000"/>
            <a:headEnd/>
            <a:tailEnd/>
          </a:ln>
        </p:spPr>
      </p:pic>
      <p:sp>
        <p:nvSpPr>
          <p:cNvPr id="322563" name="Oval 3"/>
          <p:cNvSpPr>
            <a:spLocks noChangeArrowheads="1"/>
          </p:cNvSpPr>
          <p:nvPr/>
        </p:nvSpPr>
        <p:spPr bwMode="auto">
          <a:xfrm>
            <a:off x="0" y="4005263"/>
            <a:ext cx="8820150" cy="574675"/>
          </a:xfrm>
          <a:prstGeom prst="ellipse">
            <a:avLst/>
          </a:prstGeom>
          <a:noFill/>
          <a:ln w="38100">
            <a:solidFill>
              <a:srgbClr val="FF0000"/>
            </a:solidFill>
            <a:round/>
            <a:headEnd/>
            <a:tailEnd/>
          </a:ln>
        </p:spPr>
        <p:txBody>
          <a:bodyPr wrap="none" anchor="ctr"/>
          <a:lstStyle/>
          <a:p>
            <a:pPr eaLnBrk="0" hangingPunct="0"/>
            <a:endParaRPr lang="hu-HU" sz="2400">
              <a:solidFill>
                <a:srgbClr val="000000"/>
              </a:solidFill>
              <a:latin typeface="Times New Roman" pitchFamily="18" charset="0"/>
            </a:endParaRPr>
          </a:p>
        </p:txBody>
      </p:sp>
      <p:sp>
        <p:nvSpPr>
          <p:cNvPr id="322564" name="Oval 4"/>
          <p:cNvSpPr>
            <a:spLocks noChangeArrowheads="1"/>
          </p:cNvSpPr>
          <p:nvPr/>
        </p:nvSpPr>
        <p:spPr bwMode="auto">
          <a:xfrm>
            <a:off x="0" y="2781300"/>
            <a:ext cx="8820150" cy="649288"/>
          </a:xfrm>
          <a:prstGeom prst="ellipse">
            <a:avLst/>
          </a:prstGeom>
          <a:noFill/>
          <a:ln w="38100">
            <a:solidFill>
              <a:srgbClr val="FF0000"/>
            </a:solidFill>
            <a:round/>
            <a:headEnd/>
            <a:tailEnd/>
          </a:ln>
        </p:spPr>
        <p:txBody>
          <a:bodyPr wrap="none" anchor="ctr"/>
          <a:lstStyle/>
          <a:p>
            <a:pPr eaLnBrk="0" hangingPunct="0"/>
            <a:endParaRPr lang="hu-HU" sz="240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3586" name="Picture 2" descr="amscicover"/>
          <p:cNvPicPr>
            <a:picLocks noChangeAspect="1" noChangeArrowheads="1"/>
          </p:cNvPicPr>
          <p:nvPr/>
        </p:nvPicPr>
        <p:blipFill>
          <a:blip r:embed="rId3" cstate="print"/>
          <a:srcRect/>
          <a:stretch>
            <a:fillRect/>
          </a:stretch>
        </p:blipFill>
        <p:spPr bwMode="auto">
          <a:xfrm>
            <a:off x="2830513" y="-1539875"/>
            <a:ext cx="6321425" cy="8397875"/>
          </a:xfrm>
          <a:prstGeom prst="rect">
            <a:avLst/>
          </a:prstGeom>
          <a:noFill/>
          <a:ln w="9525">
            <a:noFill/>
            <a:miter lim="800000"/>
            <a:headEnd/>
            <a:tailEnd/>
          </a:ln>
        </p:spPr>
      </p:pic>
      <p:sp>
        <p:nvSpPr>
          <p:cNvPr id="323587" name="Text Box 3"/>
          <p:cNvSpPr txBox="1">
            <a:spLocks noChangeArrowheads="1"/>
          </p:cNvSpPr>
          <p:nvPr/>
        </p:nvSpPr>
        <p:spPr bwMode="auto">
          <a:xfrm>
            <a:off x="0" y="404813"/>
            <a:ext cx="2700338" cy="1803400"/>
          </a:xfrm>
          <a:prstGeom prst="rect">
            <a:avLst/>
          </a:prstGeom>
          <a:noFill/>
          <a:ln w="9525">
            <a:noFill/>
            <a:miter lim="800000"/>
            <a:headEnd/>
            <a:tailEnd/>
          </a:ln>
        </p:spPr>
        <p:txBody>
          <a:bodyPr>
            <a:spAutoFit/>
          </a:bodyPr>
          <a:lstStyle/>
          <a:p>
            <a:pPr eaLnBrk="0" hangingPunct="0">
              <a:spcBef>
                <a:spcPct val="50000"/>
              </a:spcBef>
            </a:pPr>
            <a:r>
              <a:rPr lang="hu-HU" sz="1600">
                <a:solidFill>
                  <a:srgbClr val="FFFFFF"/>
                </a:solidFill>
                <a:latin typeface="Times New Roman" pitchFamily="18" charset="0"/>
              </a:rPr>
              <a:t>„ŰRLIFT”</a:t>
            </a:r>
          </a:p>
          <a:p>
            <a:pPr eaLnBrk="0" hangingPunct="0">
              <a:spcBef>
                <a:spcPct val="50000"/>
              </a:spcBef>
            </a:pPr>
            <a:endParaRPr lang="hu-HU" sz="1600">
              <a:solidFill>
                <a:srgbClr val="FFFFFF"/>
              </a:solidFill>
              <a:latin typeface="Times New Roman" pitchFamily="18" charset="0"/>
            </a:endParaRPr>
          </a:p>
          <a:p>
            <a:pPr eaLnBrk="0" hangingPunct="0">
              <a:spcBef>
                <a:spcPct val="50000"/>
              </a:spcBef>
            </a:pPr>
            <a:r>
              <a:rPr lang="en-US" sz="1600">
                <a:solidFill>
                  <a:srgbClr val="FFFFFF"/>
                </a:solidFill>
                <a:latin typeface="Times New Roman" pitchFamily="18" charset="0"/>
              </a:rPr>
              <a:t>The Fountains of Paradise</a:t>
            </a:r>
          </a:p>
          <a:p>
            <a:pPr eaLnBrk="0" hangingPunct="0">
              <a:spcBef>
                <a:spcPct val="50000"/>
              </a:spcBef>
            </a:pPr>
            <a:r>
              <a:rPr lang="en-US" sz="1600">
                <a:solidFill>
                  <a:srgbClr val="FFFFFF"/>
                </a:solidFill>
                <a:latin typeface="Times New Roman" pitchFamily="18" charset="0"/>
              </a:rPr>
              <a:t>by Arthur C. Clarke</a:t>
            </a:r>
            <a:r>
              <a:rPr lang="hu-HU" sz="1600">
                <a:solidFill>
                  <a:srgbClr val="FFFFFF"/>
                </a:solidFill>
                <a:latin typeface="Times New Roman" pitchFamily="18" charset="0"/>
              </a:rPr>
              <a:t> </a:t>
            </a:r>
          </a:p>
          <a:p>
            <a:pPr eaLnBrk="0" hangingPunct="0">
              <a:spcBef>
                <a:spcPct val="50000"/>
              </a:spcBef>
            </a:pPr>
            <a:r>
              <a:rPr lang="hu-HU" sz="1600">
                <a:solidFill>
                  <a:srgbClr val="FFFFFF"/>
                </a:solidFill>
                <a:latin typeface="Times New Roman" pitchFamily="18" charset="0"/>
              </a:rPr>
              <a:t>Sci-Fi  (1979)</a:t>
            </a:r>
          </a:p>
        </p:txBody>
      </p:sp>
      <p:pic>
        <p:nvPicPr>
          <p:cNvPr id="323588" name="Picture 4"/>
          <p:cNvPicPr>
            <a:picLocks noChangeAspect="1" noChangeArrowheads="1"/>
          </p:cNvPicPr>
          <p:nvPr/>
        </p:nvPicPr>
        <p:blipFill>
          <a:blip r:embed="rId4" cstate="print"/>
          <a:srcRect/>
          <a:stretch>
            <a:fillRect/>
          </a:stretch>
        </p:blipFill>
        <p:spPr bwMode="auto">
          <a:xfrm>
            <a:off x="0" y="4938713"/>
            <a:ext cx="2843213" cy="1919287"/>
          </a:xfrm>
          <a:prstGeom prst="rect">
            <a:avLst/>
          </a:prstGeom>
          <a:noFill/>
          <a:ln w="9525">
            <a:noFill/>
            <a:miter lim="800000"/>
            <a:headEnd/>
            <a:tailEnd/>
          </a:ln>
        </p:spPr>
      </p:pic>
      <p:pic>
        <p:nvPicPr>
          <p:cNvPr id="323589" name="Picture 5" descr="ArthurClarke_TheFountainsOfParadise"/>
          <p:cNvPicPr>
            <a:picLocks noChangeAspect="1" noChangeArrowheads="1"/>
          </p:cNvPicPr>
          <p:nvPr/>
        </p:nvPicPr>
        <p:blipFill>
          <a:blip r:embed="rId5" cstate="print"/>
          <a:srcRect/>
          <a:stretch>
            <a:fillRect/>
          </a:stretch>
        </p:blipFill>
        <p:spPr bwMode="auto">
          <a:xfrm>
            <a:off x="179388" y="2349500"/>
            <a:ext cx="2286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3778" name="Text Box 2">
            <a:hlinkClick r:id="rId3" action="ppaction://program"/>
          </p:cNvPr>
          <p:cNvSpPr txBox="1">
            <a:spLocks noChangeArrowheads="1"/>
          </p:cNvSpPr>
          <p:nvPr/>
        </p:nvSpPr>
        <p:spPr bwMode="auto">
          <a:xfrm>
            <a:off x="2971800" y="4197350"/>
            <a:ext cx="184150" cy="396875"/>
          </a:xfrm>
          <a:prstGeom prst="rect">
            <a:avLst/>
          </a:prstGeom>
          <a:noFill/>
          <a:ln w="9525">
            <a:noFill/>
            <a:miter lim="800000"/>
            <a:headEnd/>
            <a:tailEnd/>
          </a:ln>
        </p:spPr>
        <p:txBody>
          <a:bodyPr wrap="none">
            <a:spAutoFit/>
          </a:bodyPr>
          <a:lstStyle/>
          <a:p>
            <a:pPr algn="ctr" eaLnBrk="0" hangingPunct="0"/>
            <a:endParaRPr kumimoji="1" lang="hu-HU" sz="2000">
              <a:solidFill>
                <a:srgbClr val="000000"/>
              </a:solidFill>
              <a:latin typeface="Times New Roman" pitchFamily="18" charset="0"/>
              <a:ea typeface="ＭＳ Ｐゴシック" pitchFamily="34" charset="-128"/>
            </a:endParaRPr>
          </a:p>
        </p:txBody>
      </p:sp>
      <p:grpSp>
        <p:nvGrpSpPr>
          <p:cNvPr id="203779" name="Group 3"/>
          <p:cNvGrpSpPr>
            <a:grpSpLocks/>
          </p:cNvGrpSpPr>
          <p:nvPr/>
        </p:nvGrpSpPr>
        <p:grpSpPr bwMode="auto">
          <a:xfrm>
            <a:off x="971550" y="1243013"/>
            <a:ext cx="6769100" cy="5195887"/>
            <a:chOff x="323" y="385"/>
            <a:chExt cx="6116" cy="4696"/>
          </a:xfrm>
        </p:grpSpPr>
        <p:grpSp>
          <p:nvGrpSpPr>
            <p:cNvPr id="203799" name="Group 4"/>
            <p:cNvGrpSpPr>
              <a:grpSpLocks/>
            </p:cNvGrpSpPr>
            <p:nvPr/>
          </p:nvGrpSpPr>
          <p:grpSpPr bwMode="auto">
            <a:xfrm>
              <a:off x="323" y="385"/>
              <a:ext cx="3056" cy="2489"/>
              <a:chOff x="1369" y="1011"/>
              <a:chExt cx="3056" cy="2489"/>
            </a:xfrm>
          </p:grpSpPr>
          <p:sp>
            <p:nvSpPr>
              <p:cNvPr id="205081" name="Line 5"/>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5082" name="Line 6"/>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5083" name="Line 7"/>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5084" name="Line 8"/>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5085" name="Line 9"/>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5086" name="Line 10"/>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5087" name="Line 11"/>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5088" name="Line 12"/>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5089" name="Line 13"/>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5090" name="Line 14"/>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5091" name="Line 15"/>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5092" name="Line 16"/>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5093" name="Line 17"/>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5094" name="Line 18"/>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5095" name="Line 19"/>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5096" name="Line 20"/>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5097" name="Line 21"/>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5098" name="Line 22"/>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5099" name="Line 23"/>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5100" name="Line 24"/>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5101" name="Line 25"/>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5102" name="Line 26"/>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5103" name="Line 27"/>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5104" name="Line 28"/>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5105" name="Line 29"/>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5106" name="Line 30"/>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5107" name="Line 31"/>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5108" name="Line 32"/>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5109" name="Line 33"/>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5110" name="Line 34"/>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5111" name="Line 35"/>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5112" name="Line 36"/>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5113" name="Line 37"/>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5114" name="Line 38"/>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5115" name="Line 39"/>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5116" name="Line 40"/>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5117" name="Line 41"/>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5118" name="Line 42"/>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5119" name="Line 43"/>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5120" name="Line 44"/>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5121" name="Line 45"/>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5122" name="Line 46"/>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5123" name="Line 47"/>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5124" name="Line 48"/>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5125" name="Line 49"/>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5126" name="Line 50"/>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5127" name="Line 51"/>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5128" name="Line 52"/>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5129" name="Line 53"/>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5130" name="Line 54"/>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5131" name="Line 55"/>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5132" name="Line 56"/>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5133" name="Line 57"/>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5134" name="Line 58"/>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5135" name="Line 59"/>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5136" name="Line 60"/>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5137" name="Line 61"/>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5138" name="Line 62"/>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5139" name="Line 63"/>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5140" name="Line 64"/>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5141" name="Line 65"/>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5142" name="Line 66"/>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5143" name="Line 67"/>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5144" name="Line 68"/>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5145" name="Line 69"/>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5146" name="Line 70"/>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5147" name="Line 71"/>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5148" name="Line 72"/>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5149" name="Line 73"/>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5150" name="Line 74"/>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5151" name="Line 75"/>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5152" name="Line 76"/>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5153" name="Line 77"/>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5154" name="Line 78"/>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5155" name="Line 79"/>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5156" name="Line 80"/>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5157" name="Line 81"/>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5158" name="Line 82"/>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5159" name="Line 83"/>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5160" name="Line 84"/>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5161" name="Line 85"/>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5162" name="Line 86"/>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5163" name="Line 87"/>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5164" name="Line 88"/>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5165" name="Line 89"/>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5166" name="Line 90"/>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5167" name="Line 91"/>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5168" name="Line 92"/>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5169" name="Line 93"/>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5170" name="Line 94"/>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5171" name="Line 95"/>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5172" name="Line 96"/>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5173" name="Line 97"/>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5174" name="Line 98"/>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5175" name="Line 99"/>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5176" name="Line 100"/>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5177" name="Line 101"/>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5178" name="Line 102"/>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5179" name="Line 103"/>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5180" name="Line 104"/>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5181" name="Line 105"/>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5182" name="Line 106"/>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5183" name="Line 107"/>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5184" name="Line 108"/>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5185" name="Line 109"/>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5186" name="Line 110"/>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5187" name="Line 111"/>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5188" name="Line 112"/>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5189" name="Line 113"/>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5190" name="Line 114"/>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5191" name="Line 115"/>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5192" name="Line 116"/>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5193" name="Line 117"/>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5194" name="Line 118"/>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5195" name="Line 119"/>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5196" name="Line 120"/>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5197" name="Line 121"/>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5198" name="Line 122"/>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5199" name="Line 123"/>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5200" name="Line 124"/>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5201" name="Line 125"/>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5202" name="Line 126"/>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5203" name="Line 127"/>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5204" name="Line 128"/>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5205" name="Line 129"/>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5206" name="Line 130"/>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5207" name="Line 131"/>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5208" name="Line 132"/>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5209" name="Line 133"/>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5210" name="Line 134"/>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5211" name="Line 135"/>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5212" name="Line 136"/>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5213" name="Line 137"/>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5214" name="Line 138"/>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5215" name="Line 139"/>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5216" name="Line 140"/>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5217" name="Line 141"/>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5218" name="Line 142"/>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5219" name="Line 143"/>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5220" name="Line 144"/>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5221" name="Line 145"/>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5222" name="Line 146"/>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5223" name="Line 147"/>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5224" name="Line 148"/>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5225" name="Line 149"/>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5226" name="Line 150"/>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5227" name="Line 151"/>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5228" name="Line 152"/>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5229" name="Line 153"/>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5230" name="Line 154"/>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5231" name="Line 155"/>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5232" name="Line 156"/>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5233" name="Line 157"/>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5234" name="Line 158"/>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5235" name="Line 159"/>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5236" name="Line 160"/>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5237" name="Line 161"/>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5238" name="Line 162"/>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5239" name="Line 163"/>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5240" name="Line 164"/>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5241" name="Line 165"/>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5242" name="Line 166"/>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5243" name="Line 167"/>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5244" name="Line 168"/>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5245" name="Line 169"/>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5246" name="Line 170"/>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5247" name="Line 171"/>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5248" name="Line 172"/>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5249" name="Line 173"/>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5250" name="Line 174"/>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5251" name="Line 175"/>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5252" name="Line 176"/>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5253" name="Line 177"/>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5254" name="Line 178"/>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5255" name="Line 179"/>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5256" name="Line 180"/>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5257" name="Line 181"/>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5258" name="Line 182"/>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5259" name="Line 183"/>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5260" name="Line 184"/>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5261" name="Line 185"/>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5262" name="Line 186"/>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5263" name="Line 187"/>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5264" name="Line 188"/>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5265" name="Line 189"/>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5266" name="Line 190"/>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5267" name="Line 191"/>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5268" name="Line 192"/>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5269" name="Line 193"/>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5270" name="Line 194"/>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5271" name="Line 195"/>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5272" name="Line 196"/>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5273" name="Line 197"/>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5274" name="Line 198"/>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5275" name="Line 199"/>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5276" name="Line 200"/>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5277" name="Line 201"/>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5278" name="Line 202"/>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5279" name="Line 203"/>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5280" name="Line 204"/>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5281" name="Line 205"/>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5282" name="Line 206"/>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5283" name="Line 207"/>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5284" name="Line 208"/>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5285" name="Line 209"/>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5286" name="Line 210"/>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5287" name="Line 211"/>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5288" name="Line 212"/>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5289" name="Line 213"/>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5290" name="Line 214"/>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5291" name="Line 215"/>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5292" name="Line 216"/>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5293" name="Line 217"/>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5294" name="Line 218"/>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5295" name="Line 219"/>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5296" name="Line 220"/>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5297" name="Line 221"/>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5298" name="Line 222"/>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5299" name="Line 223"/>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5300" name="Line 224"/>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5301" name="Line 225"/>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5302" name="Line 226"/>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5303" name="Line 227"/>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5304" name="Line 228"/>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5305" name="Line 229"/>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5306" name="Line 230"/>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5307" name="Line 231"/>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5308" name="Line 232"/>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5309" name="Line 233"/>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5310" name="Line 234"/>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5311" name="Line 235"/>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5312" name="Line 236"/>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5313" name="Line 237"/>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5314" name="Line 238"/>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5315" name="Line 239"/>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5316" name="Line 240"/>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5317" name="Line 241"/>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5318" name="Line 242"/>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5319" name="Line 243"/>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5320" name="Line 244"/>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5321" name="Line 245"/>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5322" name="Line 246"/>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5323" name="Line 247"/>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5324" name="Line 248"/>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5325" name="Line 249"/>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5326" name="Line 250"/>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5327" name="Line 251"/>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5328" name="Line 252"/>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5329" name="Line 253"/>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5330" name="Line 254"/>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5331" name="Line 255"/>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5332" name="Line 256"/>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5333" name="Line 257"/>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5334" name="Line 258"/>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5335" name="Line 259"/>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5336" name="Line 260"/>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5337" name="Line 261"/>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5338" name="Line 262"/>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5339" name="Line 263"/>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5340" name="Line 264"/>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5341" name="Line 265"/>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5342" name="Line 266"/>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5343" name="Line 267"/>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5344" name="Line 268"/>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5345" name="Line 269"/>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5346" name="Line 270"/>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5347" name="Line 271"/>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5348" name="Line 272"/>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5349" name="Line 273"/>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5350" name="Line 274"/>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5351" name="Line 275"/>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5352" name="Line 276"/>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5353" name="Line 277"/>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5354" name="Line 278"/>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5355" name="Line 279"/>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5356" name="Line 280"/>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5357" name="Line 281"/>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5358" name="Line 282"/>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5359" name="Line 283"/>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5360" name="Line 284"/>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5361" name="Line 285"/>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5362" name="Line 286"/>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5363" name="Line 287"/>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5364" name="Line 288"/>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5365" name="Line 289"/>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5366" name="Line 290"/>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5367" name="Line 291"/>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5368" name="Line 292"/>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5369" name="Line 293"/>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5370" name="Line 294"/>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5371" name="Line 295"/>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5372" name="Line 296"/>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5373" name="Line 297"/>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5374" name="Line 298"/>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5375" name="Line 299"/>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5376" name="Line 300"/>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5377" name="Line 301"/>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5378" name="Line 302"/>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5379" name="Line 303"/>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5380" name="Line 304"/>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5381" name="Line 305"/>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5382" name="Line 306"/>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5383" name="Line 307"/>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5384" name="Line 308"/>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5385" name="Line 309"/>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5386" name="Line 310"/>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5387" name="Line 311"/>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5388" name="Line 312"/>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5389" name="Line 313"/>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5390" name="Line 314"/>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5391" name="Line 315"/>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5392" name="Line 316"/>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5393" name="Line 317"/>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5394" name="Line 318"/>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5395" name="Line 319"/>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5396" name="Line 320"/>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5397" name="Line 321"/>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5398" name="Line 322"/>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5399" name="Line 323"/>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5400" name="Line 324"/>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5401" name="Line 325"/>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5402" name="Line 326"/>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5403" name="Line 327"/>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5404" name="Line 328"/>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5405" name="Line 329"/>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5406" name="Line 330"/>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5407" name="Line 331"/>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5408" name="Line 332"/>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5409" name="Line 333"/>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5410" name="Line 334"/>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5411" name="Line 335"/>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5412" name="Line 336"/>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5413" name="Line 337"/>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5414" name="Line 338"/>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5415" name="Line 339"/>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5416" name="Line 340"/>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5417" name="Line 341"/>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5418" name="Line 342"/>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5419" name="Line 343"/>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5420" name="Line 344"/>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5421" name="Line 345"/>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5422" name="Line 346"/>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5423" name="Line 347"/>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5424" name="Line 348"/>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5425" name="Line 349"/>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5426" name="Line 350"/>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5427" name="Line 351"/>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5428" name="Line 352"/>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5429" name="Line 353"/>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5430" name="Line 354"/>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5431" name="Line 355"/>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5432" name="Line 356"/>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5433" name="Line 357"/>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5434" name="Line 358"/>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5435" name="Line 359"/>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5436" name="Line 360"/>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5437" name="Line 361"/>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5438" name="Line 362"/>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5439" name="Line 363"/>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5440" name="Line 364"/>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5441" name="Line 365"/>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5442" name="Line 366"/>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5443" name="Line 367"/>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5444" name="Line 368"/>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5445" name="Line 369"/>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5446" name="Line 370"/>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5447" name="Line 371"/>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5448" name="Line 372"/>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5449" name="Line 373"/>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5450" name="Line 374"/>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5451" name="Line 375"/>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5452" name="Line 376"/>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5453" name="Line 377"/>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5454" name="Line 378"/>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5455" name="Line 379"/>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5456" name="Line 380"/>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5457" name="Line 381"/>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5458" name="Line 382"/>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5459" name="Line 383"/>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5460" name="Line 384"/>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5461" name="Line 385"/>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5462" name="Line 386"/>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5463" name="Line 387"/>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5464" name="Line 388"/>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5465" name="Line 389"/>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5466" name="Line 390"/>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5467" name="Line 391"/>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5468" name="Line 392"/>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5469" name="Line 393"/>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5470" name="Line 394"/>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5471" name="Line 395"/>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5472" name="Line 396"/>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5473" name="Line 397"/>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5474" name="Line 398"/>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5475" name="Line 399"/>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5476" name="Line 400"/>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5477" name="Line 401"/>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5478" name="Line 402"/>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5479" name="Line 403"/>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5480" name="Line 404"/>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5481" name="Line 405"/>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5482" name="Line 406"/>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5483" name="Line 407"/>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5484" name="Line 408"/>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5485" name="Line 409"/>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5486" name="Line 410"/>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5487" name="Line 411"/>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5488" name="Line 412"/>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5489" name="Line 413"/>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5490" name="Line 414"/>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5491" name="Line 415"/>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5492" name="Line 416"/>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5493" name="Line 417"/>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5494" name="Line 418"/>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5495" name="Line 419"/>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5496" name="Line 420"/>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5497" name="Line 421"/>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5498" name="Line 422"/>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5499" name="Line 423"/>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5500" name="Line 424"/>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5501" name="Line 425"/>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5502" name="Line 426"/>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5503" name="Line 427"/>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5504" name="Line 428"/>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5505" name="Line 429"/>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5506" name="Line 430"/>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203800" name="Group 431"/>
            <p:cNvGrpSpPr>
              <a:grpSpLocks/>
            </p:cNvGrpSpPr>
            <p:nvPr/>
          </p:nvGrpSpPr>
          <p:grpSpPr bwMode="auto">
            <a:xfrm>
              <a:off x="3379" y="391"/>
              <a:ext cx="3056" cy="2489"/>
              <a:chOff x="1369" y="1011"/>
              <a:chExt cx="3056" cy="2489"/>
            </a:xfrm>
          </p:grpSpPr>
          <p:sp>
            <p:nvSpPr>
              <p:cNvPr id="204655" name="Line 432"/>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4656" name="Line 433"/>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4657" name="Line 434"/>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4658" name="Line 435"/>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4659" name="Line 436"/>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4660" name="Line 437"/>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4661" name="Line 438"/>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4662" name="Line 439"/>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4663" name="Line 440"/>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4664" name="Line 441"/>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4665" name="Line 442"/>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4666" name="Line 443"/>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4667" name="Line 444"/>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4668" name="Line 445"/>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4669" name="Line 446"/>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4670" name="Line 447"/>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4671" name="Line 448"/>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4672" name="Line 449"/>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4673" name="Line 450"/>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4674" name="Line 451"/>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4675" name="Line 452"/>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4676" name="Line 453"/>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4677" name="Line 454"/>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4678" name="Line 455"/>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4679" name="Line 456"/>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4680" name="Line 457"/>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4681" name="Line 458"/>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4682" name="Line 459"/>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4683" name="Line 460"/>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4684" name="Line 461"/>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4685" name="Line 462"/>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4686" name="Line 463"/>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4687" name="Line 464"/>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4688" name="Line 465"/>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4689" name="Line 466"/>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4690" name="Line 467"/>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4691" name="Line 468"/>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4692" name="Line 469"/>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4693" name="Line 470"/>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4694" name="Line 471"/>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4695" name="Line 472"/>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4696" name="Line 473"/>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4697" name="Line 474"/>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4698" name="Line 475"/>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4699" name="Line 476"/>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4700" name="Line 477"/>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4701" name="Line 478"/>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4702" name="Line 479"/>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4703" name="Line 480"/>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4704" name="Line 481"/>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4705" name="Line 482"/>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4706" name="Line 483"/>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4707" name="Line 484"/>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4708" name="Line 485"/>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4709" name="Line 486"/>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4710" name="Line 487"/>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4711" name="Line 488"/>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4712" name="Line 489"/>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4713" name="Line 490"/>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4714" name="Line 491"/>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4715" name="Line 492"/>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4716" name="Line 493"/>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4717" name="Line 494"/>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4718" name="Line 495"/>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4719" name="Line 496"/>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4720" name="Line 497"/>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4721" name="Line 498"/>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4722" name="Line 499"/>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4723" name="Line 500"/>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4724" name="Line 501"/>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4725" name="Line 502"/>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4726" name="Line 503"/>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4727" name="Line 504"/>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4728" name="Line 505"/>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4729" name="Line 506"/>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4730" name="Line 507"/>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4731" name="Line 508"/>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4732" name="Line 509"/>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4733" name="Line 510"/>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4734" name="Line 511"/>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4735" name="Line 512"/>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4736" name="Line 513"/>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4737" name="Line 514"/>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4738" name="Line 515"/>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4739" name="Line 516"/>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4740" name="Line 517"/>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4741" name="Line 518"/>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4742" name="Line 519"/>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4743" name="Line 520"/>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4744" name="Line 521"/>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4745" name="Line 522"/>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4746" name="Line 523"/>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4747" name="Line 524"/>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4748" name="Line 525"/>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4749" name="Line 526"/>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4750" name="Line 527"/>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4751" name="Line 528"/>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4752" name="Line 529"/>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4753" name="Line 530"/>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4754" name="Line 531"/>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4755" name="Line 532"/>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4756" name="Line 533"/>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4757" name="Line 534"/>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4758" name="Line 535"/>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4759" name="Line 536"/>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4760" name="Line 537"/>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4761" name="Line 538"/>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4762" name="Line 539"/>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4763" name="Line 540"/>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4764" name="Line 541"/>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4765" name="Line 542"/>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4766" name="Line 543"/>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4767" name="Line 544"/>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4768" name="Line 545"/>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4769" name="Line 546"/>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4770" name="Line 547"/>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4771" name="Line 548"/>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4772" name="Line 549"/>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4773" name="Line 550"/>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4774" name="Line 551"/>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4775" name="Line 552"/>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4776" name="Line 553"/>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4777" name="Line 554"/>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4778" name="Line 555"/>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4779" name="Line 556"/>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4780" name="Line 557"/>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4781" name="Line 558"/>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4782" name="Line 559"/>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4783" name="Line 560"/>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4784" name="Line 561"/>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4785" name="Line 562"/>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4786" name="Line 563"/>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4787" name="Line 564"/>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4788" name="Line 565"/>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4789" name="Line 566"/>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4790" name="Line 567"/>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4791" name="Line 568"/>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4792" name="Line 569"/>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4793" name="Line 570"/>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4794" name="Line 571"/>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4795" name="Line 572"/>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4796" name="Line 573"/>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4797" name="Line 574"/>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4798" name="Line 575"/>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4799" name="Line 576"/>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4800" name="Line 577"/>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4801" name="Line 578"/>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4802" name="Line 579"/>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4803" name="Line 580"/>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4804" name="Line 581"/>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4805" name="Line 582"/>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4806" name="Line 583"/>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4807" name="Line 584"/>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4808" name="Line 585"/>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4809" name="Line 586"/>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4810" name="Line 587"/>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4811" name="Line 588"/>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4812" name="Line 589"/>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4813" name="Line 590"/>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4814" name="Line 591"/>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4815" name="Line 592"/>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4816" name="Line 593"/>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4817" name="Line 594"/>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4818" name="Line 595"/>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4819" name="Line 596"/>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4820" name="Line 597"/>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4821" name="Line 598"/>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4822" name="Line 599"/>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4823" name="Line 600"/>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4824" name="Line 601"/>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4825" name="Line 602"/>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4826" name="Line 603"/>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4827" name="Line 604"/>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4828" name="Line 605"/>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4829" name="Line 606"/>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4830" name="Line 607"/>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4831" name="Line 608"/>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4832" name="Line 609"/>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4833" name="Line 610"/>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4834" name="Line 611"/>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4835" name="Line 612"/>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4836" name="Line 613"/>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4837" name="Line 614"/>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4838" name="Line 615"/>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4839" name="Line 616"/>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4840" name="Line 617"/>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4841" name="Line 618"/>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4842" name="Line 619"/>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4843" name="Line 620"/>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4844" name="Line 621"/>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4845" name="Line 622"/>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4846" name="Line 623"/>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4847" name="Line 624"/>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4848" name="Line 625"/>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4849" name="Line 626"/>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4850" name="Line 627"/>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4851" name="Line 628"/>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4852" name="Line 629"/>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4853" name="Line 630"/>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4854" name="Line 631"/>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4855" name="Line 632"/>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4856" name="Line 633"/>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4857" name="Line 634"/>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4858" name="Line 635"/>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4859" name="Line 636"/>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4860" name="Line 637"/>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4861" name="Line 638"/>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4862" name="Line 639"/>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4863" name="Line 640"/>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4864" name="Line 641"/>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4865" name="Line 642"/>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4866" name="Line 643"/>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4867" name="Line 644"/>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4868" name="Line 645"/>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4869" name="Line 646"/>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4870" name="Line 647"/>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4871" name="Line 648"/>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4872" name="Line 649"/>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4873" name="Line 650"/>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4874" name="Line 651"/>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4875" name="Line 652"/>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4876" name="Line 653"/>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4877" name="Line 654"/>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4878" name="Line 655"/>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4879" name="Line 656"/>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4880" name="Line 657"/>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4881" name="Line 658"/>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4882" name="Line 659"/>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4883" name="Line 660"/>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4884" name="Line 661"/>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4885" name="Line 662"/>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4886" name="Line 663"/>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4887" name="Line 664"/>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4888" name="Line 665"/>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4889" name="Line 666"/>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4890" name="Line 667"/>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4891" name="Line 668"/>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4892" name="Line 669"/>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4893" name="Line 670"/>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4894" name="Line 671"/>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4895" name="Line 672"/>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4896" name="Line 673"/>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4897" name="Line 674"/>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4898" name="Line 675"/>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4899" name="Line 676"/>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4900" name="Line 677"/>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4901" name="Line 678"/>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4902" name="Line 679"/>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4903" name="Line 680"/>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4904" name="Line 681"/>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4905" name="Line 682"/>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4906" name="Line 683"/>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4907" name="Line 684"/>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4908" name="Line 685"/>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4909" name="Line 686"/>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4910" name="Line 687"/>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4911" name="Line 688"/>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4912" name="Line 689"/>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4913" name="Line 690"/>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4914" name="Line 691"/>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4915" name="Line 692"/>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4916" name="Line 693"/>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4917" name="Line 694"/>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4918" name="Line 695"/>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4919" name="Line 696"/>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4920" name="Line 697"/>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4921" name="Line 698"/>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4922" name="Line 699"/>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4923" name="Line 700"/>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4924" name="Line 701"/>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4925" name="Line 702"/>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4926" name="Line 703"/>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4927" name="Line 704"/>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4928" name="Line 705"/>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4929" name="Line 706"/>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4930" name="Line 707"/>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4931" name="Line 708"/>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4932" name="Line 709"/>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4933" name="Line 710"/>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4934" name="Line 711"/>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4935" name="Line 712"/>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4936" name="Line 713"/>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4937" name="Line 714"/>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4938" name="Line 715"/>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4939" name="Line 716"/>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4940" name="Line 717"/>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4941" name="Line 718"/>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4942" name="Line 719"/>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4943" name="Line 720"/>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4944" name="Line 721"/>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4945" name="Line 722"/>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4946" name="Line 723"/>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4947" name="Line 724"/>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4948" name="Line 725"/>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4949" name="Line 726"/>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4950" name="Line 727"/>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4951" name="Line 728"/>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4952" name="Line 729"/>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4953" name="Line 730"/>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4954" name="Line 731"/>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4955" name="Line 732"/>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4956" name="Line 733"/>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4957" name="Line 734"/>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4958" name="Line 735"/>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4959" name="Line 736"/>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4960" name="Line 737"/>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4961" name="Line 738"/>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4962" name="Line 739"/>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4963" name="Line 740"/>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4964" name="Line 741"/>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4965" name="Line 742"/>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4966" name="Line 743"/>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4967" name="Line 744"/>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4968" name="Line 745"/>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4969" name="Line 746"/>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4970" name="Line 747"/>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4971" name="Line 748"/>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4972" name="Line 749"/>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4973" name="Line 750"/>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4974" name="Line 751"/>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4975" name="Line 752"/>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4976" name="Line 753"/>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4977" name="Line 754"/>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4978" name="Line 755"/>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4979" name="Line 756"/>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4980" name="Line 757"/>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4981" name="Line 758"/>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4982" name="Line 759"/>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4983" name="Line 760"/>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4984" name="Line 761"/>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4985" name="Line 762"/>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4986" name="Line 763"/>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4987" name="Line 764"/>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4988" name="Line 765"/>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4989" name="Line 766"/>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4990" name="Line 767"/>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4991" name="Line 768"/>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4992" name="Line 769"/>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4993" name="Line 770"/>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4994" name="Line 771"/>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4995" name="Line 772"/>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4996" name="Line 773"/>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4997" name="Line 774"/>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4998" name="Line 775"/>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4999" name="Line 776"/>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5000" name="Line 777"/>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5001" name="Line 778"/>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5002" name="Line 779"/>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5003" name="Line 780"/>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5004" name="Line 781"/>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5005" name="Line 782"/>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5006" name="Line 783"/>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5007" name="Line 784"/>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5008" name="Line 785"/>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5009" name="Line 786"/>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5010" name="Line 787"/>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5011" name="Line 788"/>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5012" name="Line 789"/>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5013" name="Line 790"/>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5014" name="Line 791"/>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5015" name="Line 792"/>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5016" name="Line 793"/>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5017" name="Line 794"/>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5018" name="Line 795"/>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5019" name="Line 796"/>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5020" name="Line 797"/>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5021" name="Line 798"/>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5022" name="Line 799"/>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5023" name="Line 800"/>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5024" name="Line 801"/>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5025" name="Line 802"/>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5026" name="Line 803"/>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5027" name="Line 804"/>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5028" name="Line 805"/>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5029" name="Line 806"/>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5030" name="Line 807"/>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5031" name="Line 808"/>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5032" name="Line 809"/>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5033" name="Line 810"/>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5034" name="Line 811"/>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5035" name="Line 812"/>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5036" name="Line 813"/>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5037" name="Line 814"/>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5038" name="Line 815"/>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5039" name="Line 816"/>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5040" name="Line 817"/>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5041" name="Line 818"/>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5042" name="Line 819"/>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5043" name="Line 820"/>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5044" name="Line 821"/>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5045" name="Line 822"/>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5046" name="Line 823"/>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5047" name="Line 824"/>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5048" name="Line 825"/>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5049" name="Line 826"/>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5050" name="Line 827"/>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5051" name="Line 828"/>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5052" name="Line 829"/>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5053" name="Line 830"/>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5054" name="Line 831"/>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5055" name="Line 832"/>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5056" name="Line 833"/>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5057" name="Line 834"/>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5058" name="Line 835"/>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5059" name="Line 836"/>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5060" name="Line 837"/>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5061" name="Line 838"/>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5062" name="Line 839"/>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5063" name="Line 840"/>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5064" name="Line 841"/>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5065" name="Line 842"/>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5066" name="Line 843"/>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5067" name="Line 844"/>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5068" name="Line 845"/>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5069" name="Line 846"/>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5070" name="Line 847"/>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5071" name="Line 848"/>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5072" name="Line 849"/>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5073" name="Line 850"/>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5074" name="Line 851"/>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5075" name="Line 852"/>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5076" name="Line 853"/>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5077" name="Line 854"/>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5078" name="Line 855"/>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5079" name="Line 856"/>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5080" name="Line 857"/>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203801" name="Group 858"/>
            <p:cNvGrpSpPr>
              <a:grpSpLocks/>
            </p:cNvGrpSpPr>
            <p:nvPr/>
          </p:nvGrpSpPr>
          <p:grpSpPr bwMode="auto">
            <a:xfrm>
              <a:off x="324" y="2583"/>
              <a:ext cx="3056" cy="2489"/>
              <a:chOff x="1369" y="1011"/>
              <a:chExt cx="3056" cy="2489"/>
            </a:xfrm>
          </p:grpSpPr>
          <p:sp>
            <p:nvSpPr>
              <p:cNvPr id="204229" name="Line 859"/>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4230" name="Line 860"/>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4231" name="Line 861"/>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4232" name="Line 862"/>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4233" name="Line 863"/>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4234" name="Line 864"/>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4235" name="Line 865"/>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4236" name="Line 866"/>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4237" name="Line 867"/>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4238" name="Line 868"/>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4239" name="Line 869"/>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4240" name="Line 870"/>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4241" name="Line 871"/>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4242" name="Line 872"/>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4243" name="Line 873"/>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4244" name="Line 874"/>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4245" name="Line 875"/>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4246" name="Line 876"/>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4247" name="Line 877"/>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4248" name="Line 878"/>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4249" name="Line 879"/>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4250" name="Line 880"/>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4251" name="Line 881"/>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4252" name="Line 882"/>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4253" name="Line 883"/>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4254" name="Line 884"/>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4255" name="Line 885"/>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4256" name="Line 886"/>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4257" name="Line 887"/>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4258" name="Line 888"/>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4259" name="Line 889"/>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4260" name="Line 890"/>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4261" name="Line 891"/>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4262" name="Line 892"/>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4263" name="Line 893"/>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4264" name="Line 894"/>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4265" name="Line 895"/>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4266" name="Line 896"/>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4267" name="Line 897"/>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4268" name="Line 898"/>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4269" name="Line 899"/>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4270" name="Line 900"/>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4271" name="Line 901"/>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4272" name="Line 902"/>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4273" name="Line 903"/>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4274" name="Line 904"/>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4275" name="Line 905"/>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4276" name="Line 906"/>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4277" name="Line 907"/>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4278" name="Line 908"/>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4279" name="Line 909"/>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4280" name="Line 910"/>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4281" name="Line 911"/>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4282" name="Line 912"/>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4283" name="Line 913"/>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4284" name="Line 914"/>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4285" name="Line 915"/>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4286" name="Line 916"/>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4287" name="Line 917"/>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4288" name="Line 918"/>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4289" name="Line 919"/>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4290" name="Line 920"/>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4291" name="Line 921"/>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4292" name="Line 922"/>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4293" name="Line 923"/>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4294" name="Line 924"/>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4295" name="Line 925"/>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4296" name="Line 926"/>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4297" name="Line 927"/>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4298" name="Line 928"/>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4299" name="Line 929"/>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4300" name="Line 930"/>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4301" name="Line 931"/>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4302" name="Line 932"/>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4303" name="Line 933"/>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4304" name="Line 934"/>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4305" name="Line 935"/>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4306" name="Line 936"/>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4307" name="Line 937"/>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4308" name="Line 938"/>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4309" name="Line 939"/>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4310" name="Line 940"/>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4311" name="Line 941"/>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4312" name="Line 942"/>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4313" name="Line 943"/>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4314" name="Line 944"/>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4315" name="Line 945"/>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4316" name="Line 946"/>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4317" name="Line 947"/>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4318" name="Line 948"/>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4319" name="Line 949"/>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4320" name="Line 950"/>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4321" name="Line 951"/>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4322" name="Line 952"/>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4323" name="Line 953"/>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4324" name="Line 954"/>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4325" name="Line 955"/>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4326" name="Line 956"/>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4327" name="Line 957"/>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4328" name="Line 958"/>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4329" name="Line 959"/>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4330" name="Line 960"/>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4331" name="Line 961"/>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4332" name="Line 962"/>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4333" name="Line 963"/>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4334" name="Line 964"/>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4335" name="Line 965"/>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4336" name="Line 966"/>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4337" name="Line 967"/>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4338" name="Line 968"/>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4339" name="Line 969"/>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4340" name="Line 970"/>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4341" name="Line 971"/>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4342" name="Line 972"/>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4343" name="Line 973"/>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4344" name="Line 974"/>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4345" name="Line 975"/>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4346" name="Line 976"/>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4347" name="Line 977"/>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4348" name="Line 978"/>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4349" name="Line 979"/>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4350" name="Line 980"/>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4351" name="Line 981"/>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4352" name="Line 982"/>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4353" name="Line 983"/>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4354" name="Line 984"/>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4355" name="Line 985"/>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4356" name="Line 986"/>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4357" name="Line 987"/>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4358" name="Line 988"/>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4359" name="Line 989"/>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4360" name="Line 990"/>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4361" name="Line 991"/>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4362" name="Line 992"/>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4363" name="Line 993"/>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4364" name="Line 994"/>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4365" name="Line 995"/>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4366" name="Line 996"/>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4367" name="Line 997"/>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4368" name="Line 998"/>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4369" name="Line 999"/>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4370" name="Line 1000"/>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4371" name="Line 1001"/>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4372" name="Line 1002"/>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4373" name="Line 1003"/>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4374" name="Line 1004"/>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4375" name="Line 1005"/>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4376" name="Line 1006"/>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4377" name="Line 1007"/>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4378" name="Line 1008"/>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4379" name="Line 1009"/>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4380" name="Line 1010"/>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4381" name="Line 1011"/>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4382" name="Line 1012"/>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4383" name="Line 1013"/>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4384" name="Line 1014"/>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4385" name="Line 1015"/>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4386" name="Line 1016"/>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4387" name="Line 1017"/>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4388" name="Line 1018"/>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4389" name="Line 1019"/>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4390" name="Line 1020"/>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4391" name="Line 1021"/>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4392" name="Line 1022"/>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4393" name="Line 1023"/>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4394" name="Line 1024"/>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4395" name="Line 1025"/>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4396" name="Line 1026"/>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4397" name="Line 1027"/>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4398" name="Line 1028"/>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4399" name="Line 1029"/>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4400" name="Line 1030"/>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4401" name="Line 1031"/>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4402" name="Line 1032"/>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4403" name="Line 1033"/>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4404" name="Line 1034"/>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4405" name="Line 1035"/>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4406" name="Line 1036"/>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4407" name="Line 1037"/>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4408" name="Line 1038"/>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4409" name="Line 1039"/>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4410" name="Line 1040"/>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4411" name="Line 1041"/>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4412" name="Line 1042"/>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4413" name="Line 1043"/>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4414" name="Line 1044"/>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4415" name="Line 1045"/>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4416" name="Line 1046"/>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4417" name="Line 1047"/>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4418" name="Line 1048"/>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4419" name="Line 1049"/>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4420" name="Line 1050"/>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4421" name="Line 1051"/>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4422" name="Line 1052"/>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4423" name="Line 1053"/>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4424" name="Line 1054"/>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4425" name="Line 1055"/>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4426" name="Line 1056"/>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4427" name="Line 1057"/>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4428" name="Line 1058"/>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4429" name="Line 1059"/>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4430" name="Line 1060"/>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4431" name="Line 1061"/>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4432" name="Line 1062"/>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4433" name="Line 1063"/>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4434" name="Line 1064"/>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4435" name="Line 1065"/>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4436" name="Line 1066"/>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4437" name="Line 1067"/>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4438" name="Line 1068"/>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4439" name="Line 1069"/>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4440" name="Line 1070"/>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4441" name="Line 1071"/>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4442" name="Line 1072"/>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4443" name="Line 1073"/>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4444" name="Line 1074"/>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4445" name="Line 1075"/>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4446" name="Line 1076"/>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4447" name="Line 1077"/>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4448" name="Line 1078"/>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4449" name="Line 1079"/>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4450" name="Line 1080"/>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4451" name="Line 1081"/>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4452" name="Line 1082"/>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4453" name="Line 1083"/>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4454" name="Line 1084"/>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4455" name="Line 1085"/>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4456" name="Line 1086"/>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4457" name="Line 1087"/>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4458" name="Line 1088"/>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4459" name="Line 1089"/>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4460" name="Line 1090"/>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4461" name="Line 1091"/>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4462" name="Line 1092"/>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4463" name="Line 1093"/>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4464" name="Line 1094"/>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4465" name="Line 1095"/>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4466" name="Line 1096"/>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4467" name="Line 1097"/>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4468" name="Line 1098"/>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4469" name="Line 1099"/>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4470" name="Line 1100"/>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4471" name="Line 1101"/>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4472" name="Line 1102"/>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4473" name="Line 1103"/>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4474" name="Line 1104"/>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4475" name="Line 1105"/>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4476" name="Line 1106"/>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4477" name="Line 1107"/>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4478" name="Line 1108"/>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4479" name="Line 1109"/>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4480" name="Line 1110"/>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4481" name="Line 1111"/>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4482" name="Line 1112"/>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4483" name="Line 1113"/>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4484" name="Line 1114"/>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4485" name="Line 1115"/>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4486" name="Line 1116"/>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4487" name="Line 1117"/>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4488" name="Line 1118"/>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4489" name="Line 1119"/>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4490" name="Line 1120"/>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4491" name="Line 1121"/>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4492" name="Line 1122"/>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4493" name="Line 1123"/>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4494" name="Line 1124"/>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4495" name="Line 1125"/>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4496" name="Line 1126"/>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4497" name="Line 1127"/>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4498" name="Line 1128"/>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4499" name="Line 1129"/>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4500" name="Line 1130"/>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4501" name="Line 1131"/>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4502" name="Line 1132"/>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4503" name="Line 1133"/>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4504" name="Line 1134"/>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4505" name="Line 1135"/>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4506" name="Line 1136"/>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4507" name="Line 1137"/>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4508" name="Line 1138"/>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4509" name="Line 1139"/>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4510" name="Line 1140"/>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4511" name="Line 1141"/>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4512" name="Line 1142"/>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4513" name="Line 1143"/>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4514" name="Line 1144"/>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4515" name="Line 1145"/>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4516" name="Line 1146"/>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4517" name="Line 1147"/>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4518" name="Line 1148"/>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4519" name="Line 1149"/>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4520" name="Line 1150"/>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4521" name="Line 1151"/>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4522" name="Line 1152"/>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4523" name="Line 1153"/>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4524" name="Line 1154"/>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4525" name="Line 1155"/>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4526" name="Line 1156"/>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4527" name="Line 1157"/>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4528" name="Line 1158"/>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4529" name="Line 1159"/>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4530" name="Line 1160"/>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4531" name="Line 1161"/>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4532" name="Line 1162"/>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4533" name="Line 1163"/>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4534" name="Line 1164"/>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4535" name="Line 1165"/>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4536" name="Line 1166"/>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4537" name="Line 1167"/>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4538" name="Line 1168"/>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4539" name="Line 1169"/>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4540" name="Line 1170"/>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4541" name="Line 1171"/>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4542" name="Line 1172"/>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4543" name="Line 1173"/>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4544" name="Line 1174"/>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4545" name="Line 1175"/>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4546" name="Line 1176"/>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4547" name="Line 1177"/>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4548" name="Line 1178"/>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4549" name="Line 1179"/>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4550" name="Line 1180"/>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4551" name="Line 1181"/>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4552" name="Line 1182"/>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4553" name="Line 1183"/>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4554" name="Line 1184"/>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4555" name="Line 1185"/>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4556" name="Line 1186"/>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4557" name="Line 1187"/>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4558" name="Line 1188"/>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4559" name="Line 1189"/>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4560" name="Line 1190"/>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4561" name="Line 1191"/>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4562" name="Line 1192"/>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4563" name="Line 1193"/>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4564" name="Line 1194"/>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4565" name="Line 1195"/>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4566" name="Line 1196"/>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4567" name="Line 1197"/>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4568" name="Line 1198"/>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4569" name="Line 1199"/>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4570" name="Line 1200"/>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4571" name="Line 1201"/>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4572" name="Line 1202"/>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4573" name="Line 1203"/>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4574" name="Line 1204"/>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4575" name="Line 1205"/>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4576" name="Line 1206"/>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4577" name="Line 1207"/>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4578" name="Line 1208"/>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4579" name="Line 1209"/>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4580" name="Line 1210"/>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4581" name="Line 1211"/>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4582" name="Line 1212"/>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4583" name="Line 1213"/>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4584" name="Line 1214"/>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4585" name="Line 1215"/>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4586" name="Line 1216"/>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4587" name="Line 1217"/>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4588" name="Line 1218"/>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4589" name="Line 1219"/>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4590" name="Line 1220"/>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4591" name="Line 1221"/>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4592" name="Line 1222"/>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4593" name="Line 1223"/>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4594" name="Line 1224"/>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4595" name="Line 1225"/>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4596" name="Line 1226"/>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4597" name="Line 1227"/>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4598" name="Line 1228"/>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4599" name="Line 1229"/>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4600" name="Line 1230"/>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4601" name="Line 1231"/>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4602" name="Line 1232"/>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4603" name="Line 1233"/>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4604" name="Line 1234"/>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4605" name="Line 1235"/>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4606" name="Line 1236"/>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4607" name="Line 1237"/>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4608" name="Line 1238"/>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4609" name="Line 1239"/>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4610" name="Line 1240"/>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4611" name="Line 1241"/>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4612" name="Line 1242"/>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4613" name="Line 1243"/>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4614" name="Line 1244"/>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4615" name="Line 1245"/>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4616" name="Line 1246"/>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4617" name="Line 1247"/>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4618" name="Line 1248"/>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4619" name="Line 1249"/>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4620" name="Line 1250"/>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4621" name="Line 1251"/>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4622" name="Line 1252"/>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4623" name="Line 1253"/>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4624" name="Line 1254"/>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4625" name="Line 1255"/>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4626" name="Line 1256"/>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4627" name="Line 1257"/>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4628" name="Line 1258"/>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4629" name="Line 1259"/>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4630" name="Line 1260"/>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4631" name="Line 1261"/>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4632" name="Line 1262"/>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4633" name="Line 1263"/>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4634" name="Line 1264"/>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4635" name="Line 1265"/>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4636" name="Line 1266"/>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4637" name="Line 1267"/>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4638" name="Line 1268"/>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4639" name="Line 1269"/>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4640" name="Line 1270"/>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4641" name="Line 1271"/>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4642" name="Line 1272"/>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4643" name="Line 1273"/>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4644" name="Line 1274"/>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4645" name="Line 1275"/>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4646" name="Line 1276"/>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4647" name="Line 1277"/>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4648" name="Line 1278"/>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4649" name="Line 1279"/>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4650" name="Line 1280"/>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4651" name="Line 1281"/>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4652" name="Line 1282"/>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4653" name="Line 1283"/>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4654" name="Line 1284"/>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203802" name="Group 1285"/>
            <p:cNvGrpSpPr>
              <a:grpSpLocks/>
            </p:cNvGrpSpPr>
            <p:nvPr/>
          </p:nvGrpSpPr>
          <p:grpSpPr bwMode="auto">
            <a:xfrm>
              <a:off x="3383" y="2592"/>
              <a:ext cx="3056" cy="2489"/>
              <a:chOff x="1369" y="1011"/>
              <a:chExt cx="3056" cy="2489"/>
            </a:xfrm>
          </p:grpSpPr>
          <p:sp>
            <p:nvSpPr>
              <p:cNvPr id="203803" name="Line 1286"/>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3804" name="Line 1287"/>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3805" name="Line 1288"/>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3806" name="Line 1289"/>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3807" name="Line 1290"/>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3808" name="Line 1291"/>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3809" name="Line 1292"/>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3810" name="Line 1293"/>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3811" name="Line 1294"/>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3812" name="Line 1295"/>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3813" name="Line 1296"/>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3814" name="Line 1297"/>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3815" name="Line 1298"/>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3816" name="Line 1299"/>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3817" name="Line 1300"/>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3818" name="Line 1301"/>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3819" name="Line 1302"/>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3820" name="Line 1303"/>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3821" name="Line 1304"/>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3822" name="Line 1305"/>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3823" name="Line 1306"/>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3824" name="Line 1307"/>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3825" name="Line 1308"/>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3826" name="Line 1309"/>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3827" name="Line 1310"/>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3828" name="Line 1311"/>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3829" name="Line 1312"/>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3830" name="Line 1313"/>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3831" name="Line 1314"/>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3832" name="Line 1315"/>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3833" name="Line 1316"/>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3834" name="Line 1317"/>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3835" name="Line 1318"/>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3836" name="Line 1319"/>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3837" name="Line 1320"/>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3838" name="Line 1321"/>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3839" name="Line 1322"/>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3840" name="Line 1323"/>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3841" name="Line 1324"/>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3842" name="Line 1325"/>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3843" name="Line 1326"/>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3844" name="Line 1327"/>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3845" name="Line 1328"/>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3846" name="Line 1329"/>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3847" name="Line 1330"/>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3848" name="Line 1331"/>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3849" name="Line 1332"/>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3850" name="Line 1333"/>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3851" name="Line 1334"/>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3852" name="Line 1335"/>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3853" name="Line 1336"/>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3854" name="Line 1337"/>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3855" name="Line 1338"/>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3856" name="Line 1339"/>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3857" name="Line 1340"/>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3858" name="Line 1341"/>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3859" name="Line 1342"/>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3860" name="Line 1343"/>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3861" name="Line 1344"/>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3862" name="Line 1345"/>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3863" name="Line 1346"/>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3864" name="Line 1347"/>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3865" name="Line 1348"/>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3866" name="Line 1349"/>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3867" name="Line 1350"/>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3868" name="Line 1351"/>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3869" name="Line 1352"/>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3870" name="Line 1353"/>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3871" name="Line 1354"/>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3872" name="Line 1355"/>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3873" name="Line 1356"/>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3874" name="Line 1357"/>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3875" name="Line 1358"/>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3876" name="Line 1359"/>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3877" name="Line 1360"/>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3878" name="Line 1361"/>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3879" name="Line 1362"/>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3880" name="Line 1363"/>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3881" name="Line 1364"/>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3882" name="Line 1365"/>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3883" name="Line 1366"/>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3884" name="Line 1367"/>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3885" name="Line 1368"/>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3886" name="Line 1369"/>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3887" name="Line 1370"/>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3888" name="Line 1371"/>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3889" name="Line 1372"/>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3890" name="Line 1373"/>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3891" name="Line 1374"/>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3892" name="Line 1375"/>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3893" name="Line 1376"/>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3894" name="Line 1377"/>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3895" name="Line 1378"/>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3896" name="Line 1379"/>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3897" name="Line 1380"/>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3898" name="Line 1381"/>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3899" name="Line 1382"/>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3900" name="Line 1383"/>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3901" name="Line 1384"/>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3902" name="Line 1385"/>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3903" name="Line 1386"/>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3904" name="Line 1387"/>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3905" name="Line 1388"/>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3906" name="Line 1389"/>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3907" name="Line 1390"/>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3908" name="Line 1391"/>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3909" name="Line 1392"/>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3910" name="Line 1393"/>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3911" name="Line 1394"/>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3912" name="Line 1395"/>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3913" name="Line 1396"/>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3914" name="Line 1397"/>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3915" name="Line 1398"/>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3916" name="Line 1399"/>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3917" name="Line 1400"/>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3918" name="Line 1401"/>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3919" name="Line 1402"/>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3920" name="Line 1403"/>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3921" name="Line 1404"/>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3922" name="Line 1405"/>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3923" name="Line 1406"/>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3924" name="Line 1407"/>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3925" name="Line 1408"/>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3926" name="Line 1409"/>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3927" name="Line 1410"/>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3928" name="Line 1411"/>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3929" name="Line 1412"/>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3930" name="Line 1413"/>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3931" name="Line 1414"/>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3932" name="Line 1415"/>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3933" name="Line 1416"/>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3934" name="Line 1417"/>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3935" name="Line 1418"/>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3936" name="Line 1419"/>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3937" name="Line 1420"/>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3938" name="Line 1421"/>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3939" name="Line 1422"/>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3940" name="Line 1423"/>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3941" name="Line 1424"/>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3942" name="Line 1425"/>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3943" name="Line 1426"/>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3944" name="Line 1427"/>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3945" name="Line 1428"/>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3946" name="Line 1429"/>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3947" name="Line 1430"/>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3948" name="Line 1431"/>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3949" name="Line 1432"/>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3950" name="Line 1433"/>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3951" name="Line 1434"/>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3952" name="Line 1435"/>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3953" name="Line 1436"/>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3954" name="Line 1437"/>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3955" name="Line 1438"/>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3956" name="Line 1439"/>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3957" name="Line 1440"/>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3958" name="Line 1441"/>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3959" name="Line 1442"/>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3960" name="Line 1443"/>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3961" name="Line 1444"/>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3962" name="Line 1445"/>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3963" name="Line 1446"/>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3964" name="Line 1447"/>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3965" name="Line 1448"/>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3966" name="Line 1449"/>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3967" name="Line 1450"/>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3968" name="Line 1451"/>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3969" name="Line 1452"/>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3970" name="Line 1453"/>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3971" name="Line 1454"/>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3972" name="Line 1455"/>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3973" name="Line 1456"/>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3974" name="Line 1457"/>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3975" name="Line 1458"/>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3976" name="Line 1459"/>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3977" name="Line 1460"/>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3978" name="Line 1461"/>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3979" name="Line 1462"/>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3980" name="Line 1463"/>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3981" name="Line 1464"/>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3982" name="Line 1465"/>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3983" name="Line 1466"/>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3984" name="Line 1467"/>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3985" name="Line 1468"/>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3986" name="Line 1469"/>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3987" name="Line 1470"/>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3988" name="Line 1471"/>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3989" name="Line 1472"/>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3990" name="Line 1473"/>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3991" name="Line 1474"/>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3992" name="Line 1475"/>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3993" name="Line 1476"/>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3994" name="Line 1477"/>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3995" name="Line 1478"/>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3996" name="Line 1479"/>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3997" name="Line 1480"/>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3998" name="Line 1481"/>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3999" name="Line 1482"/>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4000" name="Line 1483"/>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4001" name="Line 1484"/>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4002" name="Line 1485"/>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4003" name="Line 1486"/>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4004" name="Line 1487"/>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4005" name="Line 1488"/>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4006" name="Line 1489"/>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4007" name="Line 1490"/>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4008" name="Line 1491"/>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4009" name="Line 1492"/>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4010" name="Line 1493"/>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4011" name="Line 1494"/>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4012" name="Line 1495"/>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4013" name="Line 1496"/>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4014" name="Line 1497"/>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4015" name="Line 1498"/>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4016" name="Line 1499"/>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4017" name="Line 1500"/>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4018" name="Line 1501"/>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4019" name="Line 1502"/>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4020" name="Line 1503"/>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4021" name="Line 1504"/>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4022" name="Line 1505"/>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4023" name="Line 1506"/>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4024" name="Line 1507"/>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4025" name="Line 1508"/>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4026" name="Line 1509"/>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4027" name="Line 1510"/>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4028" name="Line 1511"/>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4029" name="Line 1512"/>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4030" name="Line 1513"/>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4031" name="Line 1514"/>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4032" name="Line 1515"/>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4033" name="Line 1516"/>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4034" name="Line 1517"/>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4035" name="Line 1518"/>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4036" name="Line 1519"/>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4037" name="Line 1520"/>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4038" name="Line 1521"/>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4039" name="Line 1522"/>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4040" name="Line 1523"/>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4041" name="Line 1524"/>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4042" name="Line 1525"/>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4043" name="Line 1526"/>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4044" name="Line 1527"/>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4045" name="Line 1528"/>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4046" name="Line 1529"/>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4047" name="Line 1530"/>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4048" name="Line 1531"/>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4049" name="Line 1532"/>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4050" name="Line 1533"/>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4051" name="Line 1534"/>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4052" name="Line 1535"/>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4053" name="Line 1536"/>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4054" name="Line 1537"/>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4055" name="Line 1538"/>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4056" name="Line 1539"/>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4057" name="Line 1540"/>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4058" name="Line 1541"/>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4059" name="Line 1542"/>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4060" name="Line 1543"/>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4061" name="Line 1544"/>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4062" name="Line 1545"/>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4063" name="Line 1546"/>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4064" name="Line 1547"/>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4065" name="Line 1548"/>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4066" name="Line 1549"/>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4067" name="Line 1550"/>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4068" name="Line 1551"/>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4069" name="Line 1552"/>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4070" name="Line 1553"/>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4071" name="Line 1554"/>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4072" name="Line 1555"/>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4073" name="Line 1556"/>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4074" name="Line 1557"/>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4075" name="Line 1558"/>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4076" name="Line 1559"/>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4077" name="Line 1560"/>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4078" name="Line 1561"/>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4079" name="Line 1562"/>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4080" name="Line 1563"/>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4081" name="Line 1564"/>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4082" name="Line 1565"/>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4083" name="Line 1566"/>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4084" name="Line 1567"/>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4085" name="Line 1568"/>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4086" name="Line 1569"/>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4087" name="Line 1570"/>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4088" name="Line 1571"/>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4089" name="Line 1572"/>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4090" name="Line 1573"/>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4091" name="Line 1574"/>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4092" name="Line 1575"/>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4093" name="Line 1576"/>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4094" name="Line 1577"/>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4095" name="Line 1578"/>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4096" name="Line 1579"/>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4097" name="Line 1580"/>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4098" name="Line 1581"/>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4099" name="Line 1582"/>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4100" name="Line 1583"/>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4101" name="Line 1584"/>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4102" name="Line 1585"/>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4103" name="Line 1586"/>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4104" name="Line 1587"/>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4105" name="Line 1588"/>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4106" name="Line 1589"/>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4107" name="Line 1590"/>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4108" name="Line 1591"/>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4109" name="Line 1592"/>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4110" name="Line 1593"/>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4111" name="Line 1594"/>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4112" name="Line 1595"/>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4113" name="Line 1596"/>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4114" name="Line 1597"/>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4115" name="Line 1598"/>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4116" name="Line 1599"/>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4117" name="Line 1600"/>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4118" name="Line 1601"/>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4119" name="Line 1602"/>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4120" name="Line 1603"/>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4121" name="Line 1604"/>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4122" name="Line 1605"/>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4123" name="Line 1606"/>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4124" name="Line 1607"/>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4125" name="Line 1608"/>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4126" name="Line 1609"/>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4127" name="Line 1610"/>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4128" name="Line 1611"/>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4129" name="Line 1612"/>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4130" name="Line 1613"/>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4131" name="Line 1614"/>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4132" name="Line 1615"/>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4133" name="Line 1616"/>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4134" name="Line 1617"/>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4135" name="Line 1618"/>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4136" name="Line 1619"/>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4137" name="Line 1620"/>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4138" name="Line 1621"/>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4139" name="Line 1622"/>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4140" name="Line 1623"/>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4141" name="Line 1624"/>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4142" name="Line 1625"/>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4143" name="Line 1626"/>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4144" name="Line 1627"/>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4145" name="Line 1628"/>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4146" name="Line 1629"/>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4147" name="Line 1630"/>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4148" name="Line 1631"/>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4149" name="Line 1632"/>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4150" name="Line 1633"/>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4151" name="Line 1634"/>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4152" name="Line 1635"/>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4153" name="Line 1636"/>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4154" name="Line 1637"/>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4155" name="Line 1638"/>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4156" name="Line 1639"/>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4157" name="Line 1640"/>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4158" name="Line 1641"/>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4159" name="Line 1642"/>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4160" name="Line 1643"/>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4161" name="Line 1644"/>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4162" name="Line 1645"/>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4163" name="Line 1646"/>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4164" name="Line 1647"/>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4165" name="Line 1648"/>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4166" name="Line 1649"/>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4167" name="Line 1650"/>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4168" name="Line 1651"/>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4169" name="Line 1652"/>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4170" name="Line 1653"/>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4171" name="Line 1654"/>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4172" name="Line 1655"/>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4173" name="Line 1656"/>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4174" name="Line 1657"/>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4175" name="Line 1658"/>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4176" name="Line 1659"/>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4177" name="Line 1660"/>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4178" name="Line 1661"/>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4179" name="Line 1662"/>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4180" name="Line 1663"/>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4181" name="Line 1664"/>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4182" name="Line 1665"/>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4183" name="Line 1666"/>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4184" name="Line 1667"/>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4185" name="Line 1668"/>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4186" name="Line 1669"/>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4187" name="Line 1670"/>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4188" name="Line 1671"/>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4189" name="Line 1672"/>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4190" name="Line 1673"/>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4191" name="Line 1674"/>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4192" name="Line 1675"/>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4193" name="Line 1676"/>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4194" name="Line 1677"/>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4195" name="Line 1678"/>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4196" name="Line 1679"/>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4197" name="Line 1680"/>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4198" name="Line 1681"/>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4199" name="Line 1682"/>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4200" name="Line 1683"/>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4201" name="Line 1684"/>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4202" name="Line 1685"/>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4203" name="Line 1686"/>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4204" name="Line 1687"/>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4205" name="Line 1688"/>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4206" name="Line 1689"/>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4207" name="Line 1690"/>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4208" name="Line 1691"/>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4209" name="Line 1692"/>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4210" name="Line 1693"/>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4211" name="Line 1694"/>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4212" name="Line 1695"/>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4213" name="Line 1696"/>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4214" name="Line 1697"/>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4215" name="Line 1698"/>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4216" name="Line 1699"/>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4217" name="Line 1700"/>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4218" name="Line 1701"/>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4219" name="Line 1702"/>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4220" name="Line 1703"/>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4221" name="Line 1704"/>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4222" name="Line 1705"/>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4223" name="Line 1706"/>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4224" name="Line 1707"/>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4225" name="Line 1708"/>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4226" name="Line 1709"/>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4227" name="Line 1710"/>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4228" name="Line 1711"/>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sp>
        <p:nvSpPr>
          <p:cNvPr id="203780" name="Text Box 1712"/>
          <p:cNvSpPr txBox="1">
            <a:spLocks noChangeArrowheads="1"/>
          </p:cNvSpPr>
          <p:nvPr/>
        </p:nvSpPr>
        <p:spPr bwMode="auto">
          <a:xfrm>
            <a:off x="1403350" y="1989138"/>
            <a:ext cx="704850" cy="396875"/>
          </a:xfrm>
          <a:prstGeom prst="rect">
            <a:avLst/>
          </a:prstGeom>
          <a:solidFill>
            <a:srgbClr val="F8F6A6"/>
          </a:solid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(0,0)</a:t>
            </a:r>
          </a:p>
        </p:txBody>
      </p:sp>
      <p:sp>
        <p:nvSpPr>
          <p:cNvPr id="203781" name="Line 1713"/>
          <p:cNvSpPr>
            <a:spLocks noChangeShapeType="1"/>
          </p:cNvSpPr>
          <p:nvPr/>
        </p:nvSpPr>
        <p:spPr bwMode="auto">
          <a:xfrm>
            <a:off x="2114550" y="2487613"/>
            <a:ext cx="3114675" cy="1785937"/>
          </a:xfrm>
          <a:prstGeom prst="line">
            <a:avLst/>
          </a:prstGeom>
          <a:noFill/>
          <a:ln w="9525">
            <a:solidFill>
              <a:srgbClr val="00FF00"/>
            </a:solidFill>
            <a:round/>
            <a:headEnd/>
            <a:tailEnd/>
          </a:ln>
        </p:spPr>
        <p:txBody>
          <a:bodyPr wrap="none" anchor="ctr"/>
          <a:lstStyle/>
          <a:p>
            <a:endParaRPr lang="hu-HU"/>
          </a:p>
        </p:txBody>
      </p:sp>
      <p:sp>
        <p:nvSpPr>
          <p:cNvPr id="203782" name="Oval 1714"/>
          <p:cNvSpPr>
            <a:spLocks noChangeArrowheads="1"/>
          </p:cNvSpPr>
          <p:nvPr/>
        </p:nvSpPr>
        <p:spPr bwMode="auto">
          <a:xfrm>
            <a:off x="6218238" y="4791075"/>
            <a:ext cx="219075" cy="219075"/>
          </a:xfrm>
          <a:prstGeom prst="ellipse">
            <a:avLst/>
          </a:prstGeom>
          <a:solidFill>
            <a:srgbClr val="FF0000"/>
          </a:solidFill>
          <a:ln w="9525">
            <a:solidFill>
              <a:srgbClr val="FF0000"/>
            </a:solidFill>
            <a:round/>
            <a:headEnd/>
            <a:tailEnd/>
          </a:ln>
        </p:spPr>
        <p:txBody>
          <a:bodyPr wrap="none" anchor="ctr"/>
          <a:lstStyle/>
          <a:p>
            <a:pPr eaLnBrk="0" hangingPunct="0"/>
            <a:endParaRPr lang="hu-HU" sz="2400">
              <a:solidFill>
                <a:srgbClr val="000000"/>
              </a:solidFill>
              <a:latin typeface="Times New Roman" pitchFamily="18" charset="0"/>
              <a:ea typeface="ＭＳ Ｐゴシック" pitchFamily="34" charset="-128"/>
            </a:endParaRPr>
          </a:p>
        </p:txBody>
      </p:sp>
      <p:sp>
        <p:nvSpPr>
          <p:cNvPr id="203783" name="Text Box 1715"/>
          <p:cNvSpPr txBox="1">
            <a:spLocks noChangeArrowheads="1"/>
          </p:cNvSpPr>
          <p:nvPr/>
        </p:nvSpPr>
        <p:spPr bwMode="auto">
          <a:xfrm>
            <a:off x="6156325" y="5013325"/>
            <a:ext cx="1285875" cy="336550"/>
          </a:xfrm>
          <a:prstGeom prst="rect">
            <a:avLst/>
          </a:prstGeom>
          <a:solidFill>
            <a:srgbClr val="F8F6A6"/>
          </a:solidFill>
          <a:ln w="9525">
            <a:noFill/>
            <a:miter lim="800000"/>
            <a:headEnd/>
            <a:tailEnd/>
          </a:ln>
        </p:spPr>
        <p:txBody>
          <a:bodyPr wrap="none">
            <a:spAutoFit/>
          </a:bodyPr>
          <a:lstStyle/>
          <a:p>
            <a:pPr algn="ctr" eaLnBrk="0" hangingPunct="0"/>
            <a:r>
              <a:rPr kumimoji="1" lang="en-US" altLang="ja-JP" sz="1600">
                <a:solidFill>
                  <a:srgbClr val="000000"/>
                </a:solidFill>
                <a:latin typeface="Arial" pitchFamily="34" charset="0"/>
                <a:ea typeface="ＭＳ Ｐゴシック" pitchFamily="34" charset="-128"/>
              </a:rPr>
              <a:t>C</a:t>
            </a:r>
            <a:r>
              <a:rPr kumimoji="1" lang="en-US" altLang="ja-JP" sz="1600" baseline="-25000">
                <a:solidFill>
                  <a:srgbClr val="000000"/>
                </a:solidFill>
                <a:latin typeface="Arial" pitchFamily="34" charset="0"/>
                <a:ea typeface="ＭＳ Ｐゴシック" pitchFamily="34" charset="-128"/>
              </a:rPr>
              <a:t>h</a:t>
            </a:r>
            <a:r>
              <a:rPr kumimoji="1" lang="en-US" altLang="ja-JP" sz="1600">
                <a:solidFill>
                  <a:srgbClr val="000000"/>
                </a:solidFill>
                <a:latin typeface="Arial" pitchFamily="34" charset="0"/>
                <a:ea typeface="ＭＳ Ｐゴシック" pitchFamily="34" charset="-128"/>
              </a:rPr>
              <a:t> = (10,10)</a:t>
            </a:r>
          </a:p>
        </p:txBody>
      </p:sp>
      <p:sp>
        <p:nvSpPr>
          <p:cNvPr id="810676" name="Rectangle 1716"/>
          <p:cNvSpPr>
            <a:spLocks noGrp="1" noChangeArrowheads="1"/>
          </p:cNvSpPr>
          <p:nvPr>
            <p:ph type="ctrTitle" idx="4294967295"/>
          </p:nvPr>
        </p:nvSpPr>
        <p:spPr>
          <a:xfrm>
            <a:off x="1187450" y="260350"/>
            <a:ext cx="6985000" cy="647700"/>
          </a:xfrm>
        </p:spPr>
        <p:txBody>
          <a:bodyPr anchor="ctr"/>
          <a:lstStyle/>
          <a:p>
            <a:pPr eaLnBrk="1" hangingPunct="1">
              <a:defRPr/>
            </a:pPr>
            <a:r>
              <a:rPr lang="en-US" altLang="ja-JP" sz="4000" smtClean="0">
                <a:effectLst>
                  <a:outerShdw blurRad="38100" dist="38100" dir="2700000" algn="tl">
                    <a:srgbClr val="C0C0C0"/>
                  </a:outerShdw>
                </a:effectLst>
                <a:ea typeface="ＭＳ Ｐゴシック" pitchFamily="34" charset="-128"/>
              </a:rPr>
              <a:t>Wrapping (10,10) SWNT (Animation)</a:t>
            </a:r>
          </a:p>
        </p:txBody>
      </p:sp>
      <p:grpSp>
        <p:nvGrpSpPr>
          <p:cNvPr id="203785" name="Group 1717"/>
          <p:cNvGrpSpPr>
            <a:grpSpLocks/>
          </p:cNvGrpSpPr>
          <p:nvPr/>
        </p:nvGrpSpPr>
        <p:grpSpPr bwMode="auto">
          <a:xfrm>
            <a:off x="1230313" y="5122863"/>
            <a:ext cx="1263650" cy="1152525"/>
            <a:chOff x="2982" y="958"/>
            <a:chExt cx="1142" cy="1041"/>
          </a:xfrm>
        </p:grpSpPr>
        <p:sp>
          <p:nvSpPr>
            <p:cNvPr id="203791" name="Line 1718"/>
            <p:cNvSpPr>
              <a:spLocks noChangeShapeType="1"/>
            </p:cNvSpPr>
            <p:nvPr/>
          </p:nvSpPr>
          <p:spPr bwMode="auto">
            <a:xfrm>
              <a:off x="3130" y="1402"/>
              <a:ext cx="252" cy="0"/>
            </a:xfrm>
            <a:prstGeom prst="line">
              <a:avLst/>
            </a:prstGeom>
            <a:noFill/>
            <a:ln w="38100">
              <a:solidFill>
                <a:schemeClr val="tx1"/>
              </a:solidFill>
              <a:round/>
              <a:headEnd/>
              <a:tailEnd type="triangle" w="med" len="med"/>
            </a:ln>
          </p:spPr>
          <p:txBody>
            <a:bodyPr/>
            <a:lstStyle/>
            <a:p>
              <a:endParaRPr lang="hu-HU"/>
            </a:p>
          </p:txBody>
        </p:sp>
        <p:sp>
          <p:nvSpPr>
            <p:cNvPr id="203792" name="Line 1719"/>
            <p:cNvSpPr>
              <a:spLocks noChangeShapeType="1"/>
            </p:cNvSpPr>
            <p:nvPr/>
          </p:nvSpPr>
          <p:spPr bwMode="auto">
            <a:xfrm>
              <a:off x="3130" y="1396"/>
              <a:ext cx="132" cy="210"/>
            </a:xfrm>
            <a:prstGeom prst="line">
              <a:avLst/>
            </a:prstGeom>
            <a:noFill/>
            <a:ln w="38100">
              <a:solidFill>
                <a:schemeClr val="tx1"/>
              </a:solidFill>
              <a:round/>
              <a:headEnd/>
              <a:tailEnd type="triangle" w="med" len="med"/>
            </a:ln>
          </p:spPr>
          <p:txBody>
            <a:bodyPr/>
            <a:lstStyle/>
            <a:p>
              <a:endParaRPr lang="hu-HU"/>
            </a:p>
          </p:txBody>
        </p:sp>
        <p:sp>
          <p:nvSpPr>
            <p:cNvPr id="203793" name="Text Box 1720"/>
            <p:cNvSpPr txBox="1">
              <a:spLocks noChangeArrowheads="1"/>
            </p:cNvSpPr>
            <p:nvPr/>
          </p:nvSpPr>
          <p:spPr bwMode="auto">
            <a:xfrm>
              <a:off x="3174" y="1091"/>
              <a:ext cx="422" cy="413"/>
            </a:xfrm>
            <a:prstGeom prst="rect">
              <a:avLst/>
            </a:prstGeom>
            <a:noFill/>
            <a:ln w="9525">
              <a:noFill/>
              <a:miter lim="800000"/>
              <a:headEnd/>
              <a:tailEnd/>
            </a:ln>
          </p:spPr>
          <p:txBody>
            <a:bodyPr wrap="none">
              <a:spAutoFit/>
            </a:bodyPr>
            <a:lstStyle/>
            <a:p>
              <a:r>
                <a:rPr kumimoji="1" lang="en-US" altLang="ja-JP" sz="2400">
                  <a:solidFill>
                    <a:srgbClr val="000000"/>
                  </a:solidFill>
                  <a:latin typeface="Arial" pitchFamily="34" charset="0"/>
                  <a:ea typeface="ＭＳ Ｐゴシック" pitchFamily="34" charset="-128"/>
                </a:rPr>
                <a:t>a</a:t>
              </a:r>
              <a:r>
                <a:rPr kumimoji="1" lang="en-US" altLang="ja-JP" sz="2400" baseline="-25000">
                  <a:solidFill>
                    <a:srgbClr val="000000"/>
                  </a:solidFill>
                  <a:latin typeface="Arial" pitchFamily="34" charset="0"/>
                  <a:ea typeface="ＭＳ Ｐゴシック" pitchFamily="34" charset="-128"/>
                </a:rPr>
                <a:t>1</a:t>
              </a:r>
            </a:p>
          </p:txBody>
        </p:sp>
        <p:sp>
          <p:nvSpPr>
            <p:cNvPr id="203794" name="Text Box 1721"/>
            <p:cNvSpPr txBox="1">
              <a:spLocks noChangeArrowheads="1"/>
            </p:cNvSpPr>
            <p:nvPr/>
          </p:nvSpPr>
          <p:spPr bwMode="auto">
            <a:xfrm>
              <a:off x="2982" y="1378"/>
              <a:ext cx="422" cy="413"/>
            </a:xfrm>
            <a:prstGeom prst="rect">
              <a:avLst/>
            </a:prstGeom>
            <a:noFill/>
            <a:ln w="9525">
              <a:noFill/>
              <a:miter lim="800000"/>
              <a:headEnd/>
              <a:tailEnd/>
            </a:ln>
          </p:spPr>
          <p:txBody>
            <a:bodyPr wrap="none">
              <a:spAutoFit/>
            </a:bodyPr>
            <a:lstStyle/>
            <a:p>
              <a:r>
                <a:rPr kumimoji="1" lang="en-US" altLang="ja-JP" sz="2400">
                  <a:solidFill>
                    <a:srgbClr val="000000"/>
                  </a:solidFill>
                  <a:latin typeface="Arial" pitchFamily="34" charset="0"/>
                  <a:ea typeface="ＭＳ Ｐゴシック" pitchFamily="34" charset="-128"/>
                </a:rPr>
                <a:t>a</a:t>
              </a:r>
              <a:r>
                <a:rPr kumimoji="1" lang="en-US" altLang="ja-JP" sz="2400" baseline="-25000">
                  <a:solidFill>
                    <a:srgbClr val="000000"/>
                  </a:solidFill>
                  <a:latin typeface="Arial" pitchFamily="34" charset="0"/>
                  <a:ea typeface="ＭＳ Ｐゴシック" pitchFamily="34" charset="-128"/>
                </a:rPr>
                <a:t>2</a:t>
              </a:r>
            </a:p>
          </p:txBody>
        </p:sp>
        <p:sp>
          <p:nvSpPr>
            <p:cNvPr id="203795" name="Line 1722"/>
            <p:cNvSpPr>
              <a:spLocks noChangeShapeType="1"/>
            </p:cNvSpPr>
            <p:nvPr/>
          </p:nvSpPr>
          <p:spPr bwMode="auto">
            <a:xfrm>
              <a:off x="3534" y="1614"/>
              <a:ext cx="384" cy="234"/>
            </a:xfrm>
            <a:prstGeom prst="line">
              <a:avLst/>
            </a:prstGeom>
            <a:noFill/>
            <a:ln w="38100">
              <a:solidFill>
                <a:schemeClr val="tx1"/>
              </a:solidFill>
              <a:round/>
              <a:headEnd/>
              <a:tailEnd type="triangle" w="med" len="med"/>
            </a:ln>
          </p:spPr>
          <p:txBody>
            <a:bodyPr wrap="none" anchor="ctr"/>
            <a:lstStyle/>
            <a:p>
              <a:endParaRPr lang="hu-HU"/>
            </a:p>
          </p:txBody>
        </p:sp>
        <p:sp>
          <p:nvSpPr>
            <p:cNvPr id="203796" name="Line 1723"/>
            <p:cNvSpPr>
              <a:spLocks noChangeShapeType="1"/>
            </p:cNvSpPr>
            <p:nvPr/>
          </p:nvSpPr>
          <p:spPr bwMode="auto">
            <a:xfrm flipV="1">
              <a:off x="3534" y="1182"/>
              <a:ext cx="258" cy="432"/>
            </a:xfrm>
            <a:prstGeom prst="line">
              <a:avLst/>
            </a:prstGeom>
            <a:noFill/>
            <a:ln w="38100">
              <a:solidFill>
                <a:schemeClr val="tx1"/>
              </a:solidFill>
              <a:round/>
              <a:headEnd/>
              <a:tailEnd type="triangle" w="med" len="med"/>
            </a:ln>
          </p:spPr>
          <p:txBody>
            <a:bodyPr wrap="none" anchor="ctr"/>
            <a:lstStyle/>
            <a:p>
              <a:endParaRPr lang="hu-HU"/>
            </a:p>
          </p:txBody>
        </p:sp>
        <p:sp>
          <p:nvSpPr>
            <p:cNvPr id="203797" name="Text Box 1724"/>
            <p:cNvSpPr txBox="1">
              <a:spLocks noChangeArrowheads="1"/>
            </p:cNvSpPr>
            <p:nvPr/>
          </p:nvSpPr>
          <p:spPr bwMode="auto">
            <a:xfrm>
              <a:off x="3843" y="1640"/>
              <a:ext cx="281" cy="359"/>
            </a:xfrm>
            <a:prstGeom prst="rect">
              <a:avLst/>
            </a:prstGeom>
            <a:no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x</a:t>
              </a:r>
            </a:p>
          </p:txBody>
        </p:sp>
        <p:sp>
          <p:nvSpPr>
            <p:cNvPr id="203798" name="Text Box 1725"/>
            <p:cNvSpPr txBox="1">
              <a:spLocks noChangeArrowheads="1"/>
            </p:cNvSpPr>
            <p:nvPr/>
          </p:nvSpPr>
          <p:spPr bwMode="auto">
            <a:xfrm>
              <a:off x="3750" y="958"/>
              <a:ext cx="281" cy="358"/>
            </a:xfrm>
            <a:prstGeom prst="rect">
              <a:avLst/>
            </a:prstGeom>
            <a:no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y</a:t>
              </a:r>
            </a:p>
          </p:txBody>
        </p:sp>
      </p:grpSp>
      <p:sp>
        <p:nvSpPr>
          <p:cNvPr id="203786" name="Line 1726"/>
          <p:cNvSpPr>
            <a:spLocks noChangeShapeType="1"/>
          </p:cNvSpPr>
          <p:nvPr/>
        </p:nvSpPr>
        <p:spPr bwMode="auto">
          <a:xfrm>
            <a:off x="2124075" y="2492375"/>
            <a:ext cx="4203700" cy="2419350"/>
          </a:xfrm>
          <a:prstGeom prst="line">
            <a:avLst/>
          </a:prstGeom>
          <a:noFill/>
          <a:ln w="57150">
            <a:solidFill>
              <a:schemeClr val="tx1"/>
            </a:solidFill>
            <a:round/>
            <a:headEnd/>
            <a:tailEnd type="triangle" w="med" len="med"/>
          </a:ln>
        </p:spPr>
        <p:txBody>
          <a:bodyPr wrap="none" anchor="ctr"/>
          <a:lstStyle/>
          <a:p>
            <a:endParaRPr lang="hu-HU"/>
          </a:p>
        </p:txBody>
      </p:sp>
      <p:sp>
        <p:nvSpPr>
          <p:cNvPr id="203787" name="Oval 1727"/>
          <p:cNvSpPr>
            <a:spLocks noChangeArrowheads="1"/>
          </p:cNvSpPr>
          <p:nvPr/>
        </p:nvSpPr>
        <p:spPr bwMode="auto">
          <a:xfrm>
            <a:off x="2001838" y="2368550"/>
            <a:ext cx="201612" cy="201613"/>
          </a:xfrm>
          <a:prstGeom prst="ellipse">
            <a:avLst/>
          </a:prstGeom>
          <a:solidFill>
            <a:schemeClr val="bg2"/>
          </a:solidFill>
          <a:ln w="9525">
            <a:solidFill>
              <a:schemeClr val="tx1"/>
            </a:solidFill>
            <a:round/>
            <a:headEnd/>
            <a:tailEnd/>
          </a:ln>
        </p:spPr>
        <p:txBody>
          <a:bodyPr wrap="none" anchor="ctr"/>
          <a:lstStyle/>
          <a:p>
            <a:pPr eaLnBrk="0" hangingPunct="0"/>
            <a:endParaRPr lang="hu-HU" sz="2400">
              <a:solidFill>
                <a:srgbClr val="000000"/>
              </a:solidFill>
              <a:latin typeface="Times New Roman" pitchFamily="18" charset="0"/>
              <a:ea typeface="ＭＳ Ｐゴシック" pitchFamily="34" charset="-128"/>
            </a:endParaRPr>
          </a:p>
        </p:txBody>
      </p:sp>
      <p:sp>
        <p:nvSpPr>
          <p:cNvPr id="203788" name="Line 1728"/>
          <p:cNvSpPr>
            <a:spLocks noChangeShapeType="1"/>
          </p:cNvSpPr>
          <p:nvPr/>
        </p:nvSpPr>
        <p:spPr bwMode="auto">
          <a:xfrm>
            <a:off x="4899025" y="2460625"/>
            <a:ext cx="1416050" cy="2432050"/>
          </a:xfrm>
          <a:prstGeom prst="line">
            <a:avLst/>
          </a:prstGeom>
          <a:noFill/>
          <a:ln w="28575">
            <a:solidFill>
              <a:schemeClr val="tx1"/>
            </a:solidFill>
            <a:round/>
            <a:headEnd/>
            <a:tailEnd type="triangle" w="med" len="med"/>
          </a:ln>
        </p:spPr>
        <p:txBody>
          <a:bodyPr wrap="none" anchor="ctr"/>
          <a:lstStyle/>
          <a:p>
            <a:endParaRPr lang="hu-HU"/>
          </a:p>
        </p:txBody>
      </p:sp>
      <p:sp>
        <p:nvSpPr>
          <p:cNvPr id="203789" name="Line 1729"/>
          <p:cNvSpPr>
            <a:spLocks noChangeShapeType="1"/>
          </p:cNvSpPr>
          <p:nvPr/>
        </p:nvSpPr>
        <p:spPr bwMode="auto">
          <a:xfrm flipV="1">
            <a:off x="2124075" y="2470150"/>
            <a:ext cx="2787650" cy="22225"/>
          </a:xfrm>
          <a:prstGeom prst="line">
            <a:avLst/>
          </a:prstGeom>
          <a:noFill/>
          <a:ln w="28575">
            <a:solidFill>
              <a:schemeClr val="tx1"/>
            </a:solidFill>
            <a:round/>
            <a:headEnd/>
            <a:tailEnd type="triangle" w="med" len="med"/>
          </a:ln>
        </p:spPr>
        <p:txBody>
          <a:bodyPr wrap="none" anchor="ctr"/>
          <a:lstStyle/>
          <a:p>
            <a:endParaRPr lang="hu-HU"/>
          </a:p>
        </p:txBody>
      </p:sp>
      <p:pic>
        <p:nvPicPr>
          <p:cNvPr id="203790" name="Picture 1730" descr="10-10b"/>
          <p:cNvPicPr>
            <a:picLocks noChangeAspect="1" noChangeArrowheads="1" noCrop="1"/>
          </p:cNvPicPr>
          <p:nvPr/>
        </p:nvPicPr>
        <p:blipFill>
          <a:blip r:embed="rId4" cstate="print"/>
          <a:srcRect/>
          <a:stretch>
            <a:fillRect/>
          </a:stretch>
        </p:blipFill>
        <p:spPr bwMode="auto">
          <a:xfrm>
            <a:off x="1135063" y="1092200"/>
            <a:ext cx="6229350" cy="5362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430086"/>
        </a:solidFill>
        <a:effectLst/>
      </p:bgPr>
    </p:bg>
    <p:spTree>
      <p:nvGrpSpPr>
        <p:cNvPr id="1" name=""/>
        <p:cNvGrpSpPr/>
        <p:nvPr/>
      </p:nvGrpSpPr>
      <p:grpSpPr>
        <a:xfrm>
          <a:off x="0" y="0"/>
          <a:ext cx="0" cy="0"/>
          <a:chOff x="0" y="0"/>
          <a:chExt cx="0" cy="0"/>
        </a:xfrm>
      </p:grpSpPr>
      <p:pic>
        <p:nvPicPr>
          <p:cNvPr id="324610" name="Picture 2"/>
          <p:cNvPicPr>
            <a:picLocks noChangeAspect="1" noChangeArrowheads="1"/>
          </p:cNvPicPr>
          <p:nvPr/>
        </p:nvPicPr>
        <p:blipFill>
          <a:blip r:embed="rId3" cstate="print"/>
          <a:srcRect/>
          <a:stretch>
            <a:fillRect/>
          </a:stretch>
        </p:blipFill>
        <p:spPr bwMode="auto">
          <a:xfrm>
            <a:off x="-323850" y="620713"/>
            <a:ext cx="9547225" cy="612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ext Box 3"/>
          <p:cNvSpPr txBox="1">
            <a:spLocks noChangeArrowheads="1"/>
          </p:cNvSpPr>
          <p:nvPr/>
        </p:nvSpPr>
        <p:spPr bwMode="auto">
          <a:xfrm>
            <a:off x="0" y="571500"/>
            <a:ext cx="9144000" cy="396875"/>
          </a:xfrm>
          <a:prstGeom prst="rect">
            <a:avLst/>
          </a:prstGeom>
          <a:noFill/>
          <a:ln w="9525">
            <a:noFill/>
            <a:miter lim="800000"/>
            <a:headEnd/>
            <a:tailEnd/>
          </a:ln>
        </p:spPr>
        <p:txBody>
          <a:bodyPr>
            <a:spAutoFit/>
          </a:bodyPr>
          <a:lstStyle/>
          <a:p>
            <a:pPr algn="ctr" eaLnBrk="0" hangingPunct="0">
              <a:spcBef>
                <a:spcPct val="50000"/>
              </a:spcBef>
            </a:pPr>
            <a:r>
              <a:rPr lang="hu-HU" sz="2000">
                <a:solidFill>
                  <a:srgbClr val="000000"/>
                </a:solidFill>
                <a:latin typeface="Times New Roman" pitchFamily="18" charset="0"/>
              </a:rPr>
              <a:t>Szén nanocsövek válogatása lehetséges (Hersam, Kataura)</a:t>
            </a:r>
          </a:p>
        </p:txBody>
      </p:sp>
      <p:sp>
        <p:nvSpPr>
          <p:cNvPr id="325635" name="Text Box 4"/>
          <p:cNvSpPr txBox="1">
            <a:spLocks noChangeArrowheads="1"/>
          </p:cNvSpPr>
          <p:nvPr/>
        </p:nvSpPr>
        <p:spPr bwMode="auto">
          <a:xfrm>
            <a:off x="0" y="1028700"/>
            <a:ext cx="9144000" cy="862013"/>
          </a:xfrm>
          <a:prstGeom prst="rect">
            <a:avLst/>
          </a:prstGeom>
          <a:noFill/>
          <a:ln w="9525">
            <a:noFill/>
            <a:miter lim="800000"/>
            <a:headEnd/>
            <a:tailEnd/>
          </a:ln>
        </p:spPr>
        <p:txBody>
          <a:bodyPr>
            <a:spAutoFit/>
          </a:bodyPr>
          <a:lstStyle/>
          <a:p>
            <a:pPr algn="ctr" eaLnBrk="0" hangingPunct="0">
              <a:spcBef>
                <a:spcPct val="50000"/>
              </a:spcBef>
            </a:pPr>
            <a:r>
              <a:rPr lang="hu-HU" sz="2000">
                <a:solidFill>
                  <a:srgbClr val="000000"/>
                </a:solidFill>
                <a:latin typeface="Times New Roman" pitchFamily="18" charset="0"/>
              </a:rPr>
              <a:t>Fémes vagy félvezető, illetve átmérők szerint</a:t>
            </a:r>
          </a:p>
          <a:p>
            <a:pPr eaLnBrk="0" hangingPunct="0">
              <a:spcBef>
                <a:spcPct val="50000"/>
              </a:spcBef>
            </a:pPr>
            <a:r>
              <a:rPr lang="hu-HU" sz="2000">
                <a:solidFill>
                  <a:srgbClr val="000000"/>
                </a:solidFill>
                <a:latin typeface="Times New Roman" pitchFamily="18" charset="0"/>
              </a:rPr>
              <a:t>(Arnold </a:t>
            </a:r>
            <a:r>
              <a:rPr lang="hu-HU" sz="2000" i="1">
                <a:solidFill>
                  <a:srgbClr val="000000"/>
                </a:solidFill>
                <a:latin typeface="Times New Roman" pitchFamily="18" charset="0"/>
              </a:rPr>
              <a:t>et al</a:t>
            </a:r>
            <a:r>
              <a:rPr lang="hu-HU" sz="2000">
                <a:solidFill>
                  <a:srgbClr val="000000"/>
                </a:solidFill>
                <a:latin typeface="Times New Roman" pitchFamily="18" charset="0"/>
              </a:rPr>
              <a:t>, Nature Nanotech. 2006: density gradient ultracentrifugation, </a:t>
            </a:r>
            <a:r>
              <a:rPr lang="hu-HU" sz="2000" i="1" u="sng">
                <a:solidFill>
                  <a:srgbClr val="000000"/>
                </a:solidFill>
                <a:latin typeface="Times New Roman" pitchFamily="18" charset="0"/>
              </a:rPr>
              <a:t>270000</a:t>
            </a:r>
            <a:r>
              <a:rPr lang="hu-HU" sz="2000" i="1">
                <a:solidFill>
                  <a:srgbClr val="000000"/>
                </a:solidFill>
                <a:latin typeface="Times New Roman" pitchFamily="18" charset="0"/>
              </a:rPr>
              <a:t> g</a:t>
            </a:r>
            <a:r>
              <a:rPr lang="hu-HU" sz="2000">
                <a:solidFill>
                  <a:srgbClr val="000000"/>
                </a:solidFill>
                <a:latin typeface="Times New Roman" pitchFamily="18" charset="0"/>
              </a:rPr>
              <a:t>)</a:t>
            </a:r>
          </a:p>
        </p:txBody>
      </p:sp>
      <p:grpSp>
        <p:nvGrpSpPr>
          <p:cNvPr id="325636" name="Group 18"/>
          <p:cNvGrpSpPr>
            <a:grpSpLocks/>
          </p:cNvGrpSpPr>
          <p:nvPr/>
        </p:nvGrpSpPr>
        <p:grpSpPr bwMode="auto">
          <a:xfrm>
            <a:off x="1368425" y="3143250"/>
            <a:ext cx="5775325" cy="2514600"/>
            <a:chOff x="226" y="1920"/>
            <a:chExt cx="3638" cy="1584"/>
          </a:xfrm>
        </p:grpSpPr>
        <p:pic>
          <p:nvPicPr>
            <p:cNvPr id="325638" name="Picture 15" descr="C:\Documents and Settings\Rendszergazda\Dokumentumok\Work\nanocso\cucc_tanszeki_eloadashoz\nano_centrifuge_f.jpg"/>
            <p:cNvPicPr>
              <a:picLocks noChangeAspect="1" noChangeArrowheads="1"/>
            </p:cNvPicPr>
            <p:nvPr/>
          </p:nvPicPr>
          <p:blipFill>
            <a:blip r:embed="rId2" cstate="print"/>
            <a:srcRect/>
            <a:stretch>
              <a:fillRect/>
            </a:stretch>
          </p:blipFill>
          <p:spPr bwMode="auto">
            <a:xfrm>
              <a:off x="1344" y="1920"/>
              <a:ext cx="2520" cy="1584"/>
            </a:xfrm>
            <a:prstGeom prst="rect">
              <a:avLst/>
            </a:prstGeom>
            <a:noFill/>
            <a:ln w="9525">
              <a:noFill/>
              <a:miter lim="800000"/>
              <a:headEnd/>
              <a:tailEnd/>
            </a:ln>
          </p:spPr>
        </p:pic>
        <p:pic>
          <p:nvPicPr>
            <p:cNvPr id="325639" name="Picture 16" descr="C:\Documents and Settings\Rendszergazda\Dokumentumok\Work\nanocso\cucc_tanszeki_eloadashoz\clip_image002_011.jpg"/>
            <p:cNvPicPr>
              <a:picLocks noChangeAspect="1" noChangeArrowheads="1"/>
            </p:cNvPicPr>
            <p:nvPr/>
          </p:nvPicPr>
          <p:blipFill>
            <a:blip r:embed="rId3" cstate="print"/>
            <a:srcRect/>
            <a:stretch>
              <a:fillRect/>
            </a:stretch>
          </p:blipFill>
          <p:spPr bwMode="auto">
            <a:xfrm>
              <a:off x="226" y="1920"/>
              <a:ext cx="1034" cy="1584"/>
            </a:xfrm>
            <a:prstGeom prst="rect">
              <a:avLst/>
            </a:prstGeom>
            <a:noFill/>
            <a:ln w="9525">
              <a:noFill/>
              <a:miter lim="800000"/>
              <a:headEnd/>
              <a:tailEnd/>
            </a:ln>
          </p:spPr>
        </p:pic>
      </p:grpSp>
      <p:sp>
        <p:nvSpPr>
          <p:cNvPr id="325637" name="Akciógomb: Visszatérés 6">
            <a:hlinkClick r:id="rId4" action="ppaction://hlinksldjump" highlightClick="1"/>
          </p:cNvPr>
          <p:cNvSpPr>
            <a:spLocks noChangeArrowheads="1"/>
          </p:cNvSpPr>
          <p:nvPr/>
        </p:nvSpPr>
        <p:spPr bwMode="auto">
          <a:xfrm>
            <a:off x="8429625" y="6286500"/>
            <a:ext cx="714375" cy="571500"/>
          </a:xfrm>
          <a:prstGeom prst="actionButtonReturn">
            <a:avLst/>
          </a:prstGeom>
          <a:solidFill>
            <a:schemeClr val="accent1"/>
          </a:solidFill>
          <a:ln w="9525" algn="ctr">
            <a:solidFill>
              <a:schemeClr val="tx1"/>
            </a:solidFill>
            <a:round/>
            <a:headEnd/>
            <a:tailEnd/>
          </a:ln>
        </p:spPr>
        <p:txBody>
          <a:bodyPr/>
          <a:lstStyle/>
          <a:p>
            <a:pPr eaLnBrk="0" hangingPunct="0"/>
            <a:endParaRPr lang="hu-HU" sz="240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5826" name="Text Box 2">
            <a:hlinkClick r:id="rId3" action="ppaction://program"/>
          </p:cNvPr>
          <p:cNvSpPr txBox="1">
            <a:spLocks noChangeArrowheads="1"/>
          </p:cNvSpPr>
          <p:nvPr/>
        </p:nvSpPr>
        <p:spPr bwMode="auto">
          <a:xfrm>
            <a:off x="2971800" y="4197350"/>
            <a:ext cx="184150" cy="396875"/>
          </a:xfrm>
          <a:prstGeom prst="rect">
            <a:avLst/>
          </a:prstGeom>
          <a:noFill/>
          <a:ln w="9525">
            <a:noFill/>
            <a:miter lim="800000"/>
            <a:headEnd/>
            <a:tailEnd/>
          </a:ln>
        </p:spPr>
        <p:txBody>
          <a:bodyPr wrap="none">
            <a:spAutoFit/>
          </a:bodyPr>
          <a:lstStyle/>
          <a:p>
            <a:pPr algn="ctr" eaLnBrk="0" hangingPunct="0"/>
            <a:endParaRPr kumimoji="1" lang="hu-HU" sz="2000">
              <a:solidFill>
                <a:srgbClr val="000000"/>
              </a:solidFill>
              <a:latin typeface="Times New Roman" pitchFamily="18" charset="0"/>
              <a:ea typeface="ＭＳ Ｐゴシック" pitchFamily="34" charset="-128"/>
            </a:endParaRPr>
          </a:p>
        </p:txBody>
      </p:sp>
      <p:grpSp>
        <p:nvGrpSpPr>
          <p:cNvPr id="205827" name="Group 3"/>
          <p:cNvGrpSpPr>
            <a:grpSpLocks/>
          </p:cNvGrpSpPr>
          <p:nvPr/>
        </p:nvGrpSpPr>
        <p:grpSpPr bwMode="auto">
          <a:xfrm>
            <a:off x="971550" y="1243013"/>
            <a:ext cx="6769100" cy="5195887"/>
            <a:chOff x="323" y="385"/>
            <a:chExt cx="6116" cy="4696"/>
          </a:xfrm>
        </p:grpSpPr>
        <p:grpSp>
          <p:nvGrpSpPr>
            <p:cNvPr id="205846" name="Group 4"/>
            <p:cNvGrpSpPr>
              <a:grpSpLocks/>
            </p:cNvGrpSpPr>
            <p:nvPr/>
          </p:nvGrpSpPr>
          <p:grpSpPr bwMode="auto">
            <a:xfrm>
              <a:off x="323" y="385"/>
              <a:ext cx="3056" cy="2489"/>
              <a:chOff x="1369" y="1011"/>
              <a:chExt cx="3056" cy="2489"/>
            </a:xfrm>
          </p:grpSpPr>
          <p:sp>
            <p:nvSpPr>
              <p:cNvPr id="207128" name="Line 5"/>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7129" name="Line 6"/>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7130" name="Line 7"/>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7131" name="Line 8"/>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7132" name="Line 9"/>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7133" name="Line 10"/>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7134" name="Line 11"/>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7135" name="Line 12"/>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7136" name="Line 13"/>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7137" name="Line 14"/>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7138" name="Line 15"/>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7139" name="Line 16"/>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7140" name="Line 17"/>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7141" name="Line 18"/>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7142" name="Line 19"/>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7143" name="Line 20"/>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7144" name="Line 21"/>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7145" name="Line 22"/>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7146" name="Line 23"/>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7147" name="Line 24"/>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7148" name="Line 25"/>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7149" name="Line 26"/>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7150" name="Line 27"/>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7151" name="Line 28"/>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7152" name="Line 29"/>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7153" name="Line 30"/>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7154" name="Line 31"/>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7155" name="Line 32"/>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7156" name="Line 33"/>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7157" name="Line 34"/>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7158" name="Line 35"/>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7159" name="Line 36"/>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7160" name="Line 37"/>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7161" name="Line 38"/>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7162" name="Line 39"/>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7163" name="Line 40"/>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7164" name="Line 41"/>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7165" name="Line 42"/>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7166" name="Line 43"/>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7167" name="Line 44"/>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7168" name="Line 45"/>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7169" name="Line 46"/>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7170" name="Line 47"/>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7171" name="Line 48"/>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7172" name="Line 49"/>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7173" name="Line 50"/>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7174" name="Line 51"/>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7175" name="Line 52"/>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7176" name="Line 53"/>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7177" name="Line 54"/>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7178" name="Line 55"/>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7179" name="Line 56"/>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7180" name="Line 57"/>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7181" name="Line 58"/>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7182" name="Line 59"/>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7183" name="Line 60"/>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7184" name="Line 61"/>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7185" name="Line 62"/>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7186" name="Line 63"/>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7187" name="Line 64"/>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7188" name="Line 65"/>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7189" name="Line 66"/>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7190" name="Line 67"/>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7191" name="Line 68"/>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7192" name="Line 69"/>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7193" name="Line 70"/>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7194" name="Line 71"/>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7195" name="Line 72"/>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7196" name="Line 73"/>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7197" name="Line 74"/>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7198" name="Line 75"/>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7199" name="Line 76"/>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7200" name="Line 77"/>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7201" name="Line 78"/>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7202" name="Line 79"/>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7203" name="Line 80"/>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7204" name="Line 81"/>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7205" name="Line 82"/>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7206" name="Line 83"/>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7207" name="Line 84"/>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7208" name="Line 85"/>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7209" name="Line 86"/>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7210" name="Line 87"/>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7211" name="Line 88"/>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7212" name="Line 89"/>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7213" name="Line 90"/>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7214" name="Line 91"/>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7215" name="Line 92"/>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7216" name="Line 93"/>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7217" name="Line 94"/>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7218" name="Line 95"/>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7219" name="Line 96"/>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7220" name="Line 97"/>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7221" name="Line 98"/>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7222" name="Line 99"/>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7223" name="Line 100"/>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7224" name="Line 101"/>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7225" name="Line 102"/>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7226" name="Line 103"/>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7227" name="Line 104"/>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7228" name="Line 105"/>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7229" name="Line 106"/>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7230" name="Line 107"/>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7231" name="Line 108"/>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7232" name="Line 109"/>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7233" name="Line 110"/>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7234" name="Line 111"/>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7235" name="Line 112"/>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7236" name="Line 113"/>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7237" name="Line 114"/>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7238" name="Line 115"/>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7239" name="Line 116"/>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7240" name="Line 117"/>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7241" name="Line 118"/>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7242" name="Line 119"/>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7243" name="Line 120"/>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7244" name="Line 121"/>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7245" name="Line 122"/>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7246" name="Line 123"/>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7247" name="Line 124"/>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7248" name="Line 125"/>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7249" name="Line 126"/>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7250" name="Line 127"/>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7251" name="Line 128"/>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7252" name="Line 129"/>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7253" name="Line 130"/>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7254" name="Line 131"/>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7255" name="Line 132"/>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7256" name="Line 133"/>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7257" name="Line 134"/>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7258" name="Line 135"/>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7259" name="Line 136"/>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7260" name="Line 137"/>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7261" name="Line 138"/>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7262" name="Line 139"/>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7263" name="Line 140"/>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7264" name="Line 141"/>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7265" name="Line 142"/>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7266" name="Line 143"/>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7267" name="Line 144"/>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7268" name="Line 145"/>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7269" name="Line 146"/>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7270" name="Line 147"/>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7271" name="Line 148"/>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7272" name="Line 149"/>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7273" name="Line 150"/>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7274" name="Line 151"/>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7275" name="Line 152"/>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7276" name="Line 153"/>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7277" name="Line 154"/>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7278" name="Line 155"/>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7279" name="Line 156"/>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7280" name="Line 157"/>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7281" name="Line 158"/>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7282" name="Line 159"/>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7283" name="Line 160"/>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7284" name="Line 161"/>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7285" name="Line 162"/>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7286" name="Line 163"/>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7287" name="Line 164"/>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7288" name="Line 165"/>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7289" name="Line 166"/>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7290" name="Line 167"/>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7291" name="Line 168"/>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7292" name="Line 169"/>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7293" name="Line 170"/>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7294" name="Line 171"/>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7295" name="Line 172"/>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7296" name="Line 173"/>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7297" name="Line 174"/>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7298" name="Line 175"/>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7299" name="Line 176"/>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7300" name="Line 177"/>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7301" name="Line 178"/>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7302" name="Line 179"/>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7303" name="Line 180"/>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7304" name="Line 181"/>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7305" name="Line 182"/>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7306" name="Line 183"/>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7307" name="Line 184"/>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7308" name="Line 185"/>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7309" name="Line 186"/>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7310" name="Line 187"/>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7311" name="Line 188"/>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7312" name="Line 189"/>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7313" name="Line 190"/>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7314" name="Line 191"/>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7315" name="Line 192"/>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7316" name="Line 193"/>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7317" name="Line 194"/>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7318" name="Line 195"/>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7319" name="Line 196"/>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7320" name="Line 197"/>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7321" name="Line 198"/>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7322" name="Line 199"/>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7323" name="Line 200"/>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7324" name="Line 201"/>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7325" name="Line 202"/>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7326" name="Line 203"/>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7327" name="Line 204"/>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7328" name="Line 205"/>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7329" name="Line 206"/>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7330" name="Line 207"/>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7331" name="Line 208"/>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7332" name="Line 209"/>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7333" name="Line 210"/>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7334" name="Line 211"/>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7335" name="Line 212"/>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7336" name="Line 213"/>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7337" name="Line 214"/>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7338" name="Line 215"/>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7339" name="Line 216"/>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7340" name="Line 217"/>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7341" name="Line 218"/>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7342" name="Line 219"/>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7343" name="Line 220"/>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7344" name="Line 221"/>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7345" name="Line 222"/>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7346" name="Line 223"/>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7347" name="Line 224"/>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7348" name="Line 225"/>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7349" name="Line 226"/>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7350" name="Line 227"/>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7351" name="Line 228"/>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7352" name="Line 229"/>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7353" name="Line 230"/>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7354" name="Line 231"/>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7355" name="Line 232"/>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7356" name="Line 233"/>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7357" name="Line 234"/>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7358" name="Line 235"/>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7359" name="Line 236"/>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7360" name="Line 237"/>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7361" name="Line 238"/>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7362" name="Line 239"/>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7363" name="Line 240"/>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7364" name="Line 241"/>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7365" name="Line 242"/>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7366" name="Line 243"/>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7367" name="Line 244"/>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7368" name="Line 245"/>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7369" name="Line 246"/>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7370" name="Line 247"/>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7371" name="Line 248"/>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7372" name="Line 249"/>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7373" name="Line 250"/>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7374" name="Line 251"/>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7375" name="Line 252"/>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7376" name="Line 253"/>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7377" name="Line 254"/>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7378" name="Line 255"/>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7379" name="Line 256"/>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7380" name="Line 257"/>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7381" name="Line 258"/>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7382" name="Line 259"/>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7383" name="Line 260"/>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7384" name="Line 261"/>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7385" name="Line 262"/>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7386" name="Line 263"/>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7387" name="Line 264"/>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7388" name="Line 265"/>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7389" name="Line 266"/>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7390" name="Line 267"/>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7391" name="Line 268"/>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7392" name="Line 269"/>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7393" name="Line 270"/>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7394" name="Line 271"/>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7395" name="Line 272"/>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7396" name="Line 273"/>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7397" name="Line 274"/>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7398" name="Line 275"/>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7399" name="Line 276"/>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7400" name="Line 277"/>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7401" name="Line 278"/>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7402" name="Line 279"/>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7403" name="Line 280"/>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7404" name="Line 281"/>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7405" name="Line 282"/>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7406" name="Line 283"/>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7407" name="Line 284"/>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7408" name="Line 285"/>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7409" name="Line 286"/>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7410" name="Line 287"/>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7411" name="Line 288"/>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7412" name="Line 289"/>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7413" name="Line 290"/>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7414" name="Line 291"/>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7415" name="Line 292"/>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7416" name="Line 293"/>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7417" name="Line 294"/>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7418" name="Line 295"/>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7419" name="Line 296"/>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7420" name="Line 297"/>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7421" name="Line 298"/>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7422" name="Line 299"/>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7423" name="Line 300"/>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7424" name="Line 301"/>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7425" name="Line 302"/>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7426" name="Line 303"/>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7427" name="Line 304"/>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7428" name="Line 305"/>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7429" name="Line 306"/>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7430" name="Line 307"/>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7431" name="Line 308"/>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7432" name="Line 309"/>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7433" name="Line 310"/>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7434" name="Line 311"/>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7435" name="Line 312"/>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7436" name="Line 313"/>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7437" name="Line 314"/>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7438" name="Line 315"/>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7439" name="Line 316"/>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7440" name="Line 317"/>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7441" name="Line 318"/>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7442" name="Line 319"/>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7443" name="Line 320"/>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7444" name="Line 321"/>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7445" name="Line 322"/>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7446" name="Line 323"/>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7447" name="Line 324"/>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7448" name="Line 325"/>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7449" name="Line 326"/>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7450" name="Line 327"/>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7451" name="Line 328"/>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7452" name="Line 329"/>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7453" name="Line 330"/>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7454" name="Line 331"/>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7455" name="Line 332"/>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7456" name="Line 333"/>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7457" name="Line 334"/>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7458" name="Line 335"/>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7459" name="Line 336"/>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7460" name="Line 337"/>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7461" name="Line 338"/>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7462" name="Line 339"/>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7463" name="Line 340"/>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7464" name="Line 341"/>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7465" name="Line 342"/>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7466" name="Line 343"/>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7467" name="Line 344"/>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7468" name="Line 345"/>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7469" name="Line 346"/>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7470" name="Line 347"/>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7471" name="Line 348"/>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7472" name="Line 349"/>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7473" name="Line 350"/>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7474" name="Line 351"/>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7475" name="Line 352"/>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7476" name="Line 353"/>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7477" name="Line 354"/>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7478" name="Line 355"/>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7479" name="Line 356"/>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7480" name="Line 357"/>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7481" name="Line 358"/>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7482" name="Line 359"/>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7483" name="Line 360"/>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7484" name="Line 361"/>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7485" name="Line 362"/>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7486" name="Line 363"/>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7487" name="Line 364"/>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7488" name="Line 365"/>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7489" name="Line 366"/>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7490" name="Line 367"/>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7491" name="Line 368"/>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7492" name="Line 369"/>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7493" name="Line 370"/>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7494" name="Line 371"/>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7495" name="Line 372"/>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7496" name="Line 373"/>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7497" name="Line 374"/>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7498" name="Line 375"/>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7499" name="Line 376"/>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7500" name="Line 377"/>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7501" name="Line 378"/>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7502" name="Line 379"/>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7503" name="Line 380"/>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7504" name="Line 381"/>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7505" name="Line 382"/>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7506" name="Line 383"/>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7507" name="Line 384"/>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7508" name="Line 385"/>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7509" name="Line 386"/>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7510" name="Line 387"/>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7511" name="Line 388"/>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7512" name="Line 389"/>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7513" name="Line 390"/>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7514" name="Line 391"/>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7515" name="Line 392"/>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7516" name="Line 393"/>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7517" name="Line 394"/>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7518" name="Line 395"/>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7519" name="Line 396"/>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7520" name="Line 397"/>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7521" name="Line 398"/>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7522" name="Line 399"/>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7523" name="Line 400"/>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7524" name="Line 401"/>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7525" name="Line 402"/>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7526" name="Line 403"/>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7527" name="Line 404"/>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7528" name="Line 405"/>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7529" name="Line 406"/>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7530" name="Line 407"/>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7531" name="Line 408"/>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7532" name="Line 409"/>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7533" name="Line 410"/>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7534" name="Line 411"/>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7535" name="Line 412"/>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7536" name="Line 413"/>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7537" name="Line 414"/>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7538" name="Line 415"/>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7539" name="Line 416"/>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7540" name="Line 417"/>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7541" name="Line 418"/>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7542" name="Line 419"/>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7543" name="Line 420"/>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7544" name="Line 421"/>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7545" name="Line 422"/>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7546" name="Line 423"/>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7547" name="Line 424"/>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7548" name="Line 425"/>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7549" name="Line 426"/>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7550" name="Line 427"/>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7551" name="Line 428"/>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7552" name="Line 429"/>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7553" name="Line 430"/>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205847" name="Group 431"/>
            <p:cNvGrpSpPr>
              <a:grpSpLocks/>
            </p:cNvGrpSpPr>
            <p:nvPr/>
          </p:nvGrpSpPr>
          <p:grpSpPr bwMode="auto">
            <a:xfrm>
              <a:off x="3379" y="391"/>
              <a:ext cx="3056" cy="2489"/>
              <a:chOff x="1369" y="1011"/>
              <a:chExt cx="3056" cy="2489"/>
            </a:xfrm>
          </p:grpSpPr>
          <p:sp>
            <p:nvSpPr>
              <p:cNvPr id="206702" name="Line 432"/>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6703" name="Line 433"/>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6704" name="Line 434"/>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6705" name="Line 435"/>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6706" name="Line 436"/>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6707" name="Line 437"/>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6708" name="Line 438"/>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6709" name="Line 439"/>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6710" name="Line 440"/>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6711" name="Line 441"/>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6712" name="Line 442"/>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6713" name="Line 443"/>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6714" name="Line 444"/>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6715" name="Line 445"/>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6716" name="Line 446"/>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6717" name="Line 447"/>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6718" name="Line 448"/>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6719" name="Line 449"/>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6720" name="Line 450"/>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6721" name="Line 451"/>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6722" name="Line 452"/>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6723" name="Line 453"/>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6724" name="Line 454"/>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6725" name="Line 455"/>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6726" name="Line 456"/>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6727" name="Line 457"/>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6728" name="Line 458"/>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6729" name="Line 459"/>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6730" name="Line 460"/>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6731" name="Line 461"/>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6732" name="Line 462"/>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6733" name="Line 463"/>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6734" name="Line 464"/>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6735" name="Line 465"/>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6736" name="Line 466"/>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6737" name="Line 467"/>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6738" name="Line 468"/>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6739" name="Line 469"/>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6740" name="Line 470"/>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6741" name="Line 471"/>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6742" name="Line 472"/>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6743" name="Line 473"/>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6744" name="Line 474"/>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6745" name="Line 475"/>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6746" name="Line 476"/>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6747" name="Line 477"/>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6748" name="Line 478"/>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6749" name="Line 479"/>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6750" name="Line 480"/>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6751" name="Line 481"/>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6752" name="Line 482"/>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6753" name="Line 483"/>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6754" name="Line 484"/>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6755" name="Line 485"/>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6756" name="Line 486"/>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6757" name="Line 487"/>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6758" name="Line 488"/>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6759" name="Line 489"/>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6760" name="Line 490"/>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6761" name="Line 491"/>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6762" name="Line 492"/>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6763" name="Line 493"/>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6764" name="Line 494"/>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6765" name="Line 495"/>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6766" name="Line 496"/>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6767" name="Line 497"/>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6768" name="Line 498"/>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6769" name="Line 499"/>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6770" name="Line 500"/>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6771" name="Line 501"/>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6772" name="Line 502"/>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6773" name="Line 503"/>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6774" name="Line 504"/>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6775" name="Line 505"/>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6776" name="Line 506"/>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6777" name="Line 507"/>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6778" name="Line 508"/>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6779" name="Line 509"/>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6780" name="Line 510"/>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6781" name="Line 511"/>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6782" name="Line 512"/>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6783" name="Line 513"/>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6784" name="Line 514"/>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6785" name="Line 515"/>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6786" name="Line 516"/>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6787" name="Line 517"/>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6788" name="Line 518"/>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6789" name="Line 519"/>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6790" name="Line 520"/>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6791" name="Line 521"/>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6792" name="Line 522"/>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6793" name="Line 523"/>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6794" name="Line 524"/>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6795" name="Line 525"/>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6796" name="Line 526"/>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6797" name="Line 527"/>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6798" name="Line 528"/>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6799" name="Line 529"/>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6800" name="Line 530"/>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6801" name="Line 531"/>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6802" name="Line 532"/>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6803" name="Line 533"/>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6804" name="Line 534"/>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6805" name="Line 535"/>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6806" name="Line 536"/>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6807" name="Line 537"/>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6808" name="Line 538"/>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6809" name="Line 539"/>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6810" name="Line 540"/>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6811" name="Line 541"/>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6812" name="Line 542"/>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6813" name="Line 543"/>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6814" name="Line 544"/>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6815" name="Line 545"/>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6816" name="Line 546"/>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6817" name="Line 547"/>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6818" name="Line 548"/>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6819" name="Line 549"/>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6820" name="Line 550"/>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6821" name="Line 551"/>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6822" name="Line 552"/>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6823" name="Line 553"/>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6824" name="Line 554"/>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6825" name="Line 555"/>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6826" name="Line 556"/>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6827" name="Line 557"/>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6828" name="Line 558"/>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6829" name="Line 559"/>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6830" name="Line 560"/>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6831" name="Line 561"/>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6832" name="Line 562"/>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6833" name="Line 563"/>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6834" name="Line 564"/>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6835" name="Line 565"/>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6836" name="Line 566"/>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6837" name="Line 567"/>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6838" name="Line 568"/>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6839" name="Line 569"/>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6840" name="Line 570"/>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6841" name="Line 571"/>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6842" name="Line 572"/>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6843" name="Line 573"/>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6844" name="Line 574"/>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6845" name="Line 575"/>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6846" name="Line 576"/>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6847" name="Line 577"/>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6848" name="Line 578"/>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6849" name="Line 579"/>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6850" name="Line 580"/>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6851" name="Line 581"/>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6852" name="Line 582"/>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6853" name="Line 583"/>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6854" name="Line 584"/>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6855" name="Line 585"/>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6856" name="Line 586"/>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6857" name="Line 587"/>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6858" name="Line 588"/>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6859" name="Line 589"/>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6860" name="Line 590"/>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6861" name="Line 591"/>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6862" name="Line 592"/>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6863" name="Line 593"/>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6864" name="Line 594"/>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6865" name="Line 595"/>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6866" name="Line 596"/>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6867" name="Line 597"/>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6868" name="Line 598"/>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6869" name="Line 599"/>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6870" name="Line 600"/>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6871" name="Line 601"/>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6872" name="Line 602"/>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6873" name="Line 603"/>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6874" name="Line 604"/>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6875" name="Line 605"/>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6876" name="Line 606"/>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6877" name="Line 607"/>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6878" name="Line 608"/>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6879" name="Line 609"/>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6880" name="Line 610"/>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6881" name="Line 611"/>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6882" name="Line 612"/>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6883" name="Line 613"/>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6884" name="Line 614"/>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6885" name="Line 615"/>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6886" name="Line 616"/>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6887" name="Line 617"/>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6888" name="Line 618"/>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6889" name="Line 619"/>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6890" name="Line 620"/>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6891" name="Line 621"/>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6892" name="Line 622"/>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6893" name="Line 623"/>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6894" name="Line 624"/>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6895" name="Line 625"/>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6896" name="Line 626"/>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6897" name="Line 627"/>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6898" name="Line 628"/>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6899" name="Line 629"/>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6900" name="Line 630"/>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6901" name="Line 631"/>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6902" name="Line 632"/>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6903" name="Line 633"/>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6904" name="Line 634"/>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6905" name="Line 635"/>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6906" name="Line 636"/>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6907" name="Line 637"/>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6908" name="Line 638"/>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6909" name="Line 639"/>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6910" name="Line 640"/>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6911" name="Line 641"/>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6912" name="Line 642"/>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6913" name="Line 643"/>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6914" name="Line 644"/>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6915" name="Line 645"/>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6916" name="Line 646"/>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6917" name="Line 647"/>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6918" name="Line 648"/>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6919" name="Line 649"/>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6920" name="Line 650"/>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6921" name="Line 651"/>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6922" name="Line 652"/>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6923" name="Line 653"/>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6924" name="Line 654"/>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6925" name="Line 655"/>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6926" name="Line 656"/>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6927" name="Line 657"/>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6928" name="Line 658"/>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6929" name="Line 659"/>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6930" name="Line 660"/>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6931" name="Line 661"/>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6932" name="Line 662"/>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6933" name="Line 663"/>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6934" name="Line 664"/>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6935" name="Line 665"/>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6936" name="Line 666"/>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6937" name="Line 667"/>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6938" name="Line 668"/>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6939" name="Line 669"/>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6940" name="Line 670"/>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6941" name="Line 671"/>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6942" name="Line 672"/>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6943" name="Line 673"/>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6944" name="Line 674"/>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6945" name="Line 675"/>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6946" name="Line 676"/>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6947" name="Line 677"/>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6948" name="Line 678"/>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6949" name="Line 679"/>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6950" name="Line 680"/>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6951" name="Line 681"/>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6952" name="Line 682"/>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6953" name="Line 683"/>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6954" name="Line 684"/>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6955" name="Line 685"/>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6956" name="Line 686"/>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6957" name="Line 687"/>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6958" name="Line 688"/>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6959" name="Line 689"/>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6960" name="Line 690"/>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6961" name="Line 691"/>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6962" name="Line 692"/>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6963" name="Line 693"/>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6964" name="Line 694"/>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6965" name="Line 695"/>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6966" name="Line 696"/>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6967" name="Line 697"/>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6968" name="Line 698"/>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6969" name="Line 699"/>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6970" name="Line 700"/>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6971" name="Line 701"/>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6972" name="Line 702"/>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6973" name="Line 703"/>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6974" name="Line 704"/>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6975" name="Line 705"/>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6976" name="Line 706"/>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6977" name="Line 707"/>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6978" name="Line 708"/>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6979" name="Line 709"/>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6980" name="Line 710"/>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6981" name="Line 711"/>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6982" name="Line 712"/>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6983" name="Line 713"/>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6984" name="Line 714"/>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6985" name="Line 715"/>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6986" name="Line 716"/>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6987" name="Line 717"/>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6988" name="Line 718"/>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6989" name="Line 719"/>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6990" name="Line 720"/>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6991" name="Line 721"/>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6992" name="Line 722"/>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6993" name="Line 723"/>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6994" name="Line 724"/>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6995" name="Line 725"/>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6996" name="Line 726"/>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6997" name="Line 727"/>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6998" name="Line 728"/>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6999" name="Line 729"/>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7000" name="Line 730"/>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7001" name="Line 731"/>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7002" name="Line 732"/>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7003" name="Line 733"/>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7004" name="Line 734"/>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7005" name="Line 735"/>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7006" name="Line 736"/>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7007" name="Line 737"/>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7008" name="Line 738"/>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7009" name="Line 739"/>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7010" name="Line 740"/>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7011" name="Line 741"/>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7012" name="Line 742"/>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7013" name="Line 743"/>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7014" name="Line 744"/>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7015" name="Line 745"/>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7016" name="Line 746"/>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7017" name="Line 747"/>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7018" name="Line 748"/>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7019" name="Line 749"/>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7020" name="Line 750"/>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7021" name="Line 751"/>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7022" name="Line 752"/>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7023" name="Line 753"/>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7024" name="Line 754"/>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7025" name="Line 755"/>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7026" name="Line 756"/>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7027" name="Line 757"/>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7028" name="Line 758"/>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7029" name="Line 759"/>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7030" name="Line 760"/>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7031" name="Line 761"/>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7032" name="Line 762"/>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7033" name="Line 763"/>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7034" name="Line 764"/>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7035" name="Line 765"/>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7036" name="Line 766"/>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7037" name="Line 767"/>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7038" name="Line 768"/>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7039" name="Line 769"/>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7040" name="Line 770"/>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7041" name="Line 771"/>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7042" name="Line 772"/>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7043" name="Line 773"/>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7044" name="Line 774"/>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7045" name="Line 775"/>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7046" name="Line 776"/>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7047" name="Line 777"/>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7048" name="Line 778"/>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7049" name="Line 779"/>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7050" name="Line 780"/>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7051" name="Line 781"/>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7052" name="Line 782"/>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7053" name="Line 783"/>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7054" name="Line 784"/>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7055" name="Line 785"/>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7056" name="Line 786"/>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7057" name="Line 787"/>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7058" name="Line 788"/>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7059" name="Line 789"/>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7060" name="Line 790"/>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7061" name="Line 791"/>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7062" name="Line 792"/>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7063" name="Line 793"/>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7064" name="Line 794"/>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7065" name="Line 795"/>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7066" name="Line 796"/>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7067" name="Line 797"/>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7068" name="Line 798"/>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7069" name="Line 799"/>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7070" name="Line 800"/>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7071" name="Line 801"/>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7072" name="Line 802"/>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7073" name="Line 803"/>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7074" name="Line 804"/>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7075" name="Line 805"/>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7076" name="Line 806"/>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7077" name="Line 807"/>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7078" name="Line 808"/>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7079" name="Line 809"/>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7080" name="Line 810"/>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7081" name="Line 811"/>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7082" name="Line 812"/>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7083" name="Line 813"/>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7084" name="Line 814"/>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7085" name="Line 815"/>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7086" name="Line 816"/>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7087" name="Line 817"/>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7088" name="Line 818"/>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7089" name="Line 819"/>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7090" name="Line 820"/>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7091" name="Line 821"/>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7092" name="Line 822"/>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7093" name="Line 823"/>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7094" name="Line 824"/>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7095" name="Line 825"/>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7096" name="Line 826"/>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7097" name="Line 827"/>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7098" name="Line 828"/>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7099" name="Line 829"/>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7100" name="Line 830"/>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7101" name="Line 831"/>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7102" name="Line 832"/>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7103" name="Line 833"/>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7104" name="Line 834"/>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7105" name="Line 835"/>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7106" name="Line 836"/>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7107" name="Line 837"/>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7108" name="Line 838"/>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7109" name="Line 839"/>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7110" name="Line 840"/>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7111" name="Line 841"/>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7112" name="Line 842"/>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7113" name="Line 843"/>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7114" name="Line 844"/>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7115" name="Line 845"/>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7116" name="Line 846"/>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7117" name="Line 847"/>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7118" name="Line 848"/>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7119" name="Line 849"/>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7120" name="Line 850"/>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7121" name="Line 851"/>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7122" name="Line 852"/>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7123" name="Line 853"/>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7124" name="Line 854"/>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7125" name="Line 855"/>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7126" name="Line 856"/>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7127" name="Line 857"/>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205848" name="Group 858"/>
            <p:cNvGrpSpPr>
              <a:grpSpLocks/>
            </p:cNvGrpSpPr>
            <p:nvPr/>
          </p:nvGrpSpPr>
          <p:grpSpPr bwMode="auto">
            <a:xfrm>
              <a:off x="324" y="2583"/>
              <a:ext cx="3056" cy="2489"/>
              <a:chOff x="1369" y="1011"/>
              <a:chExt cx="3056" cy="2489"/>
            </a:xfrm>
          </p:grpSpPr>
          <p:sp>
            <p:nvSpPr>
              <p:cNvPr id="206276" name="Line 859"/>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6277" name="Line 860"/>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6278" name="Line 861"/>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6279" name="Line 862"/>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6280" name="Line 863"/>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6281" name="Line 864"/>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6282" name="Line 865"/>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6283" name="Line 866"/>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6284" name="Line 867"/>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6285" name="Line 868"/>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6286" name="Line 869"/>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6287" name="Line 870"/>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6288" name="Line 871"/>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6289" name="Line 872"/>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6290" name="Line 873"/>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6291" name="Line 874"/>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6292" name="Line 875"/>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6293" name="Line 876"/>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6294" name="Line 877"/>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6295" name="Line 878"/>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6296" name="Line 879"/>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6297" name="Line 880"/>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6298" name="Line 881"/>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6299" name="Line 882"/>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6300" name="Line 883"/>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6301" name="Line 884"/>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6302" name="Line 885"/>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6303" name="Line 886"/>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6304" name="Line 887"/>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6305" name="Line 888"/>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6306" name="Line 889"/>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6307" name="Line 890"/>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6308" name="Line 891"/>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6309" name="Line 892"/>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6310" name="Line 893"/>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6311" name="Line 894"/>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6312" name="Line 895"/>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6313" name="Line 896"/>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6314" name="Line 897"/>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6315" name="Line 898"/>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6316" name="Line 899"/>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6317" name="Line 900"/>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6318" name="Line 901"/>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6319" name="Line 902"/>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6320" name="Line 903"/>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6321" name="Line 904"/>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6322" name="Line 905"/>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6323" name="Line 906"/>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6324" name="Line 907"/>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6325" name="Line 908"/>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6326" name="Line 909"/>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6327" name="Line 910"/>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6328" name="Line 911"/>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6329" name="Line 912"/>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6330" name="Line 913"/>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6331" name="Line 914"/>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6332" name="Line 915"/>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6333" name="Line 916"/>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6334" name="Line 917"/>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6335" name="Line 918"/>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6336" name="Line 919"/>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6337" name="Line 920"/>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6338" name="Line 921"/>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6339" name="Line 922"/>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6340" name="Line 923"/>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6341" name="Line 924"/>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6342" name="Line 925"/>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6343" name="Line 926"/>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6344" name="Line 927"/>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6345" name="Line 928"/>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6346" name="Line 929"/>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6347" name="Line 930"/>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6348" name="Line 931"/>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6349" name="Line 932"/>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6350" name="Line 933"/>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6351" name="Line 934"/>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6352" name="Line 935"/>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6353" name="Line 936"/>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6354" name="Line 937"/>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6355" name="Line 938"/>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6356" name="Line 939"/>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6357" name="Line 940"/>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6358" name="Line 941"/>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6359" name="Line 942"/>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6360" name="Line 943"/>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6361" name="Line 944"/>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6362" name="Line 945"/>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6363" name="Line 946"/>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6364" name="Line 947"/>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6365" name="Line 948"/>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6366" name="Line 949"/>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6367" name="Line 950"/>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6368" name="Line 951"/>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6369" name="Line 952"/>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6370" name="Line 953"/>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6371" name="Line 954"/>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6372" name="Line 955"/>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6373" name="Line 956"/>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6374" name="Line 957"/>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6375" name="Line 958"/>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6376" name="Line 959"/>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6377" name="Line 960"/>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6378" name="Line 961"/>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6379" name="Line 962"/>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6380" name="Line 963"/>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6381" name="Line 964"/>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6382" name="Line 965"/>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6383" name="Line 966"/>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6384" name="Line 967"/>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6385" name="Line 968"/>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6386" name="Line 969"/>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6387" name="Line 970"/>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6388" name="Line 971"/>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6389" name="Line 972"/>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6390" name="Line 973"/>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6391" name="Line 974"/>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6392" name="Line 975"/>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6393" name="Line 976"/>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6394" name="Line 977"/>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6395" name="Line 978"/>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6396" name="Line 979"/>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6397" name="Line 980"/>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6398" name="Line 981"/>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6399" name="Line 982"/>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6400" name="Line 983"/>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6401" name="Line 984"/>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6402" name="Line 985"/>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6403" name="Line 986"/>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6404" name="Line 987"/>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6405" name="Line 988"/>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6406" name="Line 989"/>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6407" name="Line 990"/>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6408" name="Line 991"/>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6409" name="Line 992"/>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6410" name="Line 993"/>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6411" name="Line 994"/>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6412" name="Line 995"/>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6413" name="Line 996"/>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6414" name="Line 997"/>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6415" name="Line 998"/>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6416" name="Line 999"/>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6417" name="Line 1000"/>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6418" name="Line 1001"/>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6419" name="Line 1002"/>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6420" name="Line 1003"/>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6421" name="Line 1004"/>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6422" name="Line 1005"/>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6423" name="Line 1006"/>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6424" name="Line 1007"/>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6425" name="Line 1008"/>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6426" name="Line 1009"/>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6427" name="Line 1010"/>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6428" name="Line 1011"/>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6429" name="Line 1012"/>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6430" name="Line 1013"/>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6431" name="Line 1014"/>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6432" name="Line 1015"/>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6433" name="Line 1016"/>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6434" name="Line 1017"/>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6435" name="Line 1018"/>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6436" name="Line 1019"/>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6437" name="Line 1020"/>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6438" name="Line 1021"/>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6439" name="Line 1022"/>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6440" name="Line 1023"/>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6441" name="Line 1024"/>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6442" name="Line 1025"/>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6443" name="Line 1026"/>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6444" name="Line 1027"/>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6445" name="Line 1028"/>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6446" name="Line 1029"/>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6447" name="Line 1030"/>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6448" name="Line 1031"/>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6449" name="Line 1032"/>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6450" name="Line 1033"/>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6451" name="Line 1034"/>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6452" name="Line 1035"/>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6453" name="Line 1036"/>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6454" name="Line 1037"/>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6455" name="Line 1038"/>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6456" name="Line 1039"/>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6457" name="Line 1040"/>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6458" name="Line 1041"/>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6459" name="Line 1042"/>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6460" name="Line 1043"/>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6461" name="Line 1044"/>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6462" name="Line 1045"/>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6463" name="Line 1046"/>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6464" name="Line 1047"/>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6465" name="Line 1048"/>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6466" name="Line 1049"/>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6467" name="Line 1050"/>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6468" name="Line 1051"/>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6469" name="Line 1052"/>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6470" name="Line 1053"/>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6471" name="Line 1054"/>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6472" name="Line 1055"/>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6473" name="Line 1056"/>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6474" name="Line 1057"/>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6475" name="Line 1058"/>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6476" name="Line 1059"/>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6477" name="Line 1060"/>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6478" name="Line 1061"/>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6479" name="Line 1062"/>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6480" name="Line 1063"/>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6481" name="Line 1064"/>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6482" name="Line 1065"/>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6483" name="Line 1066"/>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6484" name="Line 1067"/>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6485" name="Line 1068"/>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6486" name="Line 1069"/>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6487" name="Line 1070"/>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6488" name="Line 1071"/>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6489" name="Line 1072"/>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6490" name="Line 1073"/>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6491" name="Line 1074"/>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6492" name="Line 1075"/>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6493" name="Line 1076"/>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6494" name="Line 1077"/>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6495" name="Line 1078"/>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6496" name="Line 1079"/>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6497" name="Line 1080"/>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6498" name="Line 1081"/>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6499" name="Line 1082"/>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6500" name="Line 1083"/>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6501" name="Line 1084"/>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6502" name="Line 1085"/>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6503" name="Line 1086"/>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6504" name="Line 1087"/>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6505" name="Line 1088"/>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6506" name="Line 1089"/>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6507" name="Line 1090"/>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6508" name="Line 1091"/>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6509" name="Line 1092"/>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6510" name="Line 1093"/>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6511" name="Line 1094"/>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6512" name="Line 1095"/>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6513" name="Line 1096"/>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6514" name="Line 1097"/>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6515" name="Line 1098"/>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6516" name="Line 1099"/>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6517" name="Line 1100"/>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6518" name="Line 1101"/>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6519" name="Line 1102"/>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6520" name="Line 1103"/>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6521" name="Line 1104"/>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6522" name="Line 1105"/>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6523" name="Line 1106"/>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6524" name="Line 1107"/>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6525" name="Line 1108"/>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6526" name="Line 1109"/>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6527" name="Line 1110"/>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6528" name="Line 1111"/>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6529" name="Line 1112"/>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6530" name="Line 1113"/>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6531" name="Line 1114"/>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6532" name="Line 1115"/>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6533" name="Line 1116"/>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6534" name="Line 1117"/>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6535" name="Line 1118"/>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6536" name="Line 1119"/>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6537" name="Line 1120"/>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6538" name="Line 1121"/>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6539" name="Line 1122"/>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6540" name="Line 1123"/>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6541" name="Line 1124"/>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6542" name="Line 1125"/>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6543" name="Line 1126"/>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6544" name="Line 1127"/>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6545" name="Line 1128"/>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6546" name="Line 1129"/>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6547" name="Line 1130"/>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6548" name="Line 1131"/>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6549" name="Line 1132"/>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6550" name="Line 1133"/>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6551" name="Line 1134"/>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6552" name="Line 1135"/>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6553" name="Line 1136"/>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6554" name="Line 1137"/>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6555" name="Line 1138"/>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6556" name="Line 1139"/>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6557" name="Line 1140"/>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6558" name="Line 1141"/>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6559" name="Line 1142"/>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6560" name="Line 1143"/>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6561" name="Line 1144"/>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6562" name="Line 1145"/>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6563" name="Line 1146"/>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6564" name="Line 1147"/>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6565" name="Line 1148"/>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6566" name="Line 1149"/>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6567" name="Line 1150"/>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6568" name="Line 1151"/>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6569" name="Line 1152"/>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6570" name="Line 1153"/>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6571" name="Line 1154"/>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6572" name="Line 1155"/>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6573" name="Line 1156"/>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6574" name="Line 1157"/>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6575" name="Line 1158"/>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6576" name="Line 1159"/>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6577" name="Line 1160"/>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6578" name="Line 1161"/>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6579" name="Line 1162"/>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6580" name="Line 1163"/>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6581" name="Line 1164"/>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6582" name="Line 1165"/>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6583" name="Line 1166"/>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6584" name="Line 1167"/>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6585" name="Line 1168"/>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6586" name="Line 1169"/>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6587" name="Line 1170"/>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6588" name="Line 1171"/>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6589" name="Line 1172"/>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6590" name="Line 1173"/>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6591" name="Line 1174"/>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6592" name="Line 1175"/>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6593" name="Line 1176"/>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6594" name="Line 1177"/>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6595" name="Line 1178"/>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6596" name="Line 1179"/>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6597" name="Line 1180"/>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6598" name="Line 1181"/>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6599" name="Line 1182"/>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6600" name="Line 1183"/>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6601" name="Line 1184"/>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6602" name="Line 1185"/>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6603" name="Line 1186"/>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6604" name="Line 1187"/>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6605" name="Line 1188"/>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6606" name="Line 1189"/>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6607" name="Line 1190"/>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6608" name="Line 1191"/>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6609" name="Line 1192"/>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6610" name="Line 1193"/>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6611" name="Line 1194"/>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6612" name="Line 1195"/>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6613" name="Line 1196"/>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6614" name="Line 1197"/>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6615" name="Line 1198"/>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6616" name="Line 1199"/>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6617" name="Line 1200"/>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6618" name="Line 1201"/>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6619" name="Line 1202"/>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6620" name="Line 1203"/>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6621" name="Line 1204"/>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6622" name="Line 1205"/>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6623" name="Line 1206"/>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6624" name="Line 1207"/>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6625" name="Line 1208"/>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6626" name="Line 1209"/>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6627" name="Line 1210"/>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6628" name="Line 1211"/>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6629" name="Line 1212"/>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6630" name="Line 1213"/>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6631" name="Line 1214"/>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6632" name="Line 1215"/>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6633" name="Line 1216"/>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6634" name="Line 1217"/>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6635" name="Line 1218"/>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6636" name="Line 1219"/>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6637" name="Line 1220"/>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6638" name="Line 1221"/>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6639" name="Line 1222"/>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6640" name="Line 1223"/>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6641" name="Line 1224"/>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6642" name="Line 1225"/>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6643" name="Line 1226"/>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6644" name="Line 1227"/>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6645" name="Line 1228"/>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6646" name="Line 1229"/>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6647" name="Line 1230"/>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6648" name="Line 1231"/>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6649" name="Line 1232"/>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6650" name="Line 1233"/>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6651" name="Line 1234"/>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6652" name="Line 1235"/>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6653" name="Line 1236"/>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6654" name="Line 1237"/>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6655" name="Line 1238"/>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6656" name="Line 1239"/>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6657" name="Line 1240"/>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6658" name="Line 1241"/>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6659" name="Line 1242"/>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6660" name="Line 1243"/>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6661" name="Line 1244"/>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6662" name="Line 1245"/>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6663" name="Line 1246"/>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6664" name="Line 1247"/>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6665" name="Line 1248"/>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6666" name="Line 1249"/>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6667" name="Line 1250"/>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6668" name="Line 1251"/>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6669" name="Line 1252"/>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6670" name="Line 1253"/>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6671" name="Line 1254"/>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6672" name="Line 1255"/>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6673" name="Line 1256"/>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6674" name="Line 1257"/>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6675" name="Line 1258"/>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6676" name="Line 1259"/>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6677" name="Line 1260"/>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6678" name="Line 1261"/>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6679" name="Line 1262"/>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6680" name="Line 1263"/>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6681" name="Line 1264"/>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6682" name="Line 1265"/>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6683" name="Line 1266"/>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6684" name="Line 1267"/>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6685" name="Line 1268"/>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6686" name="Line 1269"/>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6687" name="Line 1270"/>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6688" name="Line 1271"/>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6689" name="Line 1272"/>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6690" name="Line 1273"/>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6691" name="Line 1274"/>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6692" name="Line 1275"/>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6693" name="Line 1276"/>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6694" name="Line 1277"/>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6695" name="Line 1278"/>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6696" name="Line 1279"/>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6697" name="Line 1280"/>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6698" name="Line 1281"/>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6699" name="Line 1282"/>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6700" name="Line 1283"/>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6701" name="Line 1284"/>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205849" name="Group 1285"/>
            <p:cNvGrpSpPr>
              <a:grpSpLocks/>
            </p:cNvGrpSpPr>
            <p:nvPr/>
          </p:nvGrpSpPr>
          <p:grpSpPr bwMode="auto">
            <a:xfrm>
              <a:off x="3383" y="2592"/>
              <a:ext cx="3056" cy="2489"/>
              <a:chOff x="1369" y="1011"/>
              <a:chExt cx="3056" cy="2489"/>
            </a:xfrm>
          </p:grpSpPr>
          <p:sp>
            <p:nvSpPr>
              <p:cNvPr id="205850" name="Line 1286"/>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5851" name="Line 1287"/>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5852" name="Line 1288"/>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5853" name="Line 1289"/>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5854" name="Line 1290"/>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5855" name="Line 1291"/>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5856" name="Line 1292"/>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5857" name="Line 1293"/>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5858" name="Line 1294"/>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5859" name="Line 1295"/>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5860" name="Line 1296"/>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5861" name="Line 1297"/>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5862" name="Line 1298"/>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5863" name="Line 1299"/>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5864" name="Line 1300"/>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5865" name="Line 1301"/>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5866" name="Line 1302"/>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5867" name="Line 1303"/>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5868" name="Line 1304"/>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5869" name="Line 1305"/>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5870" name="Line 1306"/>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5871" name="Line 1307"/>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5872" name="Line 1308"/>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5873" name="Line 1309"/>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5874" name="Line 1310"/>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5875" name="Line 1311"/>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5876" name="Line 1312"/>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5877" name="Line 1313"/>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5878" name="Line 1314"/>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5879" name="Line 1315"/>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5880" name="Line 1316"/>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5881" name="Line 1317"/>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5882" name="Line 1318"/>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5883" name="Line 1319"/>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5884" name="Line 1320"/>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5885" name="Line 1321"/>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5886" name="Line 1322"/>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5887" name="Line 1323"/>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5888" name="Line 1324"/>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5889" name="Line 1325"/>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5890" name="Line 1326"/>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5891" name="Line 1327"/>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5892" name="Line 1328"/>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5893" name="Line 1329"/>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5894" name="Line 1330"/>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5895" name="Line 1331"/>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5896" name="Line 1332"/>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5897" name="Line 1333"/>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5898" name="Line 1334"/>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5899" name="Line 1335"/>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5900" name="Line 1336"/>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5901" name="Line 1337"/>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5902" name="Line 1338"/>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5903" name="Line 1339"/>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5904" name="Line 1340"/>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5905" name="Line 1341"/>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5906" name="Line 1342"/>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5907" name="Line 1343"/>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5908" name="Line 1344"/>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5909" name="Line 1345"/>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5910" name="Line 1346"/>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5911" name="Line 1347"/>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5912" name="Line 1348"/>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5913" name="Line 1349"/>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5914" name="Line 1350"/>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5915" name="Line 1351"/>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5916" name="Line 1352"/>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5917" name="Line 1353"/>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5918" name="Line 1354"/>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5919" name="Line 1355"/>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5920" name="Line 1356"/>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5921" name="Line 1357"/>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5922" name="Line 1358"/>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5923" name="Line 1359"/>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5924" name="Line 1360"/>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5925" name="Line 1361"/>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5926" name="Line 1362"/>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5927" name="Line 1363"/>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5928" name="Line 1364"/>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5929" name="Line 1365"/>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5930" name="Line 1366"/>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5931" name="Line 1367"/>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5932" name="Line 1368"/>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5933" name="Line 1369"/>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5934" name="Line 1370"/>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5935" name="Line 1371"/>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5936" name="Line 1372"/>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5937" name="Line 1373"/>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5938" name="Line 1374"/>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5939" name="Line 1375"/>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5940" name="Line 1376"/>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5941" name="Line 1377"/>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5942" name="Line 1378"/>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5943" name="Line 1379"/>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5944" name="Line 1380"/>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5945" name="Line 1381"/>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5946" name="Line 1382"/>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5947" name="Line 1383"/>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5948" name="Line 1384"/>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5949" name="Line 1385"/>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5950" name="Line 1386"/>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5951" name="Line 1387"/>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5952" name="Line 1388"/>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5953" name="Line 1389"/>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5954" name="Line 1390"/>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5955" name="Line 1391"/>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5956" name="Line 1392"/>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5957" name="Line 1393"/>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5958" name="Line 1394"/>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5959" name="Line 1395"/>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5960" name="Line 1396"/>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5961" name="Line 1397"/>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5962" name="Line 1398"/>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5963" name="Line 1399"/>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5964" name="Line 1400"/>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5965" name="Line 1401"/>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5966" name="Line 1402"/>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5967" name="Line 1403"/>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5968" name="Line 1404"/>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5969" name="Line 1405"/>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5970" name="Line 1406"/>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5971" name="Line 1407"/>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5972" name="Line 1408"/>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5973" name="Line 1409"/>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5974" name="Line 1410"/>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5975" name="Line 1411"/>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5976" name="Line 1412"/>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5977" name="Line 1413"/>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5978" name="Line 1414"/>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5979" name="Line 1415"/>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5980" name="Line 1416"/>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5981" name="Line 1417"/>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5982" name="Line 1418"/>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5983" name="Line 1419"/>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5984" name="Line 1420"/>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5985" name="Line 1421"/>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5986" name="Line 1422"/>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5987" name="Line 1423"/>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5988" name="Line 1424"/>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5989" name="Line 1425"/>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5990" name="Line 1426"/>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5991" name="Line 1427"/>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5992" name="Line 1428"/>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5993" name="Line 1429"/>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5994" name="Line 1430"/>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5995" name="Line 1431"/>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5996" name="Line 1432"/>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5997" name="Line 1433"/>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5998" name="Line 1434"/>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5999" name="Line 1435"/>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6000" name="Line 1436"/>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6001" name="Line 1437"/>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6002" name="Line 1438"/>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6003" name="Line 1439"/>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6004" name="Line 1440"/>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6005" name="Line 1441"/>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6006" name="Line 1442"/>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6007" name="Line 1443"/>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6008" name="Line 1444"/>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6009" name="Line 1445"/>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6010" name="Line 1446"/>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6011" name="Line 1447"/>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6012" name="Line 1448"/>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6013" name="Line 1449"/>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6014" name="Line 1450"/>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6015" name="Line 1451"/>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6016" name="Line 1452"/>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6017" name="Line 1453"/>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6018" name="Line 1454"/>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6019" name="Line 1455"/>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6020" name="Line 1456"/>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6021" name="Line 1457"/>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6022" name="Line 1458"/>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6023" name="Line 1459"/>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6024" name="Line 1460"/>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6025" name="Line 1461"/>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6026" name="Line 1462"/>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6027" name="Line 1463"/>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6028" name="Line 1464"/>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6029" name="Line 1465"/>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6030" name="Line 1466"/>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6031" name="Line 1467"/>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6032" name="Line 1468"/>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6033" name="Line 1469"/>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6034" name="Line 1470"/>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6035" name="Line 1471"/>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6036" name="Line 1472"/>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6037" name="Line 1473"/>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6038" name="Line 1474"/>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6039" name="Line 1475"/>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6040" name="Line 1476"/>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6041" name="Line 1477"/>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6042" name="Line 1478"/>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6043" name="Line 1479"/>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6044" name="Line 1480"/>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6045" name="Line 1481"/>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6046" name="Line 1482"/>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6047" name="Line 1483"/>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6048" name="Line 1484"/>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6049" name="Line 1485"/>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6050" name="Line 1486"/>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6051" name="Line 1487"/>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6052" name="Line 1488"/>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6053" name="Line 1489"/>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6054" name="Line 1490"/>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6055" name="Line 1491"/>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6056" name="Line 1492"/>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6057" name="Line 1493"/>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6058" name="Line 1494"/>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6059" name="Line 1495"/>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6060" name="Line 1496"/>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6061" name="Line 1497"/>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6062" name="Line 1498"/>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6063" name="Line 1499"/>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6064" name="Line 1500"/>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6065" name="Line 1501"/>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6066" name="Line 1502"/>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6067" name="Line 1503"/>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6068" name="Line 1504"/>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6069" name="Line 1505"/>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6070" name="Line 1506"/>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6071" name="Line 1507"/>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6072" name="Line 1508"/>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6073" name="Line 1509"/>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6074" name="Line 1510"/>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6075" name="Line 1511"/>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6076" name="Line 1512"/>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6077" name="Line 1513"/>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6078" name="Line 1514"/>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6079" name="Line 1515"/>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6080" name="Line 1516"/>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6081" name="Line 1517"/>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6082" name="Line 1518"/>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6083" name="Line 1519"/>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6084" name="Line 1520"/>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6085" name="Line 1521"/>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6086" name="Line 1522"/>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6087" name="Line 1523"/>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6088" name="Line 1524"/>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6089" name="Line 1525"/>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6090" name="Line 1526"/>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6091" name="Line 1527"/>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6092" name="Line 1528"/>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6093" name="Line 1529"/>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6094" name="Line 1530"/>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6095" name="Line 1531"/>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6096" name="Line 1532"/>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6097" name="Line 1533"/>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6098" name="Line 1534"/>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6099" name="Line 1535"/>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6100" name="Line 1536"/>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6101" name="Line 1537"/>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6102" name="Line 1538"/>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6103" name="Line 1539"/>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6104" name="Line 1540"/>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6105" name="Line 1541"/>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6106" name="Line 1542"/>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6107" name="Line 1543"/>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6108" name="Line 1544"/>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6109" name="Line 1545"/>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6110" name="Line 1546"/>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6111" name="Line 1547"/>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6112" name="Line 1548"/>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6113" name="Line 1549"/>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6114" name="Line 1550"/>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6115" name="Line 1551"/>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6116" name="Line 1552"/>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6117" name="Line 1553"/>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6118" name="Line 1554"/>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6119" name="Line 1555"/>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6120" name="Line 1556"/>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6121" name="Line 1557"/>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6122" name="Line 1558"/>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6123" name="Line 1559"/>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6124" name="Line 1560"/>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6125" name="Line 1561"/>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6126" name="Line 1562"/>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6127" name="Line 1563"/>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6128" name="Line 1564"/>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6129" name="Line 1565"/>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6130" name="Line 1566"/>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6131" name="Line 1567"/>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6132" name="Line 1568"/>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6133" name="Line 1569"/>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6134" name="Line 1570"/>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6135" name="Line 1571"/>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6136" name="Line 1572"/>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6137" name="Line 1573"/>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6138" name="Line 1574"/>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6139" name="Line 1575"/>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6140" name="Line 1576"/>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6141" name="Line 1577"/>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6142" name="Line 1578"/>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6143" name="Line 1579"/>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6144" name="Line 1580"/>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6145" name="Line 1581"/>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6146" name="Line 1582"/>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6147" name="Line 1583"/>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6148" name="Line 1584"/>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6149" name="Line 1585"/>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6150" name="Line 1586"/>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6151" name="Line 1587"/>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6152" name="Line 1588"/>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6153" name="Line 1589"/>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6154" name="Line 1590"/>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6155" name="Line 1591"/>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6156" name="Line 1592"/>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6157" name="Line 1593"/>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6158" name="Line 1594"/>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6159" name="Line 1595"/>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6160" name="Line 1596"/>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6161" name="Line 1597"/>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6162" name="Line 1598"/>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6163" name="Line 1599"/>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6164" name="Line 1600"/>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6165" name="Line 1601"/>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6166" name="Line 1602"/>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6167" name="Line 1603"/>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6168" name="Line 1604"/>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6169" name="Line 1605"/>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6170" name="Line 1606"/>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6171" name="Line 1607"/>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6172" name="Line 1608"/>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6173" name="Line 1609"/>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6174" name="Line 1610"/>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6175" name="Line 1611"/>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6176" name="Line 1612"/>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6177" name="Line 1613"/>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6178" name="Line 1614"/>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6179" name="Line 1615"/>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6180" name="Line 1616"/>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6181" name="Line 1617"/>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6182" name="Line 1618"/>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6183" name="Line 1619"/>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6184" name="Line 1620"/>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6185" name="Line 1621"/>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6186" name="Line 1622"/>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6187" name="Line 1623"/>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6188" name="Line 1624"/>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6189" name="Line 1625"/>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6190" name="Line 1626"/>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6191" name="Line 1627"/>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6192" name="Line 1628"/>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6193" name="Line 1629"/>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6194" name="Line 1630"/>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6195" name="Line 1631"/>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6196" name="Line 1632"/>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6197" name="Line 1633"/>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6198" name="Line 1634"/>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6199" name="Line 1635"/>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6200" name="Line 1636"/>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6201" name="Line 1637"/>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6202" name="Line 1638"/>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6203" name="Line 1639"/>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6204" name="Line 1640"/>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6205" name="Line 1641"/>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6206" name="Line 1642"/>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6207" name="Line 1643"/>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6208" name="Line 1644"/>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6209" name="Line 1645"/>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6210" name="Line 1646"/>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6211" name="Line 1647"/>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6212" name="Line 1648"/>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6213" name="Line 1649"/>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6214" name="Line 1650"/>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6215" name="Line 1651"/>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6216" name="Line 1652"/>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6217" name="Line 1653"/>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6218" name="Line 1654"/>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6219" name="Line 1655"/>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6220" name="Line 1656"/>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6221" name="Line 1657"/>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6222" name="Line 1658"/>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6223" name="Line 1659"/>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6224" name="Line 1660"/>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6225" name="Line 1661"/>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6226" name="Line 1662"/>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6227" name="Line 1663"/>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6228" name="Line 1664"/>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6229" name="Line 1665"/>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6230" name="Line 1666"/>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6231" name="Line 1667"/>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6232" name="Line 1668"/>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6233" name="Line 1669"/>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6234" name="Line 1670"/>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6235" name="Line 1671"/>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6236" name="Line 1672"/>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6237" name="Line 1673"/>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6238" name="Line 1674"/>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6239" name="Line 1675"/>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6240" name="Line 1676"/>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6241" name="Line 1677"/>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6242" name="Line 1678"/>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6243" name="Line 1679"/>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6244" name="Line 1680"/>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6245" name="Line 1681"/>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6246" name="Line 1682"/>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6247" name="Line 1683"/>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6248" name="Line 1684"/>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6249" name="Line 1685"/>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6250" name="Line 1686"/>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6251" name="Line 1687"/>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6252" name="Line 1688"/>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6253" name="Line 1689"/>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6254" name="Line 1690"/>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6255" name="Line 1691"/>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6256" name="Line 1692"/>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6257" name="Line 1693"/>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6258" name="Line 1694"/>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6259" name="Line 1695"/>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6260" name="Line 1696"/>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6261" name="Line 1697"/>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6262" name="Line 1698"/>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6263" name="Line 1699"/>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6264" name="Line 1700"/>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6265" name="Line 1701"/>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6266" name="Line 1702"/>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6267" name="Line 1703"/>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6268" name="Line 1704"/>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6269" name="Line 1705"/>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6270" name="Line 1706"/>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6271" name="Line 1707"/>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6272" name="Line 1708"/>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6273" name="Line 1709"/>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6274" name="Line 1710"/>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6275" name="Line 1711"/>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sp>
        <p:nvSpPr>
          <p:cNvPr id="205828" name="Text Box 1712"/>
          <p:cNvSpPr txBox="1">
            <a:spLocks noChangeArrowheads="1"/>
          </p:cNvSpPr>
          <p:nvPr/>
        </p:nvSpPr>
        <p:spPr bwMode="auto">
          <a:xfrm>
            <a:off x="1403350" y="1989138"/>
            <a:ext cx="704850" cy="396875"/>
          </a:xfrm>
          <a:prstGeom prst="rect">
            <a:avLst/>
          </a:prstGeom>
          <a:solidFill>
            <a:srgbClr val="F8F6A6"/>
          </a:solid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(0,0)</a:t>
            </a:r>
          </a:p>
        </p:txBody>
      </p:sp>
      <p:sp>
        <p:nvSpPr>
          <p:cNvPr id="205829" name="Oval 1713"/>
          <p:cNvSpPr>
            <a:spLocks noChangeArrowheads="1"/>
          </p:cNvSpPr>
          <p:nvPr/>
        </p:nvSpPr>
        <p:spPr bwMode="auto">
          <a:xfrm>
            <a:off x="5508625" y="3573463"/>
            <a:ext cx="219075" cy="219075"/>
          </a:xfrm>
          <a:prstGeom prst="ellipse">
            <a:avLst/>
          </a:prstGeom>
          <a:noFill/>
          <a:ln w="9525">
            <a:solidFill>
              <a:srgbClr val="FF0000"/>
            </a:solidFill>
            <a:round/>
            <a:headEnd/>
            <a:tailEnd/>
          </a:ln>
        </p:spPr>
        <p:txBody>
          <a:bodyPr wrap="none" anchor="ctr"/>
          <a:lstStyle/>
          <a:p>
            <a:pPr eaLnBrk="0" hangingPunct="0"/>
            <a:endParaRPr lang="hu-HU" sz="2400">
              <a:solidFill>
                <a:srgbClr val="000000"/>
              </a:solidFill>
              <a:latin typeface="Times New Roman" pitchFamily="18" charset="0"/>
              <a:ea typeface="ＭＳ Ｐゴシック" pitchFamily="34" charset="-128"/>
            </a:endParaRPr>
          </a:p>
        </p:txBody>
      </p:sp>
      <p:sp>
        <p:nvSpPr>
          <p:cNvPr id="205830" name="Text Box 1714"/>
          <p:cNvSpPr txBox="1">
            <a:spLocks noChangeArrowheads="1"/>
          </p:cNvSpPr>
          <p:nvPr/>
        </p:nvSpPr>
        <p:spPr bwMode="auto">
          <a:xfrm>
            <a:off x="5922963" y="3500438"/>
            <a:ext cx="1173162" cy="336550"/>
          </a:xfrm>
          <a:prstGeom prst="rect">
            <a:avLst/>
          </a:prstGeom>
          <a:solidFill>
            <a:srgbClr val="F8F6A6"/>
          </a:solidFill>
          <a:ln w="9525">
            <a:noFill/>
            <a:miter lim="800000"/>
            <a:headEnd/>
            <a:tailEnd/>
          </a:ln>
        </p:spPr>
        <p:txBody>
          <a:bodyPr wrap="none">
            <a:spAutoFit/>
          </a:bodyPr>
          <a:lstStyle/>
          <a:p>
            <a:pPr algn="ctr" eaLnBrk="0" hangingPunct="0"/>
            <a:r>
              <a:rPr kumimoji="1" lang="en-US" altLang="ja-JP" sz="1600">
                <a:solidFill>
                  <a:srgbClr val="000000"/>
                </a:solidFill>
                <a:latin typeface="Arial" pitchFamily="34" charset="0"/>
                <a:ea typeface="ＭＳ Ｐゴシック" pitchFamily="34" charset="-128"/>
              </a:rPr>
              <a:t>C</a:t>
            </a:r>
            <a:r>
              <a:rPr kumimoji="1" lang="en-US" altLang="ja-JP" sz="1600" baseline="-25000">
                <a:solidFill>
                  <a:srgbClr val="000000"/>
                </a:solidFill>
                <a:latin typeface="Arial" pitchFamily="34" charset="0"/>
                <a:ea typeface="ＭＳ Ｐゴシック" pitchFamily="34" charset="-128"/>
              </a:rPr>
              <a:t>h</a:t>
            </a:r>
            <a:r>
              <a:rPr kumimoji="1" lang="en-US" altLang="ja-JP" sz="1600">
                <a:solidFill>
                  <a:srgbClr val="000000"/>
                </a:solidFill>
                <a:latin typeface="Arial" pitchFamily="34" charset="0"/>
                <a:ea typeface="ＭＳ Ｐゴシック" pitchFamily="34" charset="-128"/>
              </a:rPr>
              <a:t> = (10,5)</a:t>
            </a:r>
          </a:p>
        </p:txBody>
      </p:sp>
      <p:sp>
        <p:nvSpPr>
          <p:cNvPr id="813747" name="Rectangle 1715"/>
          <p:cNvSpPr>
            <a:spLocks noGrp="1" noChangeArrowheads="1"/>
          </p:cNvSpPr>
          <p:nvPr>
            <p:ph type="ctrTitle" idx="4294967295"/>
          </p:nvPr>
        </p:nvSpPr>
        <p:spPr>
          <a:xfrm>
            <a:off x="1187450" y="260350"/>
            <a:ext cx="6624638" cy="647700"/>
          </a:xfrm>
        </p:spPr>
        <p:txBody>
          <a:bodyPr anchor="ctr"/>
          <a:lstStyle/>
          <a:p>
            <a:pPr eaLnBrk="1" hangingPunct="1">
              <a:defRPr/>
            </a:pPr>
            <a:r>
              <a:rPr lang="en-US" altLang="ja-JP" sz="4000" smtClean="0">
                <a:effectLst>
                  <a:outerShdw blurRad="38100" dist="38100" dir="2700000" algn="tl">
                    <a:srgbClr val="C0C0C0"/>
                  </a:outerShdw>
                </a:effectLst>
                <a:ea typeface="ＭＳ Ｐゴシック" pitchFamily="34" charset="-128"/>
              </a:rPr>
              <a:t>Wrapping (10,5) SWNT (chiral)</a:t>
            </a:r>
          </a:p>
        </p:txBody>
      </p:sp>
      <p:grpSp>
        <p:nvGrpSpPr>
          <p:cNvPr id="205832" name="Group 1716"/>
          <p:cNvGrpSpPr>
            <a:grpSpLocks/>
          </p:cNvGrpSpPr>
          <p:nvPr/>
        </p:nvGrpSpPr>
        <p:grpSpPr bwMode="auto">
          <a:xfrm>
            <a:off x="1230313" y="5122863"/>
            <a:ext cx="1263650" cy="1152525"/>
            <a:chOff x="2982" y="958"/>
            <a:chExt cx="1142" cy="1041"/>
          </a:xfrm>
        </p:grpSpPr>
        <p:sp>
          <p:nvSpPr>
            <p:cNvPr id="205838" name="Line 1717"/>
            <p:cNvSpPr>
              <a:spLocks noChangeShapeType="1"/>
            </p:cNvSpPr>
            <p:nvPr/>
          </p:nvSpPr>
          <p:spPr bwMode="auto">
            <a:xfrm>
              <a:off x="3130" y="1402"/>
              <a:ext cx="252" cy="0"/>
            </a:xfrm>
            <a:prstGeom prst="line">
              <a:avLst/>
            </a:prstGeom>
            <a:noFill/>
            <a:ln w="38100">
              <a:solidFill>
                <a:schemeClr val="tx1"/>
              </a:solidFill>
              <a:round/>
              <a:headEnd/>
              <a:tailEnd type="triangle" w="med" len="med"/>
            </a:ln>
          </p:spPr>
          <p:txBody>
            <a:bodyPr/>
            <a:lstStyle/>
            <a:p>
              <a:endParaRPr lang="hu-HU"/>
            </a:p>
          </p:txBody>
        </p:sp>
        <p:sp>
          <p:nvSpPr>
            <p:cNvPr id="205839" name="Line 1718"/>
            <p:cNvSpPr>
              <a:spLocks noChangeShapeType="1"/>
            </p:cNvSpPr>
            <p:nvPr/>
          </p:nvSpPr>
          <p:spPr bwMode="auto">
            <a:xfrm>
              <a:off x="3130" y="1396"/>
              <a:ext cx="132" cy="210"/>
            </a:xfrm>
            <a:prstGeom prst="line">
              <a:avLst/>
            </a:prstGeom>
            <a:noFill/>
            <a:ln w="38100">
              <a:solidFill>
                <a:schemeClr val="tx1"/>
              </a:solidFill>
              <a:round/>
              <a:headEnd/>
              <a:tailEnd type="triangle" w="med" len="med"/>
            </a:ln>
          </p:spPr>
          <p:txBody>
            <a:bodyPr/>
            <a:lstStyle/>
            <a:p>
              <a:endParaRPr lang="hu-HU"/>
            </a:p>
          </p:txBody>
        </p:sp>
        <p:sp>
          <p:nvSpPr>
            <p:cNvPr id="205840" name="Text Box 1719"/>
            <p:cNvSpPr txBox="1">
              <a:spLocks noChangeArrowheads="1"/>
            </p:cNvSpPr>
            <p:nvPr/>
          </p:nvSpPr>
          <p:spPr bwMode="auto">
            <a:xfrm>
              <a:off x="3174" y="1091"/>
              <a:ext cx="422" cy="413"/>
            </a:xfrm>
            <a:prstGeom prst="rect">
              <a:avLst/>
            </a:prstGeom>
            <a:noFill/>
            <a:ln w="9525">
              <a:noFill/>
              <a:miter lim="800000"/>
              <a:headEnd/>
              <a:tailEnd/>
            </a:ln>
          </p:spPr>
          <p:txBody>
            <a:bodyPr wrap="none">
              <a:spAutoFit/>
            </a:bodyPr>
            <a:lstStyle/>
            <a:p>
              <a:r>
                <a:rPr kumimoji="1" lang="en-US" altLang="ja-JP" sz="2400">
                  <a:solidFill>
                    <a:srgbClr val="000000"/>
                  </a:solidFill>
                  <a:latin typeface="Arial" pitchFamily="34" charset="0"/>
                  <a:ea typeface="ＭＳ Ｐゴシック" pitchFamily="34" charset="-128"/>
                </a:rPr>
                <a:t>a</a:t>
              </a:r>
              <a:r>
                <a:rPr kumimoji="1" lang="en-US" altLang="ja-JP" sz="2400" baseline="-25000">
                  <a:solidFill>
                    <a:srgbClr val="000000"/>
                  </a:solidFill>
                  <a:latin typeface="Arial" pitchFamily="34" charset="0"/>
                  <a:ea typeface="ＭＳ Ｐゴシック" pitchFamily="34" charset="-128"/>
                </a:rPr>
                <a:t>1</a:t>
              </a:r>
            </a:p>
          </p:txBody>
        </p:sp>
        <p:sp>
          <p:nvSpPr>
            <p:cNvPr id="205841" name="Text Box 1720"/>
            <p:cNvSpPr txBox="1">
              <a:spLocks noChangeArrowheads="1"/>
            </p:cNvSpPr>
            <p:nvPr/>
          </p:nvSpPr>
          <p:spPr bwMode="auto">
            <a:xfrm>
              <a:off x="2982" y="1378"/>
              <a:ext cx="422" cy="413"/>
            </a:xfrm>
            <a:prstGeom prst="rect">
              <a:avLst/>
            </a:prstGeom>
            <a:noFill/>
            <a:ln w="9525">
              <a:noFill/>
              <a:miter lim="800000"/>
              <a:headEnd/>
              <a:tailEnd/>
            </a:ln>
          </p:spPr>
          <p:txBody>
            <a:bodyPr wrap="none">
              <a:spAutoFit/>
            </a:bodyPr>
            <a:lstStyle/>
            <a:p>
              <a:r>
                <a:rPr kumimoji="1" lang="en-US" altLang="ja-JP" sz="2400">
                  <a:solidFill>
                    <a:srgbClr val="000000"/>
                  </a:solidFill>
                  <a:latin typeface="Arial" pitchFamily="34" charset="0"/>
                  <a:ea typeface="ＭＳ Ｐゴシック" pitchFamily="34" charset="-128"/>
                </a:rPr>
                <a:t>a</a:t>
              </a:r>
              <a:r>
                <a:rPr kumimoji="1" lang="en-US" altLang="ja-JP" sz="2400" baseline="-25000">
                  <a:solidFill>
                    <a:srgbClr val="000000"/>
                  </a:solidFill>
                  <a:latin typeface="Arial" pitchFamily="34" charset="0"/>
                  <a:ea typeface="ＭＳ Ｐゴシック" pitchFamily="34" charset="-128"/>
                </a:rPr>
                <a:t>2</a:t>
              </a:r>
            </a:p>
          </p:txBody>
        </p:sp>
        <p:sp>
          <p:nvSpPr>
            <p:cNvPr id="205842" name="Line 1721"/>
            <p:cNvSpPr>
              <a:spLocks noChangeShapeType="1"/>
            </p:cNvSpPr>
            <p:nvPr/>
          </p:nvSpPr>
          <p:spPr bwMode="auto">
            <a:xfrm>
              <a:off x="3534" y="1614"/>
              <a:ext cx="384" cy="234"/>
            </a:xfrm>
            <a:prstGeom prst="line">
              <a:avLst/>
            </a:prstGeom>
            <a:noFill/>
            <a:ln w="38100">
              <a:solidFill>
                <a:schemeClr val="tx1"/>
              </a:solidFill>
              <a:round/>
              <a:headEnd/>
              <a:tailEnd type="triangle" w="med" len="med"/>
            </a:ln>
          </p:spPr>
          <p:txBody>
            <a:bodyPr wrap="none" anchor="ctr"/>
            <a:lstStyle/>
            <a:p>
              <a:endParaRPr lang="hu-HU"/>
            </a:p>
          </p:txBody>
        </p:sp>
        <p:sp>
          <p:nvSpPr>
            <p:cNvPr id="205843" name="Line 1722"/>
            <p:cNvSpPr>
              <a:spLocks noChangeShapeType="1"/>
            </p:cNvSpPr>
            <p:nvPr/>
          </p:nvSpPr>
          <p:spPr bwMode="auto">
            <a:xfrm flipV="1">
              <a:off x="3534" y="1182"/>
              <a:ext cx="258" cy="432"/>
            </a:xfrm>
            <a:prstGeom prst="line">
              <a:avLst/>
            </a:prstGeom>
            <a:noFill/>
            <a:ln w="38100">
              <a:solidFill>
                <a:schemeClr val="tx1"/>
              </a:solidFill>
              <a:round/>
              <a:headEnd/>
              <a:tailEnd type="triangle" w="med" len="med"/>
            </a:ln>
          </p:spPr>
          <p:txBody>
            <a:bodyPr wrap="none" anchor="ctr"/>
            <a:lstStyle/>
            <a:p>
              <a:endParaRPr lang="hu-HU"/>
            </a:p>
          </p:txBody>
        </p:sp>
        <p:sp>
          <p:nvSpPr>
            <p:cNvPr id="205844" name="Text Box 1723"/>
            <p:cNvSpPr txBox="1">
              <a:spLocks noChangeArrowheads="1"/>
            </p:cNvSpPr>
            <p:nvPr/>
          </p:nvSpPr>
          <p:spPr bwMode="auto">
            <a:xfrm>
              <a:off x="3843" y="1640"/>
              <a:ext cx="281" cy="359"/>
            </a:xfrm>
            <a:prstGeom prst="rect">
              <a:avLst/>
            </a:prstGeom>
            <a:no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x</a:t>
              </a:r>
            </a:p>
          </p:txBody>
        </p:sp>
        <p:sp>
          <p:nvSpPr>
            <p:cNvPr id="205845" name="Text Box 1724"/>
            <p:cNvSpPr txBox="1">
              <a:spLocks noChangeArrowheads="1"/>
            </p:cNvSpPr>
            <p:nvPr/>
          </p:nvSpPr>
          <p:spPr bwMode="auto">
            <a:xfrm>
              <a:off x="3750" y="958"/>
              <a:ext cx="281" cy="358"/>
            </a:xfrm>
            <a:prstGeom prst="rect">
              <a:avLst/>
            </a:prstGeom>
            <a:no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y</a:t>
              </a:r>
            </a:p>
          </p:txBody>
        </p:sp>
      </p:grpSp>
      <p:pic>
        <p:nvPicPr>
          <p:cNvPr id="813757" name="Picture 1725" descr="10-5snap"/>
          <p:cNvPicPr>
            <a:picLocks noChangeAspect="1" noChangeArrowheads="1"/>
          </p:cNvPicPr>
          <p:nvPr/>
        </p:nvPicPr>
        <p:blipFill>
          <a:blip r:embed="rId4" cstate="print"/>
          <a:srcRect/>
          <a:stretch>
            <a:fillRect/>
          </a:stretch>
        </p:blipFill>
        <p:spPr bwMode="auto">
          <a:xfrm>
            <a:off x="1244600" y="962025"/>
            <a:ext cx="5153025" cy="5133975"/>
          </a:xfrm>
          <a:prstGeom prst="rect">
            <a:avLst/>
          </a:prstGeom>
          <a:noFill/>
          <a:ln w="9525">
            <a:noFill/>
            <a:miter lim="800000"/>
            <a:headEnd/>
            <a:tailEnd/>
          </a:ln>
        </p:spPr>
      </p:pic>
      <p:sp>
        <p:nvSpPr>
          <p:cNvPr id="205834" name="Line 1726"/>
          <p:cNvSpPr>
            <a:spLocks noChangeShapeType="1"/>
          </p:cNvSpPr>
          <p:nvPr/>
        </p:nvSpPr>
        <p:spPr bwMode="auto">
          <a:xfrm>
            <a:off x="2124075" y="2492375"/>
            <a:ext cx="3522663" cy="1192213"/>
          </a:xfrm>
          <a:prstGeom prst="line">
            <a:avLst/>
          </a:prstGeom>
          <a:noFill/>
          <a:ln w="57150">
            <a:solidFill>
              <a:schemeClr val="tx1"/>
            </a:solidFill>
            <a:round/>
            <a:headEnd/>
            <a:tailEnd type="triangle" w="med" len="med"/>
          </a:ln>
        </p:spPr>
        <p:txBody>
          <a:bodyPr wrap="none" anchor="ctr"/>
          <a:lstStyle/>
          <a:p>
            <a:endParaRPr lang="hu-HU"/>
          </a:p>
        </p:txBody>
      </p:sp>
      <p:sp>
        <p:nvSpPr>
          <p:cNvPr id="205835" name="Oval 1727"/>
          <p:cNvSpPr>
            <a:spLocks noChangeArrowheads="1"/>
          </p:cNvSpPr>
          <p:nvPr/>
        </p:nvSpPr>
        <p:spPr bwMode="auto">
          <a:xfrm>
            <a:off x="2001838" y="2368550"/>
            <a:ext cx="201612" cy="201613"/>
          </a:xfrm>
          <a:prstGeom prst="ellipse">
            <a:avLst/>
          </a:prstGeom>
          <a:solidFill>
            <a:schemeClr val="bg2"/>
          </a:solidFill>
          <a:ln w="9525">
            <a:solidFill>
              <a:schemeClr val="tx1"/>
            </a:solidFill>
            <a:round/>
            <a:headEnd/>
            <a:tailEnd/>
          </a:ln>
        </p:spPr>
        <p:txBody>
          <a:bodyPr wrap="none" anchor="ctr"/>
          <a:lstStyle/>
          <a:p>
            <a:pPr eaLnBrk="0" hangingPunct="0"/>
            <a:endParaRPr lang="hu-HU" sz="2400">
              <a:solidFill>
                <a:srgbClr val="000000"/>
              </a:solidFill>
              <a:latin typeface="Times New Roman" pitchFamily="18" charset="0"/>
              <a:ea typeface="ＭＳ Ｐゴシック" pitchFamily="34" charset="-128"/>
            </a:endParaRPr>
          </a:p>
        </p:txBody>
      </p:sp>
      <p:sp>
        <p:nvSpPr>
          <p:cNvPr id="205836" name="Line 1728"/>
          <p:cNvSpPr>
            <a:spLocks noChangeShapeType="1"/>
          </p:cNvSpPr>
          <p:nvPr/>
        </p:nvSpPr>
        <p:spPr bwMode="auto">
          <a:xfrm>
            <a:off x="4899025" y="2460625"/>
            <a:ext cx="752475" cy="1255713"/>
          </a:xfrm>
          <a:prstGeom prst="line">
            <a:avLst/>
          </a:prstGeom>
          <a:noFill/>
          <a:ln w="28575">
            <a:solidFill>
              <a:schemeClr val="tx1"/>
            </a:solidFill>
            <a:round/>
            <a:headEnd/>
            <a:tailEnd type="triangle" w="med" len="med"/>
          </a:ln>
        </p:spPr>
        <p:txBody>
          <a:bodyPr wrap="none" anchor="ctr"/>
          <a:lstStyle/>
          <a:p>
            <a:endParaRPr lang="hu-HU"/>
          </a:p>
        </p:txBody>
      </p:sp>
      <p:sp>
        <p:nvSpPr>
          <p:cNvPr id="205837" name="Line 1729"/>
          <p:cNvSpPr>
            <a:spLocks noChangeShapeType="1"/>
          </p:cNvSpPr>
          <p:nvPr/>
        </p:nvSpPr>
        <p:spPr bwMode="auto">
          <a:xfrm flipV="1">
            <a:off x="2124075" y="2470150"/>
            <a:ext cx="2787650" cy="22225"/>
          </a:xfrm>
          <a:prstGeom prst="line">
            <a:avLst/>
          </a:prstGeom>
          <a:noFill/>
          <a:ln w="28575">
            <a:solidFill>
              <a:schemeClr val="tx1"/>
            </a:solidFill>
            <a:round/>
            <a:headEnd/>
            <a:tailEnd type="triangle" w="med" len="med"/>
          </a:ln>
        </p:spPr>
        <p:txBody>
          <a:bodyPr wrap="none" anchor="ctr"/>
          <a:lstStyle/>
          <a:p>
            <a:endParaRPr lang="hu-H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13757"/>
                                        </p:tgtEl>
                                        <p:attrNameLst>
                                          <p:attrName>style.visibility</p:attrName>
                                        </p:attrNameLst>
                                      </p:cBhvr>
                                      <p:to>
                                        <p:strVal val="visible"/>
                                      </p:to>
                                    </p:set>
                                    <p:animEffect transition="in" filter="checkerboard(across)">
                                      <p:cBhvr>
                                        <p:cTn id="7" dur="500"/>
                                        <p:tgtEl>
                                          <p:spTgt spid="813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4" name="Text Box 2">
            <a:hlinkClick r:id="rId3" action="ppaction://program"/>
          </p:cNvPr>
          <p:cNvSpPr txBox="1">
            <a:spLocks noChangeArrowheads="1"/>
          </p:cNvSpPr>
          <p:nvPr/>
        </p:nvSpPr>
        <p:spPr bwMode="auto">
          <a:xfrm>
            <a:off x="2971800" y="4197350"/>
            <a:ext cx="184150" cy="396875"/>
          </a:xfrm>
          <a:prstGeom prst="rect">
            <a:avLst/>
          </a:prstGeom>
          <a:noFill/>
          <a:ln w="9525">
            <a:noFill/>
            <a:miter lim="800000"/>
            <a:headEnd/>
            <a:tailEnd/>
          </a:ln>
        </p:spPr>
        <p:txBody>
          <a:bodyPr wrap="none">
            <a:spAutoFit/>
          </a:bodyPr>
          <a:lstStyle/>
          <a:p>
            <a:pPr algn="ctr" eaLnBrk="0" hangingPunct="0"/>
            <a:endParaRPr kumimoji="1" lang="hu-HU" sz="2000">
              <a:solidFill>
                <a:srgbClr val="000000"/>
              </a:solidFill>
              <a:latin typeface="Times New Roman" pitchFamily="18" charset="0"/>
              <a:ea typeface="ＭＳ Ｐゴシック" pitchFamily="34" charset="-128"/>
            </a:endParaRPr>
          </a:p>
        </p:txBody>
      </p:sp>
      <p:grpSp>
        <p:nvGrpSpPr>
          <p:cNvPr id="207875" name="Group 3"/>
          <p:cNvGrpSpPr>
            <a:grpSpLocks/>
          </p:cNvGrpSpPr>
          <p:nvPr/>
        </p:nvGrpSpPr>
        <p:grpSpPr bwMode="auto">
          <a:xfrm>
            <a:off x="971550" y="1243013"/>
            <a:ext cx="6769100" cy="5195887"/>
            <a:chOff x="323" y="385"/>
            <a:chExt cx="6116" cy="4696"/>
          </a:xfrm>
        </p:grpSpPr>
        <p:grpSp>
          <p:nvGrpSpPr>
            <p:cNvPr id="207894" name="Group 4"/>
            <p:cNvGrpSpPr>
              <a:grpSpLocks/>
            </p:cNvGrpSpPr>
            <p:nvPr/>
          </p:nvGrpSpPr>
          <p:grpSpPr bwMode="auto">
            <a:xfrm>
              <a:off x="323" y="385"/>
              <a:ext cx="3056" cy="2489"/>
              <a:chOff x="1369" y="1011"/>
              <a:chExt cx="3056" cy="2489"/>
            </a:xfrm>
          </p:grpSpPr>
          <p:sp>
            <p:nvSpPr>
              <p:cNvPr id="209176" name="Line 5"/>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9177" name="Line 6"/>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9178" name="Line 7"/>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9179" name="Line 8"/>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9180" name="Line 9"/>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9181" name="Line 10"/>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9182" name="Line 11"/>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9183" name="Line 12"/>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9184" name="Line 13"/>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9185" name="Line 14"/>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9186" name="Line 15"/>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9187" name="Line 16"/>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9188" name="Line 17"/>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9189" name="Line 18"/>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9190" name="Line 19"/>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9191" name="Line 20"/>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9192" name="Line 21"/>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9193" name="Line 22"/>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9194" name="Line 23"/>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9195" name="Line 24"/>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9196" name="Line 25"/>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9197" name="Line 26"/>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9198" name="Line 27"/>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9199" name="Line 28"/>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9200" name="Line 29"/>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9201" name="Line 30"/>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9202" name="Line 31"/>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9203" name="Line 32"/>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9204" name="Line 33"/>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9205" name="Line 34"/>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9206" name="Line 35"/>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9207" name="Line 36"/>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9208" name="Line 37"/>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9209" name="Line 38"/>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9210" name="Line 39"/>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9211" name="Line 40"/>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9212" name="Line 41"/>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9213" name="Line 42"/>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9214" name="Line 43"/>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9215" name="Line 44"/>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9216" name="Line 45"/>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9217" name="Line 46"/>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9218" name="Line 47"/>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9219" name="Line 48"/>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9220" name="Line 49"/>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9221" name="Line 50"/>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9222" name="Line 51"/>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9223" name="Line 52"/>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9224" name="Line 53"/>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9225" name="Line 54"/>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9226" name="Line 55"/>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9227" name="Line 56"/>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9228" name="Line 57"/>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9229" name="Line 58"/>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9230" name="Line 59"/>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9231" name="Line 60"/>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9232" name="Line 61"/>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9233" name="Line 62"/>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9234" name="Line 63"/>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9235" name="Line 64"/>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9236" name="Line 65"/>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9237" name="Line 66"/>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9238" name="Line 67"/>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9239" name="Line 68"/>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9240" name="Line 69"/>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9241" name="Line 70"/>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9242" name="Line 71"/>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9243" name="Line 72"/>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9244" name="Line 73"/>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9245" name="Line 74"/>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9246" name="Line 75"/>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9247" name="Line 76"/>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9248" name="Line 77"/>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9249" name="Line 78"/>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9250" name="Line 79"/>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9251" name="Line 80"/>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9252" name="Line 81"/>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9253" name="Line 82"/>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9254" name="Line 83"/>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9255" name="Line 84"/>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9256" name="Line 85"/>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9257" name="Line 86"/>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9258" name="Line 87"/>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9259" name="Line 88"/>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9260" name="Line 89"/>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9261" name="Line 90"/>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9262" name="Line 91"/>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9263" name="Line 92"/>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9264" name="Line 93"/>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9265" name="Line 94"/>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9266" name="Line 95"/>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9267" name="Line 96"/>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9268" name="Line 97"/>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9269" name="Line 98"/>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9270" name="Line 99"/>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9271" name="Line 100"/>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9272" name="Line 101"/>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9273" name="Line 102"/>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9274" name="Line 103"/>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9275" name="Line 104"/>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9276" name="Line 105"/>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9277" name="Line 106"/>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9278" name="Line 107"/>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9279" name="Line 108"/>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9280" name="Line 109"/>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9281" name="Line 110"/>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9282" name="Line 111"/>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9283" name="Line 112"/>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9284" name="Line 113"/>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9285" name="Line 114"/>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9286" name="Line 115"/>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9287" name="Line 116"/>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9288" name="Line 117"/>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9289" name="Line 118"/>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9290" name="Line 119"/>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9291" name="Line 120"/>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9292" name="Line 121"/>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9293" name="Line 122"/>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9294" name="Line 123"/>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9295" name="Line 124"/>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9296" name="Line 125"/>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9297" name="Line 126"/>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9298" name="Line 127"/>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9299" name="Line 128"/>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9300" name="Line 129"/>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9301" name="Line 130"/>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9302" name="Line 131"/>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9303" name="Line 132"/>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9304" name="Line 133"/>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9305" name="Line 134"/>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9306" name="Line 135"/>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9307" name="Line 136"/>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9308" name="Line 137"/>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9309" name="Line 138"/>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9310" name="Line 139"/>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9311" name="Line 140"/>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9312" name="Line 141"/>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9313" name="Line 142"/>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9314" name="Line 143"/>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9315" name="Line 144"/>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9316" name="Line 145"/>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9317" name="Line 146"/>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9318" name="Line 147"/>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9319" name="Line 148"/>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9320" name="Line 149"/>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9321" name="Line 150"/>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9322" name="Line 151"/>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9323" name="Line 152"/>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9324" name="Line 153"/>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9325" name="Line 154"/>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9326" name="Line 155"/>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9327" name="Line 156"/>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9328" name="Line 157"/>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9329" name="Line 158"/>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9330" name="Line 159"/>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9331" name="Line 160"/>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9332" name="Line 161"/>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9333" name="Line 162"/>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9334" name="Line 163"/>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9335" name="Line 164"/>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9336" name="Line 165"/>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9337" name="Line 166"/>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9338" name="Line 167"/>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9339" name="Line 168"/>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9340" name="Line 169"/>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9341" name="Line 170"/>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9342" name="Line 171"/>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9343" name="Line 172"/>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9344" name="Line 173"/>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9345" name="Line 174"/>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9346" name="Line 175"/>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9347" name="Line 176"/>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9348" name="Line 177"/>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9349" name="Line 178"/>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9350" name="Line 179"/>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9351" name="Line 180"/>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9352" name="Line 181"/>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9353" name="Line 182"/>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9354" name="Line 183"/>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9355" name="Line 184"/>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9356" name="Line 185"/>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9357" name="Line 186"/>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9358" name="Line 187"/>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9359" name="Line 188"/>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9360" name="Line 189"/>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9361" name="Line 190"/>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9362" name="Line 191"/>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9363" name="Line 192"/>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9364" name="Line 193"/>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9365" name="Line 194"/>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9366" name="Line 195"/>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9367" name="Line 196"/>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9368" name="Line 197"/>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9369" name="Line 198"/>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9370" name="Line 199"/>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9371" name="Line 200"/>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9372" name="Line 201"/>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9373" name="Line 202"/>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9374" name="Line 203"/>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9375" name="Line 204"/>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9376" name="Line 205"/>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9377" name="Line 206"/>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9378" name="Line 207"/>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9379" name="Line 208"/>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9380" name="Line 209"/>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9381" name="Line 210"/>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9382" name="Line 211"/>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9383" name="Line 212"/>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9384" name="Line 213"/>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9385" name="Line 214"/>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9386" name="Line 215"/>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9387" name="Line 216"/>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9388" name="Line 217"/>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9389" name="Line 218"/>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9390" name="Line 219"/>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9391" name="Line 220"/>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9392" name="Line 221"/>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9393" name="Line 222"/>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9394" name="Line 223"/>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9395" name="Line 224"/>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9396" name="Line 225"/>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9397" name="Line 226"/>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9398" name="Line 227"/>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9399" name="Line 228"/>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9400" name="Line 229"/>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9401" name="Line 230"/>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9402" name="Line 231"/>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9403" name="Line 232"/>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9404" name="Line 233"/>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9405" name="Line 234"/>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9406" name="Line 235"/>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9407" name="Line 236"/>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9408" name="Line 237"/>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9409" name="Line 238"/>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9410" name="Line 239"/>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9411" name="Line 240"/>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9412" name="Line 241"/>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9413" name="Line 242"/>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9414" name="Line 243"/>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9415" name="Line 244"/>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9416" name="Line 245"/>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9417" name="Line 246"/>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9418" name="Line 247"/>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9419" name="Line 248"/>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9420" name="Line 249"/>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9421" name="Line 250"/>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9422" name="Line 251"/>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9423" name="Line 252"/>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9424" name="Line 253"/>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9425" name="Line 254"/>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9426" name="Line 255"/>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9427" name="Line 256"/>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9428" name="Line 257"/>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9429" name="Line 258"/>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9430" name="Line 259"/>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9431" name="Line 260"/>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9432" name="Line 261"/>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9433" name="Line 262"/>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9434" name="Line 263"/>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9435" name="Line 264"/>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9436" name="Line 265"/>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9437" name="Line 266"/>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9438" name="Line 267"/>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9439" name="Line 268"/>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9440" name="Line 269"/>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9441" name="Line 270"/>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9442" name="Line 271"/>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9443" name="Line 272"/>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9444" name="Line 273"/>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9445" name="Line 274"/>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9446" name="Line 275"/>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9447" name="Line 276"/>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9448" name="Line 277"/>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9449" name="Line 278"/>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9450" name="Line 279"/>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9451" name="Line 280"/>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9452" name="Line 281"/>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9453" name="Line 282"/>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9454" name="Line 283"/>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9455" name="Line 284"/>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9456" name="Line 285"/>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9457" name="Line 286"/>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9458" name="Line 287"/>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9459" name="Line 288"/>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9460" name="Line 289"/>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9461" name="Line 290"/>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9462" name="Line 291"/>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9463" name="Line 292"/>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9464" name="Line 293"/>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9465" name="Line 294"/>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9466" name="Line 295"/>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9467" name="Line 296"/>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9468" name="Line 297"/>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9469" name="Line 298"/>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9470" name="Line 299"/>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9471" name="Line 300"/>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9472" name="Line 301"/>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9473" name="Line 302"/>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9474" name="Line 303"/>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9475" name="Line 304"/>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9476" name="Line 305"/>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9477" name="Line 306"/>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9478" name="Line 307"/>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9479" name="Line 308"/>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9480" name="Line 309"/>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9481" name="Line 310"/>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9482" name="Line 311"/>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9483" name="Line 312"/>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9484" name="Line 313"/>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9485" name="Line 314"/>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9486" name="Line 315"/>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9487" name="Line 316"/>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9488" name="Line 317"/>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9489" name="Line 318"/>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9490" name="Line 319"/>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9491" name="Line 320"/>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9492" name="Line 321"/>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9493" name="Line 322"/>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9494" name="Line 323"/>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9495" name="Line 324"/>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9496" name="Line 325"/>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9497" name="Line 326"/>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9498" name="Line 327"/>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9499" name="Line 328"/>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9500" name="Line 329"/>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9501" name="Line 330"/>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9502" name="Line 331"/>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9503" name="Line 332"/>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9504" name="Line 333"/>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9505" name="Line 334"/>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9506" name="Line 335"/>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9507" name="Line 336"/>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9508" name="Line 337"/>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9509" name="Line 338"/>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9510" name="Line 339"/>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9511" name="Line 340"/>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9512" name="Line 341"/>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9513" name="Line 342"/>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9514" name="Line 343"/>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9515" name="Line 344"/>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9516" name="Line 345"/>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9517" name="Line 346"/>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9518" name="Line 347"/>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9519" name="Line 348"/>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9520" name="Line 349"/>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9521" name="Line 350"/>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9522" name="Line 351"/>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9523" name="Line 352"/>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9524" name="Line 353"/>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9525" name="Line 354"/>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9526" name="Line 355"/>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9527" name="Line 356"/>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9528" name="Line 357"/>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9529" name="Line 358"/>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9530" name="Line 359"/>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9531" name="Line 360"/>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9532" name="Line 361"/>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9533" name="Line 362"/>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9534" name="Line 363"/>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9535" name="Line 364"/>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9536" name="Line 365"/>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9537" name="Line 366"/>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9538" name="Line 367"/>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9539" name="Line 368"/>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9540" name="Line 369"/>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9541" name="Line 370"/>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9542" name="Line 371"/>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9543" name="Line 372"/>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9544" name="Line 373"/>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9545" name="Line 374"/>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9546" name="Line 375"/>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9547" name="Line 376"/>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9548" name="Line 377"/>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9549" name="Line 378"/>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9550" name="Line 379"/>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9551" name="Line 380"/>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9552" name="Line 381"/>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9553" name="Line 382"/>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9554" name="Line 383"/>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9555" name="Line 384"/>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9556" name="Line 385"/>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9557" name="Line 386"/>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9558" name="Line 387"/>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9559" name="Line 388"/>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9560" name="Line 389"/>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9561" name="Line 390"/>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9562" name="Line 391"/>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9563" name="Line 392"/>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9564" name="Line 393"/>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9565" name="Line 394"/>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9566" name="Line 395"/>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9567" name="Line 396"/>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9568" name="Line 397"/>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9569" name="Line 398"/>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9570" name="Line 399"/>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9571" name="Line 400"/>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9572" name="Line 401"/>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9573" name="Line 402"/>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9574" name="Line 403"/>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9575" name="Line 404"/>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9576" name="Line 405"/>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9577" name="Line 406"/>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9578" name="Line 407"/>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9579" name="Line 408"/>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9580" name="Line 409"/>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9581" name="Line 410"/>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9582" name="Line 411"/>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9583" name="Line 412"/>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9584" name="Line 413"/>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9585" name="Line 414"/>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9586" name="Line 415"/>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9587" name="Line 416"/>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9588" name="Line 417"/>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9589" name="Line 418"/>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9590" name="Line 419"/>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9591" name="Line 420"/>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9592" name="Line 421"/>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9593" name="Line 422"/>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9594" name="Line 423"/>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9595" name="Line 424"/>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9596" name="Line 425"/>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9597" name="Line 426"/>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9598" name="Line 427"/>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9599" name="Line 428"/>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9600" name="Line 429"/>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9601" name="Line 430"/>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207895" name="Group 431"/>
            <p:cNvGrpSpPr>
              <a:grpSpLocks/>
            </p:cNvGrpSpPr>
            <p:nvPr/>
          </p:nvGrpSpPr>
          <p:grpSpPr bwMode="auto">
            <a:xfrm>
              <a:off x="3379" y="391"/>
              <a:ext cx="3056" cy="2489"/>
              <a:chOff x="1369" y="1011"/>
              <a:chExt cx="3056" cy="2489"/>
            </a:xfrm>
          </p:grpSpPr>
          <p:sp>
            <p:nvSpPr>
              <p:cNvPr id="208750" name="Line 432"/>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8751" name="Line 433"/>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8752" name="Line 434"/>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8753" name="Line 435"/>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8754" name="Line 436"/>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8755" name="Line 437"/>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8756" name="Line 438"/>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8757" name="Line 439"/>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8758" name="Line 440"/>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8759" name="Line 441"/>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8760" name="Line 442"/>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8761" name="Line 443"/>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8762" name="Line 444"/>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8763" name="Line 445"/>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8764" name="Line 446"/>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8765" name="Line 447"/>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8766" name="Line 448"/>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8767" name="Line 449"/>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8768" name="Line 450"/>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8769" name="Line 451"/>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8770" name="Line 452"/>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8771" name="Line 453"/>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8772" name="Line 454"/>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8773" name="Line 455"/>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8774" name="Line 456"/>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8775" name="Line 457"/>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8776" name="Line 458"/>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8777" name="Line 459"/>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8778" name="Line 460"/>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8779" name="Line 461"/>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8780" name="Line 462"/>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8781" name="Line 463"/>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8782" name="Line 464"/>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8783" name="Line 465"/>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8784" name="Line 466"/>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8785" name="Line 467"/>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8786" name="Line 468"/>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8787" name="Line 469"/>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8788" name="Line 470"/>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8789" name="Line 471"/>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8790" name="Line 472"/>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8791" name="Line 473"/>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8792" name="Line 474"/>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8793" name="Line 475"/>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8794" name="Line 476"/>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8795" name="Line 477"/>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8796" name="Line 478"/>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8797" name="Line 479"/>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8798" name="Line 480"/>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8799" name="Line 481"/>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8800" name="Line 482"/>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8801" name="Line 483"/>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8802" name="Line 484"/>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8803" name="Line 485"/>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8804" name="Line 486"/>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8805" name="Line 487"/>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8806" name="Line 488"/>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8807" name="Line 489"/>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8808" name="Line 490"/>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8809" name="Line 491"/>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8810" name="Line 492"/>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8811" name="Line 493"/>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8812" name="Line 494"/>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8813" name="Line 495"/>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8814" name="Line 496"/>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8815" name="Line 497"/>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8816" name="Line 498"/>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8817" name="Line 499"/>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8818" name="Line 500"/>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8819" name="Line 501"/>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8820" name="Line 502"/>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8821" name="Line 503"/>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8822" name="Line 504"/>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8823" name="Line 505"/>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8824" name="Line 506"/>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8825" name="Line 507"/>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8826" name="Line 508"/>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8827" name="Line 509"/>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8828" name="Line 510"/>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8829" name="Line 511"/>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8830" name="Line 512"/>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8831" name="Line 513"/>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8832" name="Line 514"/>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8833" name="Line 515"/>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8834" name="Line 516"/>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8835" name="Line 517"/>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8836" name="Line 518"/>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8837" name="Line 519"/>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8838" name="Line 520"/>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8839" name="Line 521"/>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8840" name="Line 522"/>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8841" name="Line 523"/>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8842" name="Line 524"/>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8843" name="Line 525"/>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8844" name="Line 526"/>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8845" name="Line 527"/>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8846" name="Line 528"/>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8847" name="Line 529"/>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8848" name="Line 530"/>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8849" name="Line 531"/>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8850" name="Line 532"/>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8851" name="Line 533"/>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8852" name="Line 534"/>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8853" name="Line 535"/>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8854" name="Line 536"/>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8855" name="Line 537"/>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8856" name="Line 538"/>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8857" name="Line 539"/>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8858" name="Line 540"/>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8859" name="Line 541"/>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8860" name="Line 542"/>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8861" name="Line 543"/>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8862" name="Line 544"/>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8863" name="Line 545"/>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8864" name="Line 546"/>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8865" name="Line 547"/>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8866" name="Line 548"/>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8867" name="Line 549"/>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8868" name="Line 550"/>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8869" name="Line 551"/>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8870" name="Line 552"/>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8871" name="Line 553"/>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8872" name="Line 554"/>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8873" name="Line 555"/>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8874" name="Line 556"/>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8875" name="Line 557"/>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8876" name="Line 558"/>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8877" name="Line 559"/>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8878" name="Line 560"/>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8879" name="Line 561"/>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8880" name="Line 562"/>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8881" name="Line 563"/>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8882" name="Line 564"/>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8883" name="Line 565"/>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8884" name="Line 566"/>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8885" name="Line 567"/>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8886" name="Line 568"/>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8887" name="Line 569"/>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8888" name="Line 570"/>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8889" name="Line 571"/>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8890" name="Line 572"/>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8891" name="Line 573"/>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8892" name="Line 574"/>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8893" name="Line 575"/>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8894" name="Line 576"/>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8895" name="Line 577"/>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8896" name="Line 578"/>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8897" name="Line 579"/>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8898" name="Line 580"/>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8899" name="Line 581"/>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8900" name="Line 582"/>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8901" name="Line 583"/>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8902" name="Line 584"/>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8903" name="Line 585"/>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8904" name="Line 586"/>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8905" name="Line 587"/>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8906" name="Line 588"/>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8907" name="Line 589"/>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8908" name="Line 590"/>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8909" name="Line 591"/>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8910" name="Line 592"/>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8911" name="Line 593"/>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8912" name="Line 594"/>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8913" name="Line 595"/>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8914" name="Line 596"/>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8915" name="Line 597"/>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8916" name="Line 598"/>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8917" name="Line 599"/>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8918" name="Line 600"/>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8919" name="Line 601"/>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8920" name="Line 602"/>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8921" name="Line 603"/>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8922" name="Line 604"/>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8923" name="Line 605"/>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8924" name="Line 606"/>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8925" name="Line 607"/>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8926" name="Line 608"/>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8927" name="Line 609"/>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8928" name="Line 610"/>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8929" name="Line 611"/>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8930" name="Line 612"/>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8931" name="Line 613"/>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8932" name="Line 614"/>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8933" name="Line 615"/>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8934" name="Line 616"/>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8935" name="Line 617"/>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8936" name="Line 618"/>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8937" name="Line 619"/>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8938" name="Line 620"/>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8939" name="Line 621"/>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8940" name="Line 622"/>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8941" name="Line 623"/>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8942" name="Line 624"/>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8943" name="Line 625"/>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8944" name="Line 626"/>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8945" name="Line 627"/>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8946" name="Line 628"/>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8947" name="Line 629"/>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8948" name="Line 630"/>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8949" name="Line 631"/>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8950" name="Line 632"/>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8951" name="Line 633"/>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8952" name="Line 634"/>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8953" name="Line 635"/>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8954" name="Line 636"/>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8955" name="Line 637"/>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8956" name="Line 638"/>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8957" name="Line 639"/>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8958" name="Line 640"/>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8959" name="Line 641"/>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8960" name="Line 642"/>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8961" name="Line 643"/>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8962" name="Line 644"/>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8963" name="Line 645"/>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8964" name="Line 646"/>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8965" name="Line 647"/>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8966" name="Line 648"/>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8967" name="Line 649"/>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8968" name="Line 650"/>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8969" name="Line 651"/>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8970" name="Line 652"/>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8971" name="Line 653"/>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8972" name="Line 654"/>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8973" name="Line 655"/>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8974" name="Line 656"/>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8975" name="Line 657"/>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8976" name="Line 658"/>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8977" name="Line 659"/>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8978" name="Line 660"/>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8979" name="Line 661"/>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8980" name="Line 662"/>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8981" name="Line 663"/>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8982" name="Line 664"/>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8983" name="Line 665"/>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8984" name="Line 666"/>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8985" name="Line 667"/>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8986" name="Line 668"/>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8987" name="Line 669"/>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8988" name="Line 670"/>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8989" name="Line 671"/>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8990" name="Line 672"/>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8991" name="Line 673"/>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8992" name="Line 674"/>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8993" name="Line 675"/>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8994" name="Line 676"/>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8995" name="Line 677"/>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8996" name="Line 678"/>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8997" name="Line 679"/>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8998" name="Line 680"/>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8999" name="Line 681"/>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9000" name="Line 682"/>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9001" name="Line 683"/>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9002" name="Line 684"/>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9003" name="Line 685"/>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9004" name="Line 686"/>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9005" name="Line 687"/>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9006" name="Line 688"/>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9007" name="Line 689"/>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9008" name="Line 690"/>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9009" name="Line 691"/>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9010" name="Line 692"/>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9011" name="Line 693"/>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9012" name="Line 694"/>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9013" name="Line 695"/>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9014" name="Line 696"/>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9015" name="Line 697"/>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9016" name="Line 698"/>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9017" name="Line 699"/>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9018" name="Line 700"/>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9019" name="Line 701"/>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9020" name="Line 702"/>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9021" name="Line 703"/>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9022" name="Line 704"/>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9023" name="Line 705"/>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9024" name="Line 706"/>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9025" name="Line 707"/>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9026" name="Line 708"/>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9027" name="Line 709"/>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9028" name="Line 710"/>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9029" name="Line 711"/>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9030" name="Line 712"/>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9031" name="Line 713"/>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9032" name="Line 714"/>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9033" name="Line 715"/>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9034" name="Line 716"/>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9035" name="Line 717"/>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9036" name="Line 718"/>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9037" name="Line 719"/>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9038" name="Line 720"/>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9039" name="Line 721"/>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9040" name="Line 722"/>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9041" name="Line 723"/>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9042" name="Line 724"/>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9043" name="Line 725"/>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9044" name="Line 726"/>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9045" name="Line 727"/>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9046" name="Line 728"/>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9047" name="Line 729"/>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9048" name="Line 730"/>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9049" name="Line 731"/>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9050" name="Line 732"/>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9051" name="Line 733"/>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9052" name="Line 734"/>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9053" name="Line 735"/>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9054" name="Line 736"/>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9055" name="Line 737"/>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9056" name="Line 738"/>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9057" name="Line 739"/>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9058" name="Line 740"/>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9059" name="Line 741"/>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9060" name="Line 742"/>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9061" name="Line 743"/>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9062" name="Line 744"/>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9063" name="Line 745"/>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9064" name="Line 746"/>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9065" name="Line 747"/>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9066" name="Line 748"/>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9067" name="Line 749"/>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9068" name="Line 750"/>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9069" name="Line 751"/>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9070" name="Line 752"/>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9071" name="Line 753"/>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9072" name="Line 754"/>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9073" name="Line 755"/>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9074" name="Line 756"/>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9075" name="Line 757"/>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9076" name="Line 758"/>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9077" name="Line 759"/>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9078" name="Line 760"/>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9079" name="Line 761"/>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9080" name="Line 762"/>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9081" name="Line 763"/>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9082" name="Line 764"/>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9083" name="Line 765"/>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9084" name="Line 766"/>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9085" name="Line 767"/>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9086" name="Line 768"/>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9087" name="Line 769"/>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9088" name="Line 770"/>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9089" name="Line 771"/>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9090" name="Line 772"/>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9091" name="Line 773"/>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9092" name="Line 774"/>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9093" name="Line 775"/>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9094" name="Line 776"/>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9095" name="Line 777"/>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9096" name="Line 778"/>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9097" name="Line 779"/>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9098" name="Line 780"/>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9099" name="Line 781"/>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9100" name="Line 782"/>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9101" name="Line 783"/>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9102" name="Line 784"/>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9103" name="Line 785"/>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9104" name="Line 786"/>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9105" name="Line 787"/>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9106" name="Line 788"/>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9107" name="Line 789"/>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9108" name="Line 790"/>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9109" name="Line 791"/>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9110" name="Line 792"/>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9111" name="Line 793"/>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9112" name="Line 794"/>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9113" name="Line 795"/>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9114" name="Line 796"/>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9115" name="Line 797"/>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9116" name="Line 798"/>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9117" name="Line 799"/>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9118" name="Line 800"/>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9119" name="Line 801"/>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9120" name="Line 802"/>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9121" name="Line 803"/>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9122" name="Line 804"/>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9123" name="Line 805"/>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9124" name="Line 806"/>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9125" name="Line 807"/>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9126" name="Line 808"/>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9127" name="Line 809"/>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9128" name="Line 810"/>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9129" name="Line 811"/>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9130" name="Line 812"/>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9131" name="Line 813"/>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9132" name="Line 814"/>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9133" name="Line 815"/>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9134" name="Line 816"/>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9135" name="Line 817"/>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9136" name="Line 818"/>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9137" name="Line 819"/>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9138" name="Line 820"/>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9139" name="Line 821"/>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9140" name="Line 822"/>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9141" name="Line 823"/>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9142" name="Line 824"/>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9143" name="Line 825"/>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9144" name="Line 826"/>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9145" name="Line 827"/>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9146" name="Line 828"/>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9147" name="Line 829"/>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9148" name="Line 830"/>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9149" name="Line 831"/>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9150" name="Line 832"/>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9151" name="Line 833"/>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9152" name="Line 834"/>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9153" name="Line 835"/>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9154" name="Line 836"/>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9155" name="Line 837"/>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9156" name="Line 838"/>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9157" name="Line 839"/>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9158" name="Line 840"/>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9159" name="Line 841"/>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9160" name="Line 842"/>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9161" name="Line 843"/>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9162" name="Line 844"/>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9163" name="Line 845"/>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9164" name="Line 846"/>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9165" name="Line 847"/>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9166" name="Line 848"/>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9167" name="Line 849"/>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9168" name="Line 850"/>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9169" name="Line 851"/>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9170" name="Line 852"/>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9171" name="Line 853"/>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9172" name="Line 854"/>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9173" name="Line 855"/>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9174" name="Line 856"/>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9175" name="Line 857"/>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207896" name="Group 858"/>
            <p:cNvGrpSpPr>
              <a:grpSpLocks/>
            </p:cNvGrpSpPr>
            <p:nvPr/>
          </p:nvGrpSpPr>
          <p:grpSpPr bwMode="auto">
            <a:xfrm>
              <a:off x="324" y="2583"/>
              <a:ext cx="3056" cy="2489"/>
              <a:chOff x="1369" y="1011"/>
              <a:chExt cx="3056" cy="2489"/>
            </a:xfrm>
          </p:grpSpPr>
          <p:sp>
            <p:nvSpPr>
              <p:cNvPr id="208324" name="Line 859"/>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8325" name="Line 860"/>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8326" name="Line 861"/>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8327" name="Line 862"/>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8328" name="Line 863"/>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8329" name="Line 864"/>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8330" name="Line 865"/>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8331" name="Line 866"/>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8332" name="Line 867"/>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8333" name="Line 868"/>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8334" name="Line 869"/>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8335" name="Line 870"/>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8336" name="Line 871"/>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8337" name="Line 872"/>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8338" name="Line 873"/>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8339" name="Line 874"/>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8340" name="Line 875"/>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8341" name="Line 876"/>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8342" name="Line 877"/>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8343" name="Line 878"/>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8344" name="Line 879"/>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8345" name="Line 880"/>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8346" name="Line 881"/>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8347" name="Line 882"/>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8348" name="Line 883"/>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8349" name="Line 884"/>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8350" name="Line 885"/>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8351" name="Line 886"/>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8352" name="Line 887"/>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8353" name="Line 888"/>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8354" name="Line 889"/>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8355" name="Line 890"/>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8356" name="Line 891"/>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8357" name="Line 892"/>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8358" name="Line 893"/>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8359" name="Line 894"/>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8360" name="Line 895"/>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8361" name="Line 896"/>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8362" name="Line 897"/>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8363" name="Line 898"/>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8364" name="Line 899"/>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8365" name="Line 900"/>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8366" name="Line 901"/>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8367" name="Line 902"/>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8368" name="Line 903"/>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8369" name="Line 904"/>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8370" name="Line 905"/>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8371" name="Line 906"/>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8372" name="Line 907"/>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8373" name="Line 908"/>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8374" name="Line 909"/>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8375" name="Line 910"/>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8376" name="Line 911"/>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8377" name="Line 912"/>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8378" name="Line 913"/>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8379" name="Line 914"/>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8380" name="Line 915"/>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8381" name="Line 916"/>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8382" name="Line 917"/>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8383" name="Line 918"/>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8384" name="Line 919"/>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8385" name="Line 920"/>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8386" name="Line 921"/>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8387" name="Line 922"/>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8388" name="Line 923"/>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8389" name="Line 924"/>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8390" name="Line 925"/>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8391" name="Line 926"/>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8392" name="Line 927"/>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8393" name="Line 928"/>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8394" name="Line 929"/>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8395" name="Line 930"/>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8396" name="Line 931"/>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8397" name="Line 932"/>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8398" name="Line 933"/>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8399" name="Line 934"/>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8400" name="Line 935"/>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8401" name="Line 936"/>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8402" name="Line 937"/>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8403" name="Line 938"/>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8404" name="Line 939"/>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8405" name="Line 940"/>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8406" name="Line 941"/>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8407" name="Line 942"/>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8408" name="Line 943"/>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8409" name="Line 944"/>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8410" name="Line 945"/>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8411" name="Line 946"/>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8412" name="Line 947"/>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8413" name="Line 948"/>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8414" name="Line 949"/>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8415" name="Line 950"/>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8416" name="Line 951"/>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8417" name="Line 952"/>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8418" name="Line 953"/>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8419" name="Line 954"/>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8420" name="Line 955"/>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8421" name="Line 956"/>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8422" name="Line 957"/>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8423" name="Line 958"/>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8424" name="Line 959"/>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8425" name="Line 960"/>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8426" name="Line 961"/>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8427" name="Line 962"/>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8428" name="Line 963"/>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8429" name="Line 964"/>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8430" name="Line 965"/>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8431" name="Line 966"/>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8432" name="Line 967"/>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8433" name="Line 968"/>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8434" name="Line 969"/>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8435" name="Line 970"/>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8436" name="Line 971"/>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8437" name="Line 972"/>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8438" name="Line 973"/>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8439" name="Line 974"/>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8440" name="Line 975"/>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8441" name="Line 976"/>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8442" name="Line 977"/>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8443" name="Line 978"/>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8444" name="Line 979"/>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8445" name="Line 980"/>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8446" name="Line 981"/>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8447" name="Line 982"/>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8448" name="Line 983"/>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8449" name="Line 984"/>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8450" name="Line 985"/>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8451" name="Line 986"/>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8452" name="Line 987"/>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8453" name="Line 988"/>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8454" name="Line 989"/>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8455" name="Line 990"/>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8456" name="Line 991"/>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8457" name="Line 992"/>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8458" name="Line 993"/>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8459" name="Line 994"/>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8460" name="Line 995"/>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8461" name="Line 996"/>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8462" name="Line 997"/>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8463" name="Line 998"/>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8464" name="Line 999"/>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8465" name="Line 1000"/>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8466" name="Line 1001"/>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8467" name="Line 1002"/>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8468" name="Line 1003"/>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8469" name="Line 1004"/>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8470" name="Line 1005"/>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8471" name="Line 1006"/>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8472" name="Line 1007"/>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8473" name="Line 1008"/>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8474" name="Line 1009"/>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8475" name="Line 1010"/>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8476" name="Line 1011"/>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8477" name="Line 1012"/>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8478" name="Line 1013"/>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8479" name="Line 1014"/>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8480" name="Line 1015"/>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8481" name="Line 1016"/>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8482" name="Line 1017"/>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8483" name="Line 1018"/>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8484" name="Line 1019"/>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8485" name="Line 1020"/>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8486" name="Line 1021"/>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8487" name="Line 1022"/>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8488" name="Line 1023"/>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8489" name="Line 1024"/>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8490" name="Line 1025"/>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8491" name="Line 1026"/>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8492" name="Line 1027"/>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8493" name="Line 1028"/>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8494" name="Line 1029"/>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8495" name="Line 1030"/>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8496" name="Line 1031"/>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8497" name="Line 1032"/>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8498" name="Line 1033"/>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8499" name="Line 1034"/>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8500" name="Line 1035"/>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8501" name="Line 1036"/>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8502" name="Line 1037"/>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8503" name="Line 1038"/>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8504" name="Line 1039"/>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8505" name="Line 1040"/>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8506" name="Line 1041"/>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8507" name="Line 1042"/>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8508" name="Line 1043"/>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8509" name="Line 1044"/>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8510" name="Line 1045"/>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8511" name="Line 1046"/>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8512" name="Line 1047"/>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8513" name="Line 1048"/>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8514" name="Line 1049"/>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8515" name="Line 1050"/>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8516" name="Line 1051"/>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8517" name="Line 1052"/>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8518" name="Line 1053"/>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8519" name="Line 1054"/>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8520" name="Line 1055"/>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8521" name="Line 1056"/>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8522" name="Line 1057"/>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8523" name="Line 1058"/>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8524" name="Line 1059"/>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8525" name="Line 1060"/>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8526" name="Line 1061"/>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8527" name="Line 1062"/>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8528" name="Line 1063"/>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8529" name="Line 1064"/>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8530" name="Line 1065"/>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8531" name="Line 1066"/>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8532" name="Line 1067"/>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8533" name="Line 1068"/>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8534" name="Line 1069"/>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8535" name="Line 1070"/>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8536" name="Line 1071"/>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8537" name="Line 1072"/>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8538" name="Line 1073"/>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8539" name="Line 1074"/>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8540" name="Line 1075"/>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8541" name="Line 1076"/>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8542" name="Line 1077"/>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8543" name="Line 1078"/>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8544" name="Line 1079"/>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8545" name="Line 1080"/>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8546" name="Line 1081"/>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8547" name="Line 1082"/>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8548" name="Line 1083"/>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8549" name="Line 1084"/>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8550" name="Line 1085"/>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8551" name="Line 1086"/>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8552" name="Line 1087"/>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8553" name="Line 1088"/>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8554" name="Line 1089"/>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8555" name="Line 1090"/>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8556" name="Line 1091"/>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8557" name="Line 1092"/>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8558" name="Line 1093"/>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8559" name="Line 1094"/>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8560" name="Line 1095"/>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8561" name="Line 1096"/>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8562" name="Line 1097"/>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8563" name="Line 1098"/>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8564" name="Line 1099"/>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8565" name="Line 1100"/>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8566" name="Line 1101"/>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8567" name="Line 1102"/>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8568" name="Line 1103"/>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8569" name="Line 1104"/>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8570" name="Line 1105"/>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8571" name="Line 1106"/>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8572" name="Line 1107"/>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8573" name="Line 1108"/>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8574" name="Line 1109"/>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8575" name="Line 1110"/>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8576" name="Line 1111"/>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8577" name="Line 1112"/>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8578" name="Line 1113"/>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8579" name="Line 1114"/>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8580" name="Line 1115"/>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8581" name="Line 1116"/>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8582" name="Line 1117"/>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8583" name="Line 1118"/>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8584" name="Line 1119"/>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8585" name="Line 1120"/>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8586" name="Line 1121"/>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8587" name="Line 1122"/>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8588" name="Line 1123"/>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8589" name="Line 1124"/>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8590" name="Line 1125"/>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8591" name="Line 1126"/>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8592" name="Line 1127"/>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8593" name="Line 1128"/>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8594" name="Line 1129"/>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8595" name="Line 1130"/>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8596" name="Line 1131"/>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8597" name="Line 1132"/>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8598" name="Line 1133"/>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8599" name="Line 1134"/>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8600" name="Line 1135"/>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8601" name="Line 1136"/>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8602" name="Line 1137"/>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8603" name="Line 1138"/>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8604" name="Line 1139"/>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8605" name="Line 1140"/>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8606" name="Line 1141"/>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8607" name="Line 1142"/>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8608" name="Line 1143"/>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8609" name="Line 1144"/>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8610" name="Line 1145"/>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8611" name="Line 1146"/>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8612" name="Line 1147"/>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8613" name="Line 1148"/>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8614" name="Line 1149"/>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8615" name="Line 1150"/>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8616" name="Line 1151"/>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8617" name="Line 1152"/>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8618" name="Line 1153"/>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8619" name="Line 1154"/>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8620" name="Line 1155"/>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8621" name="Line 1156"/>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8622" name="Line 1157"/>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8623" name="Line 1158"/>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8624" name="Line 1159"/>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8625" name="Line 1160"/>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8626" name="Line 1161"/>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8627" name="Line 1162"/>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8628" name="Line 1163"/>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8629" name="Line 1164"/>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8630" name="Line 1165"/>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8631" name="Line 1166"/>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8632" name="Line 1167"/>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8633" name="Line 1168"/>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8634" name="Line 1169"/>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8635" name="Line 1170"/>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8636" name="Line 1171"/>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8637" name="Line 1172"/>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8638" name="Line 1173"/>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8639" name="Line 1174"/>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8640" name="Line 1175"/>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8641" name="Line 1176"/>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8642" name="Line 1177"/>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8643" name="Line 1178"/>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8644" name="Line 1179"/>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8645" name="Line 1180"/>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8646" name="Line 1181"/>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8647" name="Line 1182"/>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8648" name="Line 1183"/>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8649" name="Line 1184"/>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8650" name="Line 1185"/>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8651" name="Line 1186"/>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8652" name="Line 1187"/>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8653" name="Line 1188"/>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8654" name="Line 1189"/>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8655" name="Line 1190"/>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8656" name="Line 1191"/>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8657" name="Line 1192"/>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8658" name="Line 1193"/>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8659" name="Line 1194"/>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8660" name="Line 1195"/>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8661" name="Line 1196"/>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8662" name="Line 1197"/>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8663" name="Line 1198"/>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8664" name="Line 1199"/>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8665" name="Line 1200"/>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8666" name="Line 1201"/>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8667" name="Line 1202"/>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8668" name="Line 1203"/>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8669" name="Line 1204"/>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8670" name="Line 1205"/>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8671" name="Line 1206"/>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8672" name="Line 1207"/>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8673" name="Line 1208"/>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8674" name="Line 1209"/>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8675" name="Line 1210"/>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8676" name="Line 1211"/>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8677" name="Line 1212"/>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8678" name="Line 1213"/>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8679" name="Line 1214"/>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8680" name="Line 1215"/>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8681" name="Line 1216"/>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8682" name="Line 1217"/>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8683" name="Line 1218"/>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8684" name="Line 1219"/>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8685" name="Line 1220"/>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8686" name="Line 1221"/>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8687" name="Line 1222"/>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8688" name="Line 1223"/>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8689" name="Line 1224"/>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8690" name="Line 1225"/>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8691" name="Line 1226"/>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8692" name="Line 1227"/>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8693" name="Line 1228"/>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8694" name="Line 1229"/>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8695" name="Line 1230"/>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8696" name="Line 1231"/>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8697" name="Line 1232"/>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8698" name="Line 1233"/>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8699" name="Line 1234"/>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8700" name="Line 1235"/>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8701" name="Line 1236"/>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8702" name="Line 1237"/>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8703" name="Line 1238"/>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8704" name="Line 1239"/>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8705" name="Line 1240"/>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8706" name="Line 1241"/>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8707" name="Line 1242"/>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8708" name="Line 1243"/>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8709" name="Line 1244"/>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8710" name="Line 1245"/>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8711" name="Line 1246"/>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8712" name="Line 1247"/>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8713" name="Line 1248"/>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8714" name="Line 1249"/>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8715" name="Line 1250"/>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8716" name="Line 1251"/>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8717" name="Line 1252"/>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8718" name="Line 1253"/>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8719" name="Line 1254"/>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8720" name="Line 1255"/>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8721" name="Line 1256"/>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8722" name="Line 1257"/>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8723" name="Line 1258"/>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8724" name="Line 1259"/>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8725" name="Line 1260"/>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8726" name="Line 1261"/>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8727" name="Line 1262"/>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8728" name="Line 1263"/>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8729" name="Line 1264"/>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8730" name="Line 1265"/>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8731" name="Line 1266"/>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8732" name="Line 1267"/>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8733" name="Line 1268"/>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8734" name="Line 1269"/>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8735" name="Line 1270"/>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8736" name="Line 1271"/>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8737" name="Line 1272"/>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8738" name="Line 1273"/>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8739" name="Line 1274"/>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8740" name="Line 1275"/>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8741" name="Line 1276"/>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8742" name="Line 1277"/>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8743" name="Line 1278"/>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8744" name="Line 1279"/>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8745" name="Line 1280"/>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8746" name="Line 1281"/>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8747" name="Line 1282"/>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8748" name="Line 1283"/>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8749" name="Line 1284"/>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nvGrpSpPr>
            <p:cNvPr id="207897" name="Group 1285"/>
            <p:cNvGrpSpPr>
              <a:grpSpLocks/>
            </p:cNvGrpSpPr>
            <p:nvPr/>
          </p:nvGrpSpPr>
          <p:grpSpPr bwMode="auto">
            <a:xfrm>
              <a:off x="3383" y="2592"/>
              <a:ext cx="3056" cy="2489"/>
              <a:chOff x="1369" y="1011"/>
              <a:chExt cx="3056" cy="2489"/>
            </a:xfrm>
          </p:grpSpPr>
          <p:sp>
            <p:nvSpPr>
              <p:cNvPr id="207898" name="Line 1286"/>
              <p:cNvSpPr>
                <a:spLocks noChangeShapeType="1"/>
              </p:cNvSpPr>
              <p:nvPr/>
            </p:nvSpPr>
            <p:spPr bwMode="auto">
              <a:xfrm rot="16200000" flipV="1">
                <a:off x="4325" y="983"/>
                <a:ext cx="69" cy="127"/>
              </a:xfrm>
              <a:prstGeom prst="line">
                <a:avLst/>
              </a:prstGeom>
              <a:noFill/>
              <a:ln w="19050">
                <a:solidFill>
                  <a:srgbClr val="FFCC66"/>
                </a:solidFill>
                <a:round/>
                <a:headEnd/>
                <a:tailEnd/>
              </a:ln>
            </p:spPr>
            <p:txBody>
              <a:bodyPr/>
              <a:lstStyle/>
              <a:p>
                <a:endParaRPr lang="hu-HU"/>
              </a:p>
            </p:txBody>
          </p:sp>
          <p:sp>
            <p:nvSpPr>
              <p:cNvPr id="207899" name="Line 1287"/>
              <p:cNvSpPr>
                <a:spLocks noChangeShapeType="1"/>
              </p:cNvSpPr>
              <p:nvPr/>
            </p:nvSpPr>
            <p:spPr bwMode="auto">
              <a:xfrm rot="-5400000" flipH="1" flipV="1">
                <a:off x="4326" y="3402"/>
                <a:ext cx="69" cy="127"/>
              </a:xfrm>
              <a:prstGeom prst="line">
                <a:avLst/>
              </a:prstGeom>
              <a:noFill/>
              <a:ln w="19050">
                <a:solidFill>
                  <a:srgbClr val="FFCC66"/>
                </a:solidFill>
                <a:round/>
                <a:headEnd/>
                <a:tailEnd/>
              </a:ln>
            </p:spPr>
            <p:txBody>
              <a:bodyPr/>
              <a:lstStyle/>
              <a:p>
                <a:endParaRPr lang="hu-HU"/>
              </a:p>
            </p:txBody>
          </p:sp>
          <p:sp>
            <p:nvSpPr>
              <p:cNvPr id="207900" name="Line 1288"/>
              <p:cNvSpPr>
                <a:spLocks noChangeShapeType="1"/>
              </p:cNvSpPr>
              <p:nvPr/>
            </p:nvSpPr>
            <p:spPr bwMode="auto">
              <a:xfrm rot="16200000" flipH="1">
                <a:off x="4350" y="3356"/>
                <a:ext cx="150" cy="1"/>
              </a:xfrm>
              <a:prstGeom prst="line">
                <a:avLst/>
              </a:prstGeom>
              <a:noFill/>
              <a:ln w="19050">
                <a:solidFill>
                  <a:srgbClr val="FFCC66"/>
                </a:solidFill>
                <a:round/>
                <a:headEnd/>
                <a:tailEnd/>
              </a:ln>
            </p:spPr>
            <p:txBody>
              <a:bodyPr/>
              <a:lstStyle/>
              <a:p>
                <a:endParaRPr lang="hu-HU"/>
              </a:p>
            </p:txBody>
          </p:sp>
          <p:sp>
            <p:nvSpPr>
              <p:cNvPr id="207901" name="Line 1289"/>
              <p:cNvSpPr>
                <a:spLocks noChangeShapeType="1"/>
              </p:cNvSpPr>
              <p:nvPr/>
            </p:nvSpPr>
            <p:spPr bwMode="auto">
              <a:xfrm rot="16200000" flipH="1">
                <a:off x="4349" y="1156"/>
                <a:ext cx="150" cy="1"/>
              </a:xfrm>
              <a:prstGeom prst="line">
                <a:avLst/>
              </a:prstGeom>
              <a:noFill/>
              <a:ln w="19050">
                <a:solidFill>
                  <a:srgbClr val="FFCC66"/>
                </a:solidFill>
                <a:round/>
                <a:headEnd/>
                <a:tailEnd/>
              </a:ln>
            </p:spPr>
            <p:txBody>
              <a:bodyPr/>
              <a:lstStyle/>
              <a:p>
                <a:endParaRPr lang="hu-HU"/>
              </a:p>
            </p:txBody>
          </p:sp>
          <p:sp>
            <p:nvSpPr>
              <p:cNvPr id="207902" name="Line 1290"/>
              <p:cNvSpPr>
                <a:spLocks noChangeShapeType="1"/>
              </p:cNvSpPr>
              <p:nvPr/>
            </p:nvSpPr>
            <p:spPr bwMode="auto">
              <a:xfrm rot="16200000" flipH="1">
                <a:off x="1400" y="3402"/>
                <a:ext cx="69" cy="127"/>
              </a:xfrm>
              <a:prstGeom prst="line">
                <a:avLst/>
              </a:prstGeom>
              <a:noFill/>
              <a:ln w="19050">
                <a:solidFill>
                  <a:srgbClr val="FFCC66"/>
                </a:solidFill>
                <a:round/>
                <a:headEnd/>
                <a:tailEnd/>
              </a:ln>
            </p:spPr>
            <p:txBody>
              <a:bodyPr/>
              <a:lstStyle/>
              <a:p>
                <a:endParaRPr lang="hu-HU"/>
              </a:p>
            </p:txBody>
          </p:sp>
          <p:sp>
            <p:nvSpPr>
              <p:cNvPr id="207903" name="Line 1291"/>
              <p:cNvSpPr>
                <a:spLocks noChangeShapeType="1"/>
              </p:cNvSpPr>
              <p:nvPr/>
            </p:nvSpPr>
            <p:spPr bwMode="auto">
              <a:xfrm rot="-5400000" flipH="1" flipV="1">
                <a:off x="1399" y="983"/>
                <a:ext cx="69" cy="127"/>
              </a:xfrm>
              <a:prstGeom prst="line">
                <a:avLst/>
              </a:prstGeom>
              <a:noFill/>
              <a:ln w="19050">
                <a:solidFill>
                  <a:srgbClr val="FFCC66"/>
                </a:solidFill>
                <a:round/>
                <a:headEnd/>
                <a:tailEnd/>
              </a:ln>
            </p:spPr>
            <p:txBody>
              <a:bodyPr/>
              <a:lstStyle/>
              <a:p>
                <a:endParaRPr lang="hu-HU"/>
              </a:p>
            </p:txBody>
          </p:sp>
          <p:sp>
            <p:nvSpPr>
              <p:cNvPr id="207904" name="Line 1292"/>
              <p:cNvSpPr>
                <a:spLocks noChangeShapeType="1"/>
              </p:cNvSpPr>
              <p:nvPr/>
            </p:nvSpPr>
            <p:spPr bwMode="auto">
              <a:xfrm rot="16200000" flipH="1">
                <a:off x="4199" y="3402"/>
                <a:ext cx="69" cy="127"/>
              </a:xfrm>
              <a:prstGeom prst="line">
                <a:avLst/>
              </a:prstGeom>
              <a:noFill/>
              <a:ln w="19050">
                <a:solidFill>
                  <a:srgbClr val="FFCC66"/>
                </a:solidFill>
                <a:round/>
                <a:headEnd/>
                <a:tailEnd/>
              </a:ln>
            </p:spPr>
            <p:txBody>
              <a:bodyPr/>
              <a:lstStyle/>
              <a:p>
                <a:endParaRPr lang="hu-HU"/>
              </a:p>
            </p:txBody>
          </p:sp>
          <p:sp>
            <p:nvSpPr>
              <p:cNvPr id="207905" name="Line 1293"/>
              <p:cNvSpPr>
                <a:spLocks noChangeShapeType="1"/>
              </p:cNvSpPr>
              <p:nvPr/>
            </p:nvSpPr>
            <p:spPr bwMode="auto">
              <a:xfrm rot="-5400000" flipH="1" flipV="1">
                <a:off x="4198" y="983"/>
                <a:ext cx="69" cy="127"/>
              </a:xfrm>
              <a:prstGeom prst="line">
                <a:avLst/>
              </a:prstGeom>
              <a:noFill/>
              <a:ln w="19050">
                <a:solidFill>
                  <a:srgbClr val="FFCC66"/>
                </a:solidFill>
                <a:round/>
                <a:headEnd/>
                <a:tailEnd/>
              </a:ln>
            </p:spPr>
            <p:txBody>
              <a:bodyPr/>
              <a:lstStyle/>
              <a:p>
                <a:endParaRPr lang="hu-HU"/>
              </a:p>
            </p:txBody>
          </p:sp>
          <p:sp>
            <p:nvSpPr>
              <p:cNvPr id="207906" name="Line 1294"/>
              <p:cNvSpPr>
                <a:spLocks noChangeShapeType="1"/>
              </p:cNvSpPr>
              <p:nvPr/>
            </p:nvSpPr>
            <p:spPr bwMode="auto">
              <a:xfrm rot="16200000" flipH="1">
                <a:off x="1297" y="3356"/>
                <a:ext cx="150" cy="1"/>
              </a:xfrm>
              <a:prstGeom prst="line">
                <a:avLst/>
              </a:prstGeom>
              <a:noFill/>
              <a:ln w="19050">
                <a:solidFill>
                  <a:srgbClr val="FFCC66"/>
                </a:solidFill>
                <a:round/>
                <a:headEnd/>
                <a:tailEnd/>
              </a:ln>
            </p:spPr>
            <p:txBody>
              <a:bodyPr/>
              <a:lstStyle/>
              <a:p>
                <a:endParaRPr lang="hu-HU"/>
              </a:p>
            </p:txBody>
          </p:sp>
          <p:sp>
            <p:nvSpPr>
              <p:cNvPr id="207907" name="Line 1295"/>
              <p:cNvSpPr>
                <a:spLocks noChangeShapeType="1"/>
              </p:cNvSpPr>
              <p:nvPr/>
            </p:nvSpPr>
            <p:spPr bwMode="auto">
              <a:xfrm rot="16200000" flipH="1">
                <a:off x="1296" y="1156"/>
                <a:ext cx="150" cy="1"/>
              </a:xfrm>
              <a:prstGeom prst="line">
                <a:avLst/>
              </a:prstGeom>
              <a:noFill/>
              <a:ln w="19050">
                <a:solidFill>
                  <a:srgbClr val="FFCC66"/>
                </a:solidFill>
                <a:round/>
                <a:headEnd/>
                <a:tailEnd/>
              </a:ln>
            </p:spPr>
            <p:txBody>
              <a:bodyPr/>
              <a:lstStyle/>
              <a:p>
                <a:endParaRPr lang="hu-HU"/>
              </a:p>
            </p:txBody>
          </p:sp>
          <p:sp>
            <p:nvSpPr>
              <p:cNvPr id="207908" name="Line 1296"/>
              <p:cNvSpPr>
                <a:spLocks noChangeShapeType="1"/>
              </p:cNvSpPr>
              <p:nvPr/>
            </p:nvSpPr>
            <p:spPr bwMode="auto">
              <a:xfrm rot="16200000" flipV="1">
                <a:off x="4326" y="3183"/>
                <a:ext cx="69" cy="127"/>
              </a:xfrm>
              <a:prstGeom prst="line">
                <a:avLst/>
              </a:prstGeom>
              <a:noFill/>
              <a:ln w="19050">
                <a:solidFill>
                  <a:srgbClr val="FFCC66"/>
                </a:solidFill>
                <a:round/>
                <a:headEnd/>
                <a:tailEnd/>
              </a:ln>
            </p:spPr>
            <p:txBody>
              <a:bodyPr/>
              <a:lstStyle/>
              <a:p>
                <a:endParaRPr lang="hu-HU"/>
              </a:p>
            </p:txBody>
          </p:sp>
          <p:sp>
            <p:nvSpPr>
              <p:cNvPr id="207909" name="Line 1297"/>
              <p:cNvSpPr>
                <a:spLocks noChangeShapeType="1"/>
              </p:cNvSpPr>
              <p:nvPr/>
            </p:nvSpPr>
            <p:spPr bwMode="auto">
              <a:xfrm rot="-5400000" flipH="1" flipV="1">
                <a:off x="4325" y="1202"/>
                <a:ext cx="69" cy="127"/>
              </a:xfrm>
              <a:prstGeom prst="line">
                <a:avLst/>
              </a:prstGeom>
              <a:noFill/>
              <a:ln w="19050">
                <a:solidFill>
                  <a:srgbClr val="FFCC66"/>
                </a:solidFill>
                <a:round/>
                <a:headEnd/>
                <a:tailEnd/>
              </a:ln>
            </p:spPr>
            <p:txBody>
              <a:bodyPr/>
              <a:lstStyle/>
              <a:p>
                <a:endParaRPr lang="hu-HU"/>
              </a:p>
            </p:txBody>
          </p:sp>
          <p:sp>
            <p:nvSpPr>
              <p:cNvPr id="207910" name="Line 1298"/>
              <p:cNvSpPr>
                <a:spLocks noChangeShapeType="1"/>
              </p:cNvSpPr>
              <p:nvPr/>
            </p:nvSpPr>
            <p:spPr bwMode="auto">
              <a:xfrm rot="-5400000" flipH="1" flipV="1">
                <a:off x="1526" y="3403"/>
                <a:ext cx="69" cy="126"/>
              </a:xfrm>
              <a:prstGeom prst="line">
                <a:avLst/>
              </a:prstGeom>
              <a:noFill/>
              <a:ln w="19050">
                <a:solidFill>
                  <a:srgbClr val="FFCC66"/>
                </a:solidFill>
                <a:round/>
                <a:headEnd/>
                <a:tailEnd/>
              </a:ln>
            </p:spPr>
            <p:txBody>
              <a:bodyPr/>
              <a:lstStyle/>
              <a:p>
                <a:endParaRPr lang="hu-HU"/>
              </a:p>
            </p:txBody>
          </p:sp>
          <p:sp>
            <p:nvSpPr>
              <p:cNvPr id="207911" name="Line 1299"/>
              <p:cNvSpPr>
                <a:spLocks noChangeShapeType="1"/>
              </p:cNvSpPr>
              <p:nvPr/>
            </p:nvSpPr>
            <p:spPr bwMode="auto">
              <a:xfrm rot="16200000" flipV="1">
                <a:off x="1525" y="984"/>
                <a:ext cx="69" cy="126"/>
              </a:xfrm>
              <a:prstGeom prst="line">
                <a:avLst/>
              </a:prstGeom>
              <a:noFill/>
              <a:ln w="19050">
                <a:solidFill>
                  <a:srgbClr val="FFCC66"/>
                </a:solidFill>
                <a:round/>
                <a:headEnd/>
                <a:tailEnd/>
              </a:ln>
            </p:spPr>
            <p:txBody>
              <a:bodyPr/>
              <a:lstStyle/>
              <a:p>
                <a:endParaRPr lang="hu-HU"/>
              </a:p>
            </p:txBody>
          </p:sp>
          <p:sp>
            <p:nvSpPr>
              <p:cNvPr id="207912" name="Line 1300"/>
              <p:cNvSpPr>
                <a:spLocks noChangeShapeType="1"/>
              </p:cNvSpPr>
              <p:nvPr/>
            </p:nvSpPr>
            <p:spPr bwMode="auto">
              <a:xfrm rot="16200000" flipV="1">
                <a:off x="4071" y="984"/>
                <a:ext cx="69" cy="126"/>
              </a:xfrm>
              <a:prstGeom prst="line">
                <a:avLst/>
              </a:prstGeom>
              <a:noFill/>
              <a:ln w="19050">
                <a:solidFill>
                  <a:srgbClr val="FFCC66"/>
                </a:solidFill>
                <a:round/>
                <a:headEnd/>
                <a:tailEnd/>
              </a:ln>
            </p:spPr>
            <p:txBody>
              <a:bodyPr/>
              <a:lstStyle/>
              <a:p>
                <a:endParaRPr lang="hu-HU"/>
              </a:p>
            </p:txBody>
          </p:sp>
          <p:sp>
            <p:nvSpPr>
              <p:cNvPr id="207913" name="Line 1301"/>
              <p:cNvSpPr>
                <a:spLocks noChangeShapeType="1"/>
              </p:cNvSpPr>
              <p:nvPr/>
            </p:nvSpPr>
            <p:spPr bwMode="auto">
              <a:xfrm rot="-5400000" flipH="1" flipV="1">
                <a:off x="4072" y="3403"/>
                <a:ext cx="69" cy="126"/>
              </a:xfrm>
              <a:prstGeom prst="line">
                <a:avLst/>
              </a:prstGeom>
              <a:noFill/>
              <a:ln w="19050">
                <a:solidFill>
                  <a:srgbClr val="FFCC66"/>
                </a:solidFill>
                <a:round/>
                <a:headEnd/>
                <a:tailEnd/>
              </a:ln>
            </p:spPr>
            <p:txBody>
              <a:bodyPr/>
              <a:lstStyle/>
              <a:p>
                <a:endParaRPr lang="hu-HU"/>
              </a:p>
            </p:txBody>
          </p:sp>
          <p:sp>
            <p:nvSpPr>
              <p:cNvPr id="207914" name="Line 1302"/>
              <p:cNvSpPr>
                <a:spLocks noChangeShapeType="1"/>
              </p:cNvSpPr>
              <p:nvPr/>
            </p:nvSpPr>
            <p:spPr bwMode="auto">
              <a:xfrm rot="16200000" flipH="1">
                <a:off x="4096" y="3356"/>
                <a:ext cx="150" cy="1"/>
              </a:xfrm>
              <a:prstGeom prst="line">
                <a:avLst/>
              </a:prstGeom>
              <a:noFill/>
              <a:ln w="19050">
                <a:solidFill>
                  <a:srgbClr val="FFCC66"/>
                </a:solidFill>
                <a:round/>
                <a:headEnd/>
                <a:tailEnd/>
              </a:ln>
            </p:spPr>
            <p:txBody>
              <a:bodyPr/>
              <a:lstStyle/>
              <a:p>
                <a:endParaRPr lang="hu-HU"/>
              </a:p>
            </p:txBody>
          </p:sp>
          <p:sp>
            <p:nvSpPr>
              <p:cNvPr id="207915" name="Line 1303"/>
              <p:cNvSpPr>
                <a:spLocks noChangeShapeType="1"/>
              </p:cNvSpPr>
              <p:nvPr/>
            </p:nvSpPr>
            <p:spPr bwMode="auto">
              <a:xfrm rot="16200000" flipH="1">
                <a:off x="4095" y="1156"/>
                <a:ext cx="150" cy="1"/>
              </a:xfrm>
              <a:prstGeom prst="line">
                <a:avLst/>
              </a:prstGeom>
              <a:noFill/>
              <a:ln w="19050">
                <a:solidFill>
                  <a:srgbClr val="FFCC66"/>
                </a:solidFill>
                <a:round/>
                <a:headEnd/>
                <a:tailEnd/>
              </a:ln>
            </p:spPr>
            <p:txBody>
              <a:bodyPr/>
              <a:lstStyle/>
              <a:p>
                <a:endParaRPr lang="hu-HU"/>
              </a:p>
            </p:txBody>
          </p:sp>
          <p:sp>
            <p:nvSpPr>
              <p:cNvPr id="207916" name="Line 1304"/>
              <p:cNvSpPr>
                <a:spLocks noChangeShapeType="1"/>
              </p:cNvSpPr>
              <p:nvPr/>
            </p:nvSpPr>
            <p:spPr bwMode="auto">
              <a:xfrm rot="16200000" flipH="1">
                <a:off x="4350" y="2918"/>
                <a:ext cx="149" cy="1"/>
              </a:xfrm>
              <a:prstGeom prst="line">
                <a:avLst/>
              </a:prstGeom>
              <a:noFill/>
              <a:ln w="19050">
                <a:solidFill>
                  <a:srgbClr val="FFCC66"/>
                </a:solidFill>
                <a:round/>
                <a:headEnd/>
                <a:tailEnd/>
              </a:ln>
            </p:spPr>
            <p:txBody>
              <a:bodyPr/>
              <a:lstStyle/>
              <a:p>
                <a:endParaRPr lang="hu-HU"/>
              </a:p>
            </p:txBody>
          </p:sp>
          <p:sp>
            <p:nvSpPr>
              <p:cNvPr id="207917" name="Line 1305"/>
              <p:cNvSpPr>
                <a:spLocks noChangeShapeType="1"/>
              </p:cNvSpPr>
              <p:nvPr/>
            </p:nvSpPr>
            <p:spPr bwMode="auto">
              <a:xfrm rot="16200000" flipH="1">
                <a:off x="4355" y="1599"/>
                <a:ext cx="138" cy="1"/>
              </a:xfrm>
              <a:prstGeom prst="line">
                <a:avLst/>
              </a:prstGeom>
              <a:noFill/>
              <a:ln w="19050">
                <a:solidFill>
                  <a:srgbClr val="FFCC66"/>
                </a:solidFill>
                <a:round/>
                <a:headEnd/>
                <a:tailEnd/>
              </a:ln>
            </p:spPr>
            <p:txBody>
              <a:bodyPr/>
              <a:lstStyle/>
              <a:p>
                <a:endParaRPr lang="hu-HU"/>
              </a:p>
            </p:txBody>
          </p:sp>
          <p:sp>
            <p:nvSpPr>
              <p:cNvPr id="207918" name="Line 1306"/>
              <p:cNvSpPr>
                <a:spLocks noChangeShapeType="1"/>
              </p:cNvSpPr>
              <p:nvPr/>
            </p:nvSpPr>
            <p:spPr bwMode="auto">
              <a:xfrm rot="-5400000" flipH="1" flipV="1">
                <a:off x="4199" y="3183"/>
                <a:ext cx="69" cy="127"/>
              </a:xfrm>
              <a:prstGeom prst="line">
                <a:avLst/>
              </a:prstGeom>
              <a:noFill/>
              <a:ln w="19050">
                <a:solidFill>
                  <a:srgbClr val="FFCC66"/>
                </a:solidFill>
                <a:round/>
                <a:headEnd/>
                <a:tailEnd/>
              </a:ln>
            </p:spPr>
            <p:txBody>
              <a:bodyPr/>
              <a:lstStyle/>
              <a:p>
                <a:endParaRPr lang="hu-HU"/>
              </a:p>
            </p:txBody>
          </p:sp>
          <p:sp>
            <p:nvSpPr>
              <p:cNvPr id="207919" name="Line 1307"/>
              <p:cNvSpPr>
                <a:spLocks noChangeShapeType="1"/>
              </p:cNvSpPr>
              <p:nvPr/>
            </p:nvSpPr>
            <p:spPr bwMode="auto">
              <a:xfrm rot="-5400000" flipH="1" flipV="1">
                <a:off x="1400" y="3183"/>
                <a:ext cx="69" cy="127"/>
              </a:xfrm>
              <a:prstGeom prst="line">
                <a:avLst/>
              </a:prstGeom>
              <a:noFill/>
              <a:ln w="19050">
                <a:solidFill>
                  <a:srgbClr val="FFCC66"/>
                </a:solidFill>
                <a:round/>
                <a:headEnd/>
                <a:tailEnd/>
              </a:ln>
            </p:spPr>
            <p:txBody>
              <a:bodyPr/>
              <a:lstStyle/>
              <a:p>
                <a:endParaRPr lang="hu-HU"/>
              </a:p>
            </p:txBody>
          </p:sp>
          <p:sp>
            <p:nvSpPr>
              <p:cNvPr id="207920" name="Line 1308"/>
              <p:cNvSpPr>
                <a:spLocks noChangeShapeType="1"/>
              </p:cNvSpPr>
              <p:nvPr/>
            </p:nvSpPr>
            <p:spPr bwMode="auto">
              <a:xfrm rot="16200000" flipH="1">
                <a:off x="1399" y="1202"/>
                <a:ext cx="69" cy="127"/>
              </a:xfrm>
              <a:prstGeom prst="line">
                <a:avLst/>
              </a:prstGeom>
              <a:noFill/>
              <a:ln w="19050">
                <a:solidFill>
                  <a:srgbClr val="FFCC66"/>
                </a:solidFill>
                <a:round/>
                <a:headEnd/>
                <a:tailEnd/>
              </a:ln>
            </p:spPr>
            <p:txBody>
              <a:bodyPr/>
              <a:lstStyle/>
              <a:p>
                <a:endParaRPr lang="hu-HU"/>
              </a:p>
            </p:txBody>
          </p:sp>
          <p:sp>
            <p:nvSpPr>
              <p:cNvPr id="207921" name="Line 1309"/>
              <p:cNvSpPr>
                <a:spLocks noChangeShapeType="1"/>
              </p:cNvSpPr>
              <p:nvPr/>
            </p:nvSpPr>
            <p:spPr bwMode="auto">
              <a:xfrm rot="16200000" flipH="1">
                <a:off x="4198" y="1202"/>
                <a:ext cx="69" cy="127"/>
              </a:xfrm>
              <a:prstGeom prst="line">
                <a:avLst/>
              </a:prstGeom>
              <a:noFill/>
              <a:ln w="19050">
                <a:solidFill>
                  <a:srgbClr val="FFCC66"/>
                </a:solidFill>
                <a:round/>
                <a:headEnd/>
                <a:tailEnd/>
              </a:ln>
            </p:spPr>
            <p:txBody>
              <a:bodyPr/>
              <a:lstStyle/>
              <a:p>
                <a:endParaRPr lang="hu-HU"/>
              </a:p>
            </p:txBody>
          </p:sp>
          <p:sp>
            <p:nvSpPr>
              <p:cNvPr id="207922" name="Line 1310"/>
              <p:cNvSpPr>
                <a:spLocks noChangeShapeType="1"/>
              </p:cNvSpPr>
              <p:nvPr/>
            </p:nvSpPr>
            <p:spPr bwMode="auto">
              <a:xfrm rot="-5400000" flipH="1" flipV="1">
                <a:off x="4326" y="2964"/>
                <a:ext cx="69" cy="127"/>
              </a:xfrm>
              <a:prstGeom prst="line">
                <a:avLst/>
              </a:prstGeom>
              <a:noFill/>
              <a:ln w="19050">
                <a:solidFill>
                  <a:srgbClr val="FFCC66"/>
                </a:solidFill>
                <a:round/>
                <a:headEnd/>
                <a:tailEnd/>
              </a:ln>
            </p:spPr>
            <p:txBody>
              <a:bodyPr/>
              <a:lstStyle/>
              <a:p>
                <a:endParaRPr lang="hu-HU"/>
              </a:p>
            </p:txBody>
          </p:sp>
          <p:sp>
            <p:nvSpPr>
              <p:cNvPr id="207923" name="Line 1311"/>
              <p:cNvSpPr>
                <a:spLocks noChangeShapeType="1"/>
              </p:cNvSpPr>
              <p:nvPr/>
            </p:nvSpPr>
            <p:spPr bwMode="auto">
              <a:xfrm rot="16200000" flipV="1">
                <a:off x="4320" y="1427"/>
                <a:ext cx="80" cy="127"/>
              </a:xfrm>
              <a:prstGeom prst="line">
                <a:avLst/>
              </a:prstGeom>
              <a:noFill/>
              <a:ln w="19050">
                <a:solidFill>
                  <a:srgbClr val="FFCC66"/>
                </a:solidFill>
                <a:round/>
                <a:headEnd/>
                <a:tailEnd/>
              </a:ln>
            </p:spPr>
            <p:txBody>
              <a:bodyPr/>
              <a:lstStyle/>
              <a:p>
                <a:endParaRPr lang="hu-HU"/>
              </a:p>
            </p:txBody>
          </p:sp>
          <p:sp>
            <p:nvSpPr>
              <p:cNvPr id="207924" name="Line 1312"/>
              <p:cNvSpPr>
                <a:spLocks noChangeShapeType="1"/>
              </p:cNvSpPr>
              <p:nvPr/>
            </p:nvSpPr>
            <p:spPr bwMode="auto">
              <a:xfrm rot="-5400000">
                <a:off x="4222" y="1375"/>
                <a:ext cx="150" cy="1"/>
              </a:xfrm>
              <a:prstGeom prst="line">
                <a:avLst/>
              </a:prstGeom>
              <a:noFill/>
              <a:ln w="19050">
                <a:solidFill>
                  <a:srgbClr val="FFCC66"/>
                </a:solidFill>
                <a:round/>
                <a:headEnd/>
                <a:tailEnd/>
              </a:ln>
            </p:spPr>
            <p:txBody>
              <a:bodyPr/>
              <a:lstStyle/>
              <a:p>
                <a:endParaRPr lang="hu-HU"/>
              </a:p>
            </p:txBody>
          </p:sp>
          <p:sp>
            <p:nvSpPr>
              <p:cNvPr id="207925" name="Line 1313"/>
              <p:cNvSpPr>
                <a:spLocks noChangeShapeType="1"/>
              </p:cNvSpPr>
              <p:nvPr/>
            </p:nvSpPr>
            <p:spPr bwMode="auto">
              <a:xfrm rot="-5400000">
                <a:off x="4223" y="3137"/>
                <a:ext cx="150" cy="1"/>
              </a:xfrm>
              <a:prstGeom prst="line">
                <a:avLst/>
              </a:prstGeom>
              <a:noFill/>
              <a:ln w="19050">
                <a:solidFill>
                  <a:srgbClr val="FFCC66"/>
                </a:solidFill>
                <a:round/>
                <a:headEnd/>
                <a:tailEnd/>
              </a:ln>
            </p:spPr>
            <p:txBody>
              <a:bodyPr/>
              <a:lstStyle/>
              <a:p>
                <a:endParaRPr lang="hu-HU"/>
              </a:p>
            </p:txBody>
          </p:sp>
          <p:sp>
            <p:nvSpPr>
              <p:cNvPr id="207926" name="Line 1314"/>
              <p:cNvSpPr>
                <a:spLocks noChangeShapeType="1"/>
              </p:cNvSpPr>
              <p:nvPr/>
            </p:nvSpPr>
            <p:spPr bwMode="auto">
              <a:xfrm rot="-5400000" flipH="1" flipV="1">
                <a:off x="1652" y="983"/>
                <a:ext cx="69" cy="127"/>
              </a:xfrm>
              <a:prstGeom prst="line">
                <a:avLst/>
              </a:prstGeom>
              <a:noFill/>
              <a:ln w="19050">
                <a:solidFill>
                  <a:srgbClr val="FFCC66"/>
                </a:solidFill>
                <a:round/>
                <a:headEnd/>
                <a:tailEnd/>
              </a:ln>
            </p:spPr>
            <p:txBody>
              <a:bodyPr/>
              <a:lstStyle/>
              <a:p>
                <a:endParaRPr lang="hu-HU"/>
              </a:p>
            </p:txBody>
          </p:sp>
          <p:sp>
            <p:nvSpPr>
              <p:cNvPr id="207927" name="Line 1315"/>
              <p:cNvSpPr>
                <a:spLocks noChangeShapeType="1"/>
              </p:cNvSpPr>
              <p:nvPr/>
            </p:nvSpPr>
            <p:spPr bwMode="auto">
              <a:xfrm rot="-5400000" flipH="1" flipV="1">
                <a:off x="3945" y="983"/>
                <a:ext cx="69" cy="127"/>
              </a:xfrm>
              <a:prstGeom prst="line">
                <a:avLst/>
              </a:prstGeom>
              <a:noFill/>
              <a:ln w="19050">
                <a:solidFill>
                  <a:srgbClr val="FFCC66"/>
                </a:solidFill>
                <a:round/>
                <a:headEnd/>
                <a:tailEnd/>
              </a:ln>
            </p:spPr>
            <p:txBody>
              <a:bodyPr/>
              <a:lstStyle/>
              <a:p>
                <a:endParaRPr lang="hu-HU"/>
              </a:p>
            </p:txBody>
          </p:sp>
          <p:sp>
            <p:nvSpPr>
              <p:cNvPr id="207928" name="Line 1316"/>
              <p:cNvSpPr>
                <a:spLocks noChangeShapeType="1"/>
              </p:cNvSpPr>
              <p:nvPr/>
            </p:nvSpPr>
            <p:spPr bwMode="auto">
              <a:xfrm rot="16200000" flipH="1">
                <a:off x="1653" y="3402"/>
                <a:ext cx="69" cy="127"/>
              </a:xfrm>
              <a:prstGeom prst="line">
                <a:avLst/>
              </a:prstGeom>
              <a:noFill/>
              <a:ln w="19050">
                <a:solidFill>
                  <a:srgbClr val="FFCC66"/>
                </a:solidFill>
                <a:round/>
                <a:headEnd/>
                <a:tailEnd/>
              </a:ln>
            </p:spPr>
            <p:txBody>
              <a:bodyPr/>
              <a:lstStyle/>
              <a:p>
                <a:endParaRPr lang="hu-HU"/>
              </a:p>
            </p:txBody>
          </p:sp>
          <p:sp>
            <p:nvSpPr>
              <p:cNvPr id="207929" name="Line 1317"/>
              <p:cNvSpPr>
                <a:spLocks noChangeShapeType="1"/>
              </p:cNvSpPr>
              <p:nvPr/>
            </p:nvSpPr>
            <p:spPr bwMode="auto">
              <a:xfrm rot="16200000" flipH="1">
                <a:off x="3945" y="3401"/>
                <a:ext cx="69" cy="127"/>
              </a:xfrm>
              <a:prstGeom prst="line">
                <a:avLst/>
              </a:prstGeom>
              <a:noFill/>
              <a:ln w="19050">
                <a:solidFill>
                  <a:srgbClr val="FFCC66"/>
                </a:solidFill>
                <a:round/>
                <a:headEnd/>
                <a:tailEnd/>
              </a:ln>
            </p:spPr>
            <p:txBody>
              <a:bodyPr/>
              <a:lstStyle/>
              <a:p>
                <a:endParaRPr lang="hu-HU"/>
              </a:p>
            </p:txBody>
          </p:sp>
          <p:sp>
            <p:nvSpPr>
              <p:cNvPr id="207930" name="Line 1318"/>
              <p:cNvSpPr>
                <a:spLocks noChangeShapeType="1"/>
              </p:cNvSpPr>
              <p:nvPr/>
            </p:nvSpPr>
            <p:spPr bwMode="auto">
              <a:xfrm rot="16200000" flipH="1">
                <a:off x="1549" y="3355"/>
                <a:ext cx="150" cy="1"/>
              </a:xfrm>
              <a:prstGeom prst="line">
                <a:avLst/>
              </a:prstGeom>
              <a:noFill/>
              <a:ln w="19050">
                <a:solidFill>
                  <a:srgbClr val="FFCC66"/>
                </a:solidFill>
                <a:round/>
                <a:headEnd/>
                <a:tailEnd/>
              </a:ln>
            </p:spPr>
            <p:txBody>
              <a:bodyPr/>
              <a:lstStyle/>
              <a:p>
                <a:endParaRPr lang="hu-HU"/>
              </a:p>
            </p:txBody>
          </p:sp>
          <p:sp>
            <p:nvSpPr>
              <p:cNvPr id="207931" name="Line 1319"/>
              <p:cNvSpPr>
                <a:spLocks noChangeShapeType="1"/>
              </p:cNvSpPr>
              <p:nvPr/>
            </p:nvSpPr>
            <p:spPr bwMode="auto">
              <a:xfrm rot="16200000" flipH="1">
                <a:off x="1548" y="1155"/>
                <a:ext cx="150" cy="1"/>
              </a:xfrm>
              <a:prstGeom prst="line">
                <a:avLst/>
              </a:prstGeom>
              <a:noFill/>
              <a:ln w="19050">
                <a:solidFill>
                  <a:srgbClr val="FFCC66"/>
                </a:solidFill>
                <a:round/>
                <a:headEnd/>
                <a:tailEnd/>
              </a:ln>
            </p:spPr>
            <p:txBody>
              <a:bodyPr/>
              <a:lstStyle/>
              <a:p>
                <a:endParaRPr lang="hu-HU"/>
              </a:p>
            </p:txBody>
          </p:sp>
          <p:sp>
            <p:nvSpPr>
              <p:cNvPr id="207932" name="Line 1320"/>
              <p:cNvSpPr>
                <a:spLocks noChangeShapeType="1"/>
              </p:cNvSpPr>
              <p:nvPr/>
            </p:nvSpPr>
            <p:spPr bwMode="auto">
              <a:xfrm rot="16200000" flipV="1">
                <a:off x="4319" y="2739"/>
                <a:ext cx="81" cy="127"/>
              </a:xfrm>
              <a:prstGeom prst="line">
                <a:avLst/>
              </a:prstGeom>
              <a:noFill/>
              <a:ln w="19050">
                <a:solidFill>
                  <a:srgbClr val="FFCC66"/>
                </a:solidFill>
                <a:round/>
                <a:headEnd/>
                <a:tailEnd/>
              </a:ln>
            </p:spPr>
            <p:txBody>
              <a:bodyPr/>
              <a:lstStyle/>
              <a:p>
                <a:endParaRPr lang="hu-HU"/>
              </a:p>
            </p:txBody>
          </p:sp>
          <p:sp>
            <p:nvSpPr>
              <p:cNvPr id="207933" name="Line 1321"/>
              <p:cNvSpPr>
                <a:spLocks noChangeShapeType="1"/>
              </p:cNvSpPr>
              <p:nvPr/>
            </p:nvSpPr>
            <p:spPr bwMode="auto">
              <a:xfrm rot="-5400000" flipH="1" flipV="1">
                <a:off x="4318" y="1644"/>
                <a:ext cx="81" cy="127"/>
              </a:xfrm>
              <a:prstGeom prst="line">
                <a:avLst/>
              </a:prstGeom>
              <a:noFill/>
              <a:ln w="19050">
                <a:solidFill>
                  <a:srgbClr val="FFCC66"/>
                </a:solidFill>
                <a:round/>
                <a:headEnd/>
                <a:tailEnd/>
              </a:ln>
            </p:spPr>
            <p:txBody>
              <a:bodyPr/>
              <a:lstStyle/>
              <a:p>
                <a:endParaRPr lang="hu-HU"/>
              </a:p>
            </p:txBody>
          </p:sp>
          <p:sp>
            <p:nvSpPr>
              <p:cNvPr id="207934" name="Line 1322"/>
              <p:cNvSpPr>
                <a:spLocks noChangeShapeType="1"/>
              </p:cNvSpPr>
              <p:nvPr/>
            </p:nvSpPr>
            <p:spPr bwMode="auto">
              <a:xfrm rot="16200000" flipV="1">
                <a:off x="4071" y="3183"/>
                <a:ext cx="69" cy="126"/>
              </a:xfrm>
              <a:prstGeom prst="line">
                <a:avLst/>
              </a:prstGeom>
              <a:noFill/>
              <a:ln w="19050">
                <a:solidFill>
                  <a:srgbClr val="FFCC66"/>
                </a:solidFill>
                <a:round/>
                <a:headEnd/>
                <a:tailEnd/>
              </a:ln>
            </p:spPr>
            <p:txBody>
              <a:bodyPr/>
              <a:lstStyle/>
              <a:p>
                <a:endParaRPr lang="hu-HU"/>
              </a:p>
            </p:txBody>
          </p:sp>
          <p:sp>
            <p:nvSpPr>
              <p:cNvPr id="207935" name="Line 1323"/>
              <p:cNvSpPr>
                <a:spLocks noChangeShapeType="1"/>
              </p:cNvSpPr>
              <p:nvPr/>
            </p:nvSpPr>
            <p:spPr bwMode="auto">
              <a:xfrm rot="16200000" flipV="1">
                <a:off x="1525" y="3183"/>
                <a:ext cx="69" cy="126"/>
              </a:xfrm>
              <a:prstGeom prst="line">
                <a:avLst/>
              </a:prstGeom>
              <a:noFill/>
              <a:ln w="19050">
                <a:solidFill>
                  <a:srgbClr val="FFCC66"/>
                </a:solidFill>
                <a:round/>
                <a:headEnd/>
                <a:tailEnd/>
              </a:ln>
            </p:spPr>
            <p:txBody>
              <a:bodyPr/>
              <a:lstStyle/>
              <a:p>
                <a:endParaRPr lang="hu-HU"/>
              </a:p>
            </p:txBody>
          </p:sp>
          <p:sp>
            <p:nvSpPr>
              <p:cNvPr id="207936" name="Line 1324"/>
              <p:cNvSpPr>
                <a:spLocks noChangeShapeType="1"/>
              </p:cNvSpPr>
              <p:nvPr/>
            </p:nvSpPr>
            <p:spPr bwMode="auto">
              <a:xfrm rot="-5400000" flipH="1" flipV="1">
                <a:off x="1524" y="1202"/>
                <a:ext cx="69" cy="126"/>
              </a:xfrm>
              <a:prstGeom prst="line">
                <a:avLst/>
              </a:prstGeom>
              <a:noFill/>
              <a:ln w="19050">
                <a:solidFill>
                  <a:srgbClr val="FFCC66"/>
                </a:solidFill>
                <a:round/>
                <a:headEnd/>
                <a:tailEnd/>
              </a:ln>
            </p:spPr>
            <p:txBody>
              <a:bodyPr/>
              <a:lstStyle/>
              <a:p>
                <a:endParaRPr lang="hu-HU"/>
              </a:p>
            </p:txBody>
          </p:sp>
          <p:sp>
            <p:nvSpPr>
              <p:cNvPr id="207937" name="Line 1325"/>
              <p:cNvSpPr>
                <a:spLocks noChangeShapeType="1"/>
              </p:cNvSpPr>
              <p:nvPr/>
            </p:nvSpPr>
            <p:spPr bwMode="auto">
              <a:xfrm rot="-5400000" flipH="1" flipV="1">
                <a:off x="4070" y="1202"/>
                <a:ext cx="69" cy="126"/>
              </a:xfrm>
              <a:prstGeom prst="line">
                <a:avLst/>
              </a:prstGeom>
              <a:noFill/>
              <a:ln w="19050">
                <a:solidFill>
                  <a:srgbClr val="FFCC66"/>
                </a:solidFill>
                <a:round/>
                <a:headEnd/>
                <a:tailEnd/>
              </a:ln>
            </p:spPr>
            <p:txBody>
              <a:bodyPr/>
              <a:lstStyle/>
              <a:p>
                <a:endParaRPr lang="hu-HU"/>
              </a:p>
            </p:txBody>
          </p:sp>
          <p:sp>
            <p:nvSpPr>
              <p:cNvPr id="207938" name="Line 1326"/>
              <p:cNvSpPr>
                <a:spLocks noChangeShapeType="1"/>
              </p:cNvSpPr>
              <p:nvPr/>
            </p:nvSpPr>
            <p:spPr bwMode="auto">
              <a:xfrm rot="16200000" flipH="1">
                <a:off x="1296" y="2917"/>
                <a:ext cx="149" cy="1"/>
              </a:xfrm>
              <a:prstGeom prst="line">
                <a:avLst/>
              </a:prstGeom>
              <a:noFill/>
              <a:ln w="19050">
                <a:solidFill>
                  <a:srgbClr val="FFCC66"/>
                </a:solidFill>
                <a:round/>
                <a:headEnd/>
                <a:tailEnd/>
              </a:ln>
            </p:spPr>
            <p:txBody>
              <a:bodyPr/>
              <a:lstStyle/>
              <a:p>
                <a:endParaRPr lang="hu-HU"/>
              </a:p>
            </p:txBody>
          </p:sp>
          <p:sp>
            <p:nvSpPr>
              <p:cNvPr id="207939" name="Line 1327"/>
              <p:cNvSpPr>
                <a:spLocks noChangeShapeType="1"/>
              </p:cNvSpPr>
              <p:nvPr/>
            </p:nvSpPr>
            <p:spPr bwMode="auto">
              <a:xfrm rot="16200000" flipH="1">
                <a:off x="1301" y="1598"/>
                <a:ext cx="138" cy="1"/>
              </a:xfrm>
              <a:prstGeom prst="line">
                <a:avLst/>
              </a:prstGeom>
              <a:noFill/>
              <a:ln w="19050">
                <a:solidFill>
                  <a:srgbClr val="FFCC66"/>
                </a:solidFill>
                <a:round/>
                <a:headEnd/>
                <a:tailEnd/>
              </a:ln>
            </p:spPr>
            <p:txBody>
              <a:bodyPr/>
              <a:lstStyle/>
              <a:p>
                <a:endParaRPr lang="hu-HU"/>
              </a:p>
            </p:txBody>
          </p:sp>
          <p:sp>
            <p:nvSpPr>
              <p:cNvPr id="207940" name="Line 1328"/>
              <p:cNvSpPr>
                <a:spLocks noChangeShapeType="1"/>
              </p:cNvSpPr>
              <p:nvPr/>
            </p:nvSpPr>
            <p:spPr bwMode="auto">
              <a:xfrm rot="16200000" flipH="1">
                <a:off x="4349" y="2468"/>
                <a:ext cx="150" cy="1"/>
              </a:xfrm>
              <a:prstGeom prst="line">
                <a:avLst/>
              </a:prstGeom>
              <a:noFill/>
              <a:ln w="19050">
                <a:solidFill>
                  <a:srgbClr val="FFCC66"/>
                </a:solidFill>
                <a:round/>
                <a:headEnd/>
                <a:tailEnd/>
              </a:ln>
            </p:spPr>
            <p:txBody>
              <a:bodyPr/>
              <a:lstStyle/>
              <a:p>
                <a:endParaRPr lang="hu-HU"/>
              </a:p>
            </p:txBody>
          </p:sp>
          <p:sp>
            <p:nvSpPr>
              <p:cNvPr id="207941" name="Line 1329"/>
              <p:cNvSpPr>
                <a:spLocks noChangeShapeType="1"/>
              </p:cNvSpPr>
              <p:nvPr/>
            </p:nvSpPr>
            <p:spPr bwMode="auto">
              <a:xfrm rot="16200000" flipH="1">
                <a:off x="4348" y="2042"/>
                <a:ext cx="150" cy="1"/>
              </a:xfrm>
              <a:prstGeom prst="line">
                <a:avLst/>
              </a:prstGeom>
              <a:noFill/>
              <a:ln w="19050">
                <a:solidFill>
                  <a:srgbClr val="FFCC66"/>
                </a:solidFill>
                <a:round/>
                <a:headEnd/>
                <a:tailEnd/>
              </a:ln>
            </p:spPr>
            <p:txBody>
              <a:bodyPr/>
              <a:lstStyle/>
              <a:p>
                <a:endParaRPr lang="hu-HU"/>
              </a:p>
            </p:txBody>
          </p:sp>
          <p:sp>
            <p:nvSpPr>
              <p:cNvPr id="207942" name="Line 1330"/>
              <p:cNvSpPr>
                <a:spLocks noChangeShapeType="1"/>
              </p:cNvSpPr>
              <p:nvPr/>
            </p:nvSpPr>
            <p:spPr bwMode="auto">
              <a:xfrm rot="-5400000">
                <a:off x="1422" y="1374"/>
                <a:ext cx="150" cy="1"/>
              </a:xfrm>
              <a:prstGeom prst="line">
                <a:avLst/>
              </a:prstGeom>
              <a:noFill/>
              <a:ln w="19050">
                <a:solidFill>
                  <a:srgbClr val="FFCC66"/>
                </a:solidFill>
                <a:round/>
                <a:headEnd/>
                <a:tailEnd/>
              </a:ln>
            </p:spPr>
            <p:txBody>
              <a:bodyPr/>
              <a:lstStyle/>
              <a:p>
                <a:endParaRPr lang="hu-HU"/>
              </a:p>
            </p:txBody>
          </p:sp>
          <p:sp>
            <p:nvSpPr>
              <p:cNvPr id="207943" name="Line 1331"/>
              <p:cNvSpPr>
                <a:spLocks noChangeShapeType="1"/>
              </p:cNvSpPr>
              <p:nvPr/>
            </p:nvSpPr>
            <p:spPr bwMode="auto">
              <a:xfrm rot="-5400000">
                <a:off x="1423" y="3136"/>
                <a:ext cx="150" cy="1"/>
              </a:xfrm>
              <a:prstGeom prst="line">
                <a:avLst/>
              </a:prstGeom>
              <a:noFill/>
              <a:ln w="19050">
                <a:solidFill>
                  <a:srgbClr val="FFCC66"/>
                </a:solidFill>
                <a:round/>
                <a:headEnd/>
                <a:tailEnd/>
              </a:ln>
            </p:spPr>
            <p:txBody>
              <a:bodyPr/>
              <a:lstStyle/>
              <a:p>
                <a:endParaRPr lang="hu-HU"/>
              </a:p>
            </p:txBody>
          </p:sp>
          <p:sp>
            <p:nvSpPr>
              <p:cNvPr id="207944" name="Line 1332"/>
              <p:cNvSpPr>
                <a:spLocks noChangeShapeType="1"/>
              </p:cNvSpPr>
              <p:nvPr/>
            </p:nvSpPr>
            <p:spPr bwMode="auto">
              <a:xfrm rot="16200000" flipH="1">
                <a:off x="1399" y="2963"/>
                <a:ext cx="69" cy="127"/>
              </a:xfrm>
              <a:prstGeom prst="line">
                <a:avLst/>
              </a:prstGeom>
              <a:noFill/>
              <a:ln w="19050">
                <a:solidFill>
                  <a:srgbClr val="FFCC66"/>
                </a:solidFill>
                <a:round/>
                <a:headEnd/>
                <a:tailEnd/>
              </a:ln>
            </p:spPr>
            <p:txBody>
              <a:bodyPr/>
              <a:lstStyle/>
              <a:p>
                <a:endParaRPr lang="hu-HU"/>
              </a:p>
            </p:txBody>
          </p:sp>
          <p:sp>
            <p:nvSpPr>
              <p:cNvPr id="207945" name="Line 1333"/>
              <p:cNvSpPr>
                <a:spLocks noChangeShapeType="1"/>
              </p:cNvSpPr>
              <p:nvPr/>
            </p:nvSpPr>
            <p:spPr bwMode="auto">
              <a:xfrm rot="16200000" flipH="1">
                <a:off x="4198" y="2963"/>
                <a:ext cx="69" cy="127"/>
              </a:xfrm>
              <a:prstGeom prst="line">
                <a:avLst/>
              </a:prstGeom>
              <a:noFill/>
              <a:ln w="19050">
                <a:solidFill>
                  <a:srgbClr val="FFCC66"/>
                </a:solidFill>
                <a:round/>
                <a:headEnd/>
                <a:tailEnd/>
              </a:ln>
            </p:spPr>
            <p:txBody>
              <a:bodyPr/>
              <a:lstStyle/>
              <a:p>
                <a:endParaRPr lang="hu-HU"/>
              </a:p>
            </p:txBody>
          </p:sp>
          <p:sp>
            <p:nvSpPr>
              <p:cNvPr id="207946" name="Line 1334"/>
              <p:cNvSpPr>
                <a:spLocks noChangeShapeType="1"/>
              </p:cNvSpPr>
              <p:nvPr/>
            </p:nvSpPr>
            <p:spPr bwMode="auto">
              <a:xfrm rot="-5400000" flipH="1" flipV="1">
                <a:off x="4192" y="1426"/>
                <a:ext cx="80" cy="127"/>
              </a:xfrm>
              <a:prstGeom prst="line">
                <a:avLst/>
              </a:prstGeom>
              <a:noFill/>
              <a:ln w="19050">
                <a:solidFill>
                  <a:srgbClr val="FFCC66"/>
                </a:solidFill>
                <a:round/>
                <a:headEnd/>
                <a:tailEnd/>
              </a:ln>
            </p:spPr>
            <p:txBody>
              <a:bodyPr/>
              <a:lstStyle/>
              <a:p>
                <a:endParaRPr lang="hu-HU"/>
              </a:p>
            </p:txBody>
          </p:sp>
          <p:sp>
            <p:nvSpPr>
              <p:cNvPr id="207947" name="Line 1335"/>
              <p:cNvSpPr>
                <a:spLocks noChangeShapeType="1"/>
              </p:cNvSpPr>
              <p:nvPr/>
            </p:nvSpPr>
            <p:spPr bwMode="auto">
              <a:xfrm rot="-5400000" flipH="1" flipV="1">
                <a:off x="1393" y="1426"/>
                <a:ext cx="80" cy="127"/>
              </a:xfrm>
              <a:prstGeom prst="line">
                <a:avLst/>
              </a:prstGeom>
              <a:noFill/>
              <a:ln w="19050">
                <a:solidFill>
                  <a:srgbClr val="FFCC66"/>
                </a:solidFill>
                <a:round/>
                <a:headEnd/>
                <a:tailEnd/>
              </a:ln>
            </p:spPr>
            <p:txBody>
              <a:bodyPr/>
              <a:lstStyle/>
              <a:p>
                <a:endParaRPr lang="hu-HU"/>
              </a:p>
            </p:txBody>
          </p:sp>
          <p:sp>
            <p:nvSpPr>
              <p:cNvPr id="207948" name="Line 1336"/>
              <p:cNvSpPr>
                <a:spLocks noChangeShapeType="1"/>
              </p:cNvSpPr>
              <p:nvPr/>
            </p:nvSpPr>
            <p:spPr bwMode="auto">
              <a:xfrm rot="-5400000" flipH="1" flipV="1">
                <a:off x="1779" y="3401"/>
                <a:ext cx="69" cy="127"/>
              </a:xfrm>
              <a:prstGeom prst="line">
                <a:avLst/>
              </a:prstGeom>
              <a:noFill/>
              <a:ln w="19050">
                <a:solidFill>
                  <a:srgbClr val="FFCC66"/>
                </a:solidFill>
                <a:round/>
                <a:headEnd/>
                <a:tailEnd/>
              </a:ln>
            </p:spPr>
            <p:txBody>
              <a:bodyPr/>
              <a:lstStyle/>
              <a:p>
                <a:endParaRPr lang="hu-HU"/>
              </a:p>
            </p:txBody>
          </p:sp>
          <p:sp>
            <p:nvSpPr>
              <p:cNvPr id="207949" name="Line 1337"/>
              <p:cNvSpPr>
                <a:spLocks noChangeShapeType="1"/>
              </p:cNvSpPr>
              <p:nvPr/>
            </p:nvSpPr>
            <p:spPr bwMode="auto">
              <a:xfrm rot="16200000" flipV="1">
                <a:off x="3817" y="982"/>
                <a:ext cx="69" cy="127"/>
              </a:xfrm>
              <a:prstGeom prst="line">
                <a:avLst/>
              </a:prstGeom>
              <a:noFill/>
              <a:ln w="19050">
                <a:solidFill>
                  <a:srgbClr val="FFCC66"/>
                </a:solidFill>
                <a:round/>
                <a:headEnd/>
                <a:tailEnd/>
              </a:ln>
            </p:spPr>
            <p:txBody>
              <a:bodyPr/>
              <a:lstStyle/>
              <a:p>
                <a:endParaRPr lang="hu-HU"/>
              </a:p>
            </p:txBody>
          </p:sp>
          <p:sp>
            <p:nvSpPr>
              <p:cNvPr id="207950" name="Line 1338"/>
              <p:cNvSpPr>
                <a:spLocks noChangeShapeType="1"/>
              </p:cNvSpPr>
              <p:nvPr/>
            </p:nvSpPr>
            <p:spPr bwMode="auto">
              <a:xfrm rot="16200000" flipV="1">
                <a:off x="1778" y="982"/>
                <a:ext cx="69" cy="127"/>
              </a:xfrm>
              <a:prstGeom prst="line">
                <a:avLst/>
              </a:prstGeom>
              <a:noFill/>
              <a:ln w="19050">
                <a:solidFill>
                  <a:srgbClr val="FFCC66"/>
                </a:solidFill>
                <a:round/>
                <a:headEnd/>
                <a:tailEnd/>
              </a:ln>
            </p:spPr>
            <p:txBody>
              <a:bodyPr/>
              <a:lstStyle/>
              <a:p>
                <a:endParaRPr lang="hu-HU"/>
              </a:p>
            </p:txBody>
          </p:sp>
          <p:sp>
            <p:nvSpPr>
              <p:cNvPr id="207951" name="Line 1339"/>
              <p:cNvSpPr>
                <a:spLocks noChangeShapeType="1"/>
              </p:cNvSpPr>
              <p:nvPr/>
            </p:nvSpPr>
            <p:spPr bwMode="auto">
              <a:xfrm rot="-5400000" flipH="1" flipV="1">
                <a:off x="3818" y="3401"/>
                <a:ext cx="69" cy="127"/>
              </a:xfrm>
              <a:prstGeom prst="line">
                <a:avLst/>
              </a:prstGeom>
              <a:noFill/>
              <a:ln w="19050">
                <a:solidFill>
                  <a:srgbClr val="FFCC66"/>
                </a:solidFill>
                <a:round/>
                <a:headEnd/>
                <a:tailEnd/>
              </a:ln>
            </p:spPr>
            <p:txBody>
              <a:bodyPr/>
              <a:lstStyle/>
              <a:p>
                <a:endParaRPr lang="hu-HU"/>
              </a:p>
            </p:txBody>
          </p:sp>
          <p:sp>
            <p:nvSpPr>
              <p:cNvPr id="207952" name="Line 1340"/>
              <p:cNvSpPr>
                <a:spLocks noChangeShapeType="1"/>
              </p:cNvSpPr>
              <p:nvPr/>
            </p:nvSpPr>
            <p:spPr bwMode="auto">
              <a:xfrm rot="-5400000" flipH="1" flipV="1">
                <a:off x="4325" y="2514"/>
                <a:ext cx="69" cy="127"/>
              </a:xfrm>
              <a:prstGeom prst="line">
                <a:avLst/>
              </a:prstGeom>
              <a:noFill/>
              <a:ln w="19050">
                <a:solidFill>
                  <a:srgbClr val="FFCC66"/>
                </a:solidFill>
                <a:round/>
                <a:headEnd/>
                <a:tailEnd/>
              </a:ln>
            </p:spPr>
            <p:txBody>
              <a:bodyPr/>
              <a:lstStyle/>
              <a:p>
                <a:endParaRPr lang="hu-HU"/>
              </a:p>
            </p:txBody>
          </p:sp>
          <p:sp>
            <p:nvSpPr>
              <p:cNvPr id="207953" name="Line 1341"/>
              <p:cNvSpPr>
                <a:spLocks noChangeShapeType="1"/>
              </p:cNvSpPr>
              <p:nvPr/>
            </p:nvSpPr>
            <p:spPr bwMode="auto">
              <a:xfrm rot="16200000" flipV="1">
                <a:off x="4324" y="1869"/>
                <a:ext cx="69" cy="127"/>
              </a:xfrm>
              <a:prstGeom prst="line">
                <a:avLst/>
              </a:prstGeom>
              <a:noFill/>
              <a:ln w="19050">
                <a:solidFill>
                  <a:srgbClr val="FFCC66"/>
                </a:solidFill>
                <a:round/>
                <a:headEnd/>
                <a:tailEnd/>
              </a:ln>
            </p:spPr>
            <p:txBody>
              <a:bodyPr/>
              <a:lstStyle/>
              <a:p>
                <a:endParaRPr lang="hu-HU"/>
              </a:p>
            </p:txBody>
          </p:sp>
          <p:sp>
            <p:nvSpPr>
              <p:cNvPr id="207954" name="Line 1342"/>
              <p:cNvSpPr>
                <a:spLocks noChangeShapeType="1"/>
              </p:cNvSpPr>
              <p:nvPr/>
            </p:nvSpPr>
            <p:spPr bwMode="auto">
              <a:xfrm rot="16200000" flipH="1">
                <a:off x="3842" y="3355"/>
                <a:ext cx="150" cy="1"/>
              </a:xfrm>
              <a:prstGeom prst="line">
                <a:avLst/>
              </a:prstGeom>
              <a:noFill/>
              <a:ln w="19050">
                <a:solidFill>
                  <a:srgbClr val="FFCC66"/>
                </a:solidFill>
                <a:round/>
                <a:headEnd/>
                <a:tailEnd/>
              </a:ln>
            </p:spPr>
            <p:txBody>
              <a:bodyPr/>
              <a:lstStyle/>
              <a:p>
                <a:endParaRPr lang="hu-HU"/>
              </a:p>
            </p:txBody>
          </p:sp>
          <p:sp>
            <p:nvSpPr>
              <p:cNvPr id="207955" name="Line 1343"/>
              <p:cNvSpPr>
                <a:spLocks noChangeShapeType="1"/>
              </p:cNvSpPr>
              <p:nvPr/>
            </p:nvSpPr>
            <p:spPr bwMode="auto">
              <a:xfrm rot="16200000" flipH="1">
                <a:off x="3841" y="1155"/>
                <a:ext cx="150" cy="1"/>
              </a:xfrm>
              <a:prstGeom prst="line">
                <a:avLst/>
              </a:prstGeom>
              <a:noFill/>
              <a:ln w="19050">
                <a:solidFill>
                  <a:srgbClr val="FFCC66"/>
                </a:solidFill>
                <a:round/>
                <a:headEnd/>
                <a:tailEnd/>
              </a:ln>
            </p:spPr>
            <p:txBody>
              <a:bodyPr/>
              <a:lstStyle/>
              <a:p>
                <a:endParaRPr lang="hu-HU"/>
              </a:p>
            </p:txBody>
          </p:sp>
          <p:sp>
            <p:nvSpPr>
              <p:cNvPr id="207956" name="Line 1344"/>
              <p:cNvSpPr>
                <a:spLocks noChangeShapeType="1"/>
              </p:cNvSpPr>
              <p:nvPr/>
            </p:nvSpPr>
            <p:spPr bwMode="auto">
              <a:xfrm rot="16200000" flipV="1">
                <a:off x="4325" y="2295"/>
                <a:ext cx="69" cy="127"/>
              </a:xfrm>
              <a:prstGeom prst="line">
                <a:avLst/>
              </a:prstGeom>
              <a:noFill/>
              <a:ln w="19050">
                <a:solidFill>
                  <a:srgbClr val="FFCC66"/>
                </a:solidFill>
                <a:round/>
                <a:headEnd/>
                <a:tailEnd/>
              </a:ln>
            </p:spPr>
            <p:txBody>
              <a:bodyPr/>
              <a:lstStyle/>
              <a:p>
                <a:endParaRPr lang="hu-HU"/>
              </a:p>
            </p:txBody>
          </p:sp>
          <p:sp>
            <p:nvSpPr>
              <p:cNvPr id="207957" name="Line 1345"/>
              <p:cNvSpPr>
                <a:spLocks noChangeShapeType="1"/>
              </p:cNvSpPr>
              <p:nvPr/>
            </p:nvSpPr>
            <p:spPr bwMode="auto">
              <a:xfrm rot="-5400000" flipH="1" flipV="1">
                <a:off x="4324" y="2088"/>
                <a:ext cx="69" cy="127"/>
              </a:xfrm>
              <a:prstGeom prst="line">
                <a:avLst/>
              </a:prstGeom>
              <a:noFill/>
              <a:ln w="19050">
                <a:solidFill>
                  <a:srgbClr val="FFCC66"/>
                </a:solidFill>
                <a:round/>
                <a:headEnd/>
                <a:tailEnd/>
              </a:ln>
            </p:spPr>
            <p:txBody>
              <a:bodyPr/>
              <a:lstStyle/>
              <a:p>
                <a:endParaRPr lang="hu-HU"/>
              </a:p>
            </p:txBody>
          </p:sp>
          <p:sp>
            <p:nvSpPr>
              <p:cNvPr id="207958" name="Line 1346"/>
              <p:cNvSpPr>
                <a:spLocks noChangeShapeType="1"/>
              </p:cNvSpPr>
              <p:nvPr/>
            </p:nvSpPr>
            <p:spPr bwMode="auto">
              <a:xfrm rot="-5400000">
                <a:off x="4221" y="1823"/>
                <a:ext cx="150" cy="1"/>
              </a:xfrm>
              <a:prstGeom prst="line">
                <a:avLst/>
              </a:prstGeom>
              <a:noFill/>
              <a:ln w="19050">
                <a:solidFill>
                  <a:srgbClr val="FFCC66"/>
                </a:solidFill>
                <a:round/>
                <a:headEnd/>
                <a:tailEnd/>
              </a:ln>
            </p:spPr>
            <p:txBody>
              <a:bodyPr/>
              <a:lstStyle/>
              <a:p>
                <a:endParaRPr lang="hu-HU"/>
              </a:p>
            </p:txBody>
          </p:sp>
          <p:sp>
            <p:nvSpPr>
              <p:cNvPr id="207959" name="Line 1347"/>
              <p:cNvSpPr>
                <a:spLocks noChangeShapeType="1"/>
              </p:cNvSpPr>
              <p:nvPr/>
            </p:nvSpPr>
            <p:spPr bwMode="auto">
              <a:xfrm rot="-5400000">
                <a:off x="4222" y="2687"/>
                <a:ext cx="150" cy="1"/>
              </a:xfrm>
              <a:prstGeom prst="line">
                <a:avLst/>
              </a:prstGeom>
              <a:noFill/>
              <a:ln w="19050">
                <a:solidFill>
                  <a:srgbClr val="FFCC66"/>
                </a:solidFill>
                <a:round/>
                <a:headEnd/>
                <a:tailEnd/>
              </a:ln>
            </p:spPr>
            <p:txBody>
              <a:bodyPr/>
              <a:lstStyle/>
              <a:p>
                <a:endParaRPr lang="hu-HU"/>
              </a:p>
            </p:txBody>
          </p:sp>
          <p:sp>
            <p:nvSpPr>
              <p:cNvPr id="207960" name="Line 1348"/>
              <p:cNvSpPr>
                <a:spLocks noChangeShapeType="1"/>
              </p:cNvSpPr>
              <p:nvPr/>
            </p:nvSpPr>
            <p:spPr bwMode="auto">
              <a:xfrm rot="-5400000" flipH="1" flipV="1">
                <a:off x="1652" y="3182"/>
                <a:ext cx="69" cy="127"/>
              </a:xfrm>
              <a:prstGeom prst="line">
                <a:avLst/>
              </a:prstGeom>
              <a:noFill/>
              <a:ln w="19050">
                <a:solidFill>
                  <a:srgbClr val="FFCC66"/>
                </a:solidFill>
                <a:round/>
                <a:headEnd/>
                <a:tailEnd/>
              </a:ln>
            </p:spPr>
            <p:txBody>
              <a:bodyPr/>
              <a:lstStyle/>
              <a:p>
                <a:endParaRPr lang="hu-HU"/>
              </a:p>
            </p:txBody>
          </p:sp>
          <p:sp>
            <p:nvSpPr>
              <p:cNvPr id="207961" name="Line 1349"/>
              <p:cNvSpPr>
                <a:spLocks noChangeShapeType="1"/>
              </p:cNvSpPr>
              <p:nvPr/>
            </p:nvSpPr>
            <p:spPr bwMode="auto">
              <a:xfrm rot="-5400000" flipH="1" flipV="1">
                <a:off x="3945" y="3182"/>
                <a:ext cx="69" cy="127"/>
              </a:xfrm>
              <a:prstGeom prst="line">
                <a:avLst/>
              </a:prstGeom>
              <a:noFill/>
              <a:ln w="19050">
                <a:solidFill>
                  <a:srgbClr val="FFCC66"/>
                </a:solidFill>
                <a:round/>
                <a:headEnd/>
                <a:tailEnd/>
              </a:ln>
            </p:spPr>
            <p:txBody>
              <a:bodyPr/>
              <a:lstStyle/>
              <a:p>
                <a:endParaRPr lang="hu-HU"/>
              </a:p>
            </p:txBody>
          </p:sp>
          <p:sp>
            <p:nvSpPr>
              <p:cNvPr id="207962" name="Line 1350"/>
              <p:cNvSpPr>
                <a:spLocks noChangeShapeType="1"/>
              </p:cNvSpPr>
              <p:nvPr/>
            </p:nvSpPr>
            <p:spPr bwMode="auto">
              <a:xfrm rot="16200000" flipH="1">
                <a:off x="1651" y="1201"/>
                <a:ext cx="69" cy="127"/>
              </a:xfrm>
              <a:prstGeom prst="line">
                <a:avLst/>
              </a:prstGeom>
              <a:noFill/>
              <a:ln w="19050">
                <a:solidFill>
                  <a:srgbClr val="FFCC66"/>
                </a:solidFill>
                <a:round/>
                <a:headEnd/>
                <a:tailEnd/>
              </a:ln>
            </p:spPr>
            <p:txBody>
              <a:bodyPr/>
              <a:lstStyle/>
              <a:p>
                <a:endParaRPr lang="hu-HU"/>
              </a:p>
            </p:txBody>
          </p:sp>
          <p:sp>
            <p:nvSpPr>
              <p:cNvPr id="207963" name="Line 1351"/>
              <p:cNvSpPr>
                <a:spLocks noChangeShapeType="1"/>
              </p:cNvSpPr>
              <p:nvPr/>
            </p:nvSpPr>
            <p:spPr bwMode="auto">
              <a:xfrm rot="16200000" flipH="1">
                <a:off x="3944" y="1201"/>
                <a:ext cx="69" cy="127"/>
              </a:xfrm>
              <a:prstGeom prst="line">
                <a:avLst/>
              </a:prstGeom>
              <a:noFill/>
              <a:ln w="19050">
                <a:solidFill>
                  <a:srgbClr val="FFCC66"/>
                </a:solidFill>
                <a:round/>
                <a:headEnd/>
                <a:tailEnd/>
              </a:ln>
            </p:spPr>
            <p:txBody>
              <a:bodyPr/>
              <a:lstStyle/>
              <a:p>
                <a:endParaRPr lang="hu-HU"/>
              </a:p>
            </p:txBody>
          </p:sp>
          <p:sp>
            <p:nvSpPr>
              <p:cNvPr id="207964" name="Line 1352"/>
              <p:cNvSpPr>
                <a:spLocks noChangeShapeType="1"/>
              </p:cNvSpPr>
              <p:nvPr/>
            </p:nvSpPr>
            <p:spPr bwMode="auto">
              <a:xfrm rot="-5400000" flipH="1" flipV="1">
                <a:off x="1393" y="2739"/>
                <a:ext cx="81" cy="127"/>
              </a:xfrm>
              <a:prstGeom prst="line">
                <a:avLst/>
              </a:prstGeom>
              <a:noFill/>
              <a:ln w="19050">
                <a:solidFill>
                  <a:srgbClr val="FFCC66"/>
                </a:solidFill>
                <a:round/>
                <a:headEnd/>
                <a:tailEnd/>
              </a:ln>
            </p:spPr>
            <p:txBody>
              <a:bodyPr/>
              <a:lstStyle/>
              <a:p>
                <a:endParaRPr lang="hu-HU"/>
              </a:p>
            </p:txBody>
          </p:sp>
          <p:sp>
            <p:nvSpPr>
              <p:cNvPr id="207965" name="Line 1353"/>
              <p:cNvSpPr>
                <a:spLocks noChangeShapeType="1"/>
              </p:cNvSpPr>
              <p:nvPr/>
            </p:nvSpPr>
            <p:spPr bwMode="auto">
              <a:xfrm rot="16200000" flipH="1">
                <a:off x="1392" y="1644"/>
                <a:ext cx="81" cy="127"/>
              </a:xfrm>
              <a:prstGeom prst="line">
                <a:avLst/>
              </a:prstGeom>
              <a:noFill/>
              <a:ln w="19050">
                <a:solidFill>
                  <a:srgbClr val="FFCC66"/>
                </a:solidFill>
                <a:round/>
                <a:headEnd/>
                <a:tailEnd/>
              </a:ln>
            </p:spPr>
            <p:txBody>
              <a:bodyPr/>
              <a:lstStyle/>
              <a:p>
                <a:endParaRPr lang="hu-HU"/>
              </a:p>
            </p:txBody>
          </p:sp>
          <p:sp>
            <p:nvSpPr>
              <p:cNvPr id="207966" name="Line 1354"/>
              <p:cNvSpPr>
                <a:spLocks noChangeShapeType="1"/>
              </p:cNvSpPr>
              <p:nvPr/>
            </p:nvSpPr>
            <p:spPr bwMode="auto">
              <a:xfrm rot="16200000" flipH="1">
                <a:off x="4191" y="1644"/>
                <a:ext cx="81" cy="127"/>
              </a:xfrm>
              <a:prstGeom prst="line">
                <a:avLst/>
              </a:prstGeom>
              <a:noFill/>
              <a:ln w="19050">
                <a:solidFill>
                  <a:srgbClr val="FFCC66"/>
                </a:solidFill>
                <a:round/>
                <a:headEnd/>
                <a:tailEnd/>
              </a:ln>
            </p:spPr>
            <p:txBody>
              <a:bodyPr/>
              <a:lstStyle/>
              <a:p>
                <a:endParaRPr lang="hu-HU"/>
              </a:p>
            </p:txBody>
          </p:sp>
          <p:sp>
            <p:nvSpPr>
              <p:cNvPr id="207967" name="Line 1355"/>
              <p:cNvSpPr>
                <a:spLocks noChangeShapeType="1"/>
              </p:cNvSpPr>
              <p:nvPr/>
            </p:nvSpPr>
            <p:spPr bwMode="auto">
              <a:xfrm rot="-5400000" flipH="1" flipV="1">
                <a:off x="4192" y="2739"/>
                <a:ext cx="81" cy="127"/>
              </a:xfrm>
              <a:prstGeom prst="line">
                <a:avLst/>
              </a:prstGeom>
              <a:noFill/>
              <a:ln w="19050">
                <a:solidFill>
                  <a:srgbClr val="FFCC66"/>
                </a:solidFill>
                <a:round/>
                <a:headEnd/>
                <a:tailEnd/>
              </a:ln>
            </p:spPr>
            <p:txBody>
              <a:bodyPr/>
              <a:lstStyle/>
              <a:p>
                <a:endParaRPr lang="hu-HU"/>
              </a:p>
            </p:txBody>
          </p:sp>
          <p:sp>
            <p:nvSpPr>
              <p:cNvPr id="207968" name="Line 1356"/>
              <p:cNvSpPr>
                <a:spLocks noChangeShapeType="1"/>
              </p:cNvSpPr>
              <p:nvPr/>
            </p:nvSpPr>
            <p:spPr bwMode="auto">
              <a:xfrm rot="-5400000" flipH="1" flipV="1">
                <a:off x="3690" y="982"/>
                <a:ext cx="69" cy="127"/>
              </a:xfrm>
              <a:prstGeom prst="line">
                <a:avLst/>
              </a:prstGeom>
              <a:noFill/>
              <a:ln w="19050">
                <a:solidFill>
                  <a:srgbClr val="FFCC66"/>
                </a:solidFill>
                <a:round/>
                <a:headEnd/>
                <a:tailEnd/>
              </a:ln>
            </p:spPr>
            <p:txBody>
              <a:bodyPr/>
              <a:lstStyle/>
              <a:p>
                <a:endParaRPr lang="hu-HU"/>
              </a:p>
            </p:txBody>
          </p:sp>
          <p:sp>
            <p:nvSpPr>
              <p:cNvPr id="207969" name="Line 1357"/>
              <p:cNvSpPr>
                <a:spLocks noChangeShapeType="1"/>
              </p:cNvSpPr>
              <p:nvPr/>
            </p:nvSpPr>
            <p:spPr bwMode="auto">
              <a:xfrm rot="-5400000" flipH="1" flipV="1">
                <a:off x="1905" y="982"/>
                <a:ext cx="69" cy="127"/>
              </a:xfrm>
              <a:prstGeom prst="line">
                <a:avLst/>
              </a:prstGeom>
              <a:noFill/>
              <a:ln w="19050">
                <a:solidFill>
                  <a:srgbClr val="FFCC66"/>
                </a:solidFill>
                <a:round/>
                <a:headEnd/>
                <a:tailEnd/>
              </a:ln>
            </p:spPr>
            <p:txBody>
              <a:bodyPr/>
              <a:lstStyle/>
              <a:p>
                <a:endParaRPr lang="hu-HU"/>
              </a:p>
            </p:txBody>
          </p:sp>
          <p:sp>
            <p:nvSpPr>
              <p:cNvPr id="207970" name="Line 1358"/>
              <p:cNvSpPr>
                <a:spLocks noChangeShapeType="1"/>
              </p:cNvSpPr>
              <p:nvPr/>
            </p:nvSpPr>
            <p:spPr bwMode="auto">
              <a:xfrm rot="16200000" flipH="1">
                <a:off x="3691" y="3401"/>
                <a:ext cx="69" cy="127"/>
              </a:xfrm>
              <a:prstGeom prst="line">
                <a:avLst/>
              </a:prstGeom>
              <a:noFill/>
              <a:ln w="19050">
                <a:solidFill>
                  <a:srgbClr val="FFCC66"/>
                </a:solidFill>
                <a:round/>
                <a:headEnd/>
                <a:tailEnd/>
              </a:ln>
            </p:spPr>
            <p:txBody>
              <a:bodyPr/>
              <a:lstStyle/>
              <a:p>
                <a:endParaRPr lang="hu-HU"/>
              </a:p>
            </p:txBody>
          </p:sp>
          <p:sp>
            <p:nvSpPr>
              <p:cNvPr id="207971" name="Line 1359"/>
              <p:cNvSpPr>
                <a:spLocks noChangeShapeType="1"/>
              </p:cNvSpPr>
              <p:nvPr/>
            </p:nvSpPr>
            <p:spPr bwMode="auto">
              <a:xfrm rot="16200000" flipH="1">
                <a:off x="1906" y="3401"/>
                <a:ext cx="69" cy="127"/>
              </a:xfrm>
              <a:prstGeom prst="line">
                <a:avLst/>
              </a:prstGeom>
              <a:noFill/>
              <a:ln w="19050">
                <a:solidFill>
                  <a:srgbClr val="FFCC66"/>
                </a:solidFill>
                <a:round/>
                <a:headEnd/>
                <a:tailEnd/>
              </a:ln>
            </p:spPr>
            <p:txBody>
              <a:bodyPr/>
              <a:lstStyle/>
              <a:p>
                <a:endParaRPr lang="hu-HU"/>
              </a:p>
            </p:txBody>
          </p:sp>
          <p:sp>
            <p:nvSpPr>
              <p:cNvPr id="207972" name="Line 1360"/>
              <p:cNvSpPr>
                <a:spLocks noChangeShapeType="1"/>
              </p:cNvSpPr>
              <p:nvPr/>
            </p:nvSpPr>
            <p:spPr bwMode="auto">
              <a:xfrm rot="-5400000">
                <a:off x="3969" y="3136"/>
                <a:ext cx="150" cy="1"/>
              </a:xfrm>
              <a:prstGeom prst="line">
                <a:avLst/>
              </a:prstGeom>
              <a:noFill/>
              <a:ln w="19050">
                <a:solidFill>
                  <a:srgbClr val="FFCC66"/>
                </a:solidFill>
                <a:round/>
                <a:headEnd/>
                <a:tailEnd/>
              </a:ln>
            </p:spPr>
            <p:txBody>
              <a:bodyPr/>
              <a:lstStyle/>
              <a:p>
                <a:endParaRPr lang="hu-HU"/>
              </a:p>
            </p:txBody>
          </p:sp>
          <p:sp>
            <p:nvSpPr>
              <p:cNvPr id="207973" name="Line 1361"/>
              <p:cNvSpPr>
                <a:spLocks noChangeShapeType="1"/>
              </p:cNvSpPr>
              <p:nvPr/>
            </p:nvSpPr>
            <p:spPr bwMode="auto">
              <a:xfrm rot="-5400000">
                <a:off x="3968" y="1374"/>
                <a:ext cx="150" cy="1"/>
              </a:xfrm>
              <a:prstGeom prst="line">
                <a:avLst/>
              </a:prstGeom>
              <a:noFill/>
              <a:ln w="19050">
                <a:solidFill>
                  <a:srgbClr val="FFCC66"/>
                </a:solidFill>
                <a:round/>
                <a:headEnd/>
                <a:tailEnd/>
              </a:ln>
            </p:spPr>
            <p:txBody>
              <a:bodyPr/>
              <a:lstStyle/>
              <a:p>
                <a:endParaRPr lang="hu-HU"/>
              </a:p>
            </p:txBody>
          </p:sp>
          <p:sp>
            <p:nvSpPr>
              <p:cNvPr id="207974" name="Line 1362"/>
              <p:cNvSpPr>
                <a:spLocks noChangeShapeType="1"/>
              </p:cNvSpPr>
              <p:nvPr/>
            </p:nvSpPr>
            <p:spPr bwMode="auto">
              <a:xfrm rot="16200000" flipH="1">
                <a:off x="4095" y="2917"/>
                <a:ext cx="149" cy="1"/>
              </a:xfrm>
              <a:prstGeom prst="line">
                <a:avLst/>
              </a:prstGeom>
              <a:noFill/>
              <a:ln w="19050">
                <a:solidFill>
                  <a:srgbClr val="FFCC66"/>
                </a:solidFill>
                <a:round/>
                <a:headEnd/>
                <a:tailEnd/>
              </a:ln>
            </p:spPr>
            <p:txBody>
              <a:bodyPr/>
              <a:lstStyle/>
              <a:p>
                <a:endParaRPr lang="hu-HU"/>
              </a:p>
            </p:txBody>
          </p:sp>
          <p:sp>
            <p:nvSpPr>
              <p:cNvPr id="207975" name="Line 1363"/>
              <p:cNvSpPr>
                <a:spLocks noChangeShapeType="1"/>
              </p:cNvSpPr>
              <p:nvPr/>
            </p:nvSpPr>
            <p:spPr bwMode="auto">
              <a:xfrm rot="16200000" flipH="1">
                <a:off x="4100" y="1598"/>
                <a:ext cx="138" cy="1"/>
              </a:xfrm>
              <a:prstGeom prst="line">
                <a:avLst/>
              </a:prstGeom>
              <a:noFill/>
              <a:ln w="19050">
                <a:solidFill>
                  <a:srgbClr val="FFCC66"/>
                </a:solidFill>
                <a:round/>
                <a:headEnd/>
                <a:tailEnd/>
              </a:ln>
            </p:spPr>
            <p:txBody>
              <a:bodyPr/>
              <a:lstStyle/>
              <a:p>
                <a:endParaRPr lang="hu-HU"/>
              </a:p>
            </p:txBody>
          </p:sp>
          <p:sp>
            <p:nvSpPr>
              <p:cNvPr id="207976" name="Line 1364"/>
              <p:cNvSpPr>
                <a:spLocks noChangeShapeType="1"/>
              </p:cNvSpPr>
              <p:nvPr/>
            </p:nvSpPr>
            <p:spPr bwMode="auto">
              <a:xfrm rot="-5400000" flipH="1" flipV="1">
                <a:off x="4071" y="2964"/>
                <a:ext cx="69" cy="126"/>
              </a:xfrm>
              <a:prstGeom prst="line">
                <a:avLst/>
              </a:prstGeom>
              <a:noFill/>
              <a:ln w="19050">
                <a:solidFill>
                  <a:srgbClr val="FFCC66"/>
                </a:solidFill>
                <a:round/>
                <a:headEnd/>
                <a:tailEnd/>
              </a:ln>
            </p:spPr>
            <p:txBody>
              <a:bodyPr/>
              <a:lstStyle/>
              <a:p>
                <a:endParaRPr lang="hu-HU"/>
              </a:p>
            </p:txBody>
          </p:sp>
          <p:sp>
            <p:nvSpPr>
              <p:cNvPr id="207977" name="Line 1365"/>
              <p:cNvSpPr>
                <a:spLocks noChangeShapeType="1"/>
              </p:cNvSpPr>
              <p:nvPr/>
            </p:nvSpPr>
            <p:spPr bwMode="auto">
              <a:xfrm rot="-5400000" flipH="1" flipV="1">
                <a:off x="1525" y="2964"/>
                <a:ext cx="69" cy="126"/>
              </a:xfrm>
              <a:prstGeom prst="line">
                <a:avLst/>
              </a:prstGeom>
              <a:noFill/>
              <a:ln w="19050">
                <a:solidFill>
                  <a:srgbClr val="FFCC66"/>
                </a:solidFill>
                <a:round/>
                <a:headEnd/>
                <a:tailEnd/>
              </a:ln>
            </p:spPr>
            <p:txBody>
              <a:bodyPr/>
              <a:lstStyle/>
              <a:p>
                <a:endParaRPr lang="hu-HU"/>
              </a:p>
            </p:txBody>
          </p:sp>
          <p:sp>
            <p:nvSpPr>
              <p:cNvPr id="207978" name="Line 1366"/>
              <p:cNvSpPr>
                <a:spLocks noChangeShapeType="1"/>
              </p:cNvSpPr>
              <p:nvPr/>
            </p:nvSpPr>
            <p:spPr bwMode="auto">
              <a:xfrm rot="16200000" flipV="1">
                <a:off x="1519" y="1427"/>
                <a:ext cx="80" cy="126"/>
              </a:xfrm>
              <a:prstGeom prst="line">
                <a:avLst/>
              </a:prstGeom>
              <a:noFill/>
              <a:ln w="19050">
                <a:solidFill>
                  <a:srgbClr val="FFCC66"/>
                </a:solidFill>
                <a:round/>
                <a:headEnd/>
                <a:tailEnd/>
              </a:ln>
            </p:spPr>
            <p:txBody>
              <a:bodyPr/>
              <a:lstStyle/>
              <a:p>
                <a:endParaRPr lang="hu-HU"/>
              </a:p>
            </p:txBody>
          </p:sp>
          <p:sp>
            <p:nvSpPr>
              <p:cNvPr id="207979" name="Line 1367"/>
              <p:cNvSpPr>
                <a:spLocks noChangeShapeType="1"/>
              </p:cNvSpPr>
              <p:nvPr/>
            </p:nvSpPr>
            <p:spPr bwMode="auto">
              <a:xfrm rot="16200000" flipV="1">
                <a:off x="4065" y="1427"/>
                <a:ext cx="80" cy="126"/>
              </a:xfrm>
              <a:prstGeom prst="line">
                <a:avLst/>
              </a:prstGeom>
              <a:noFill/>
              <a:ln w="19050">
                <a:solidFill>
                  <a:srgbClr val="FFCC66"/>
                </a:solidFill>
                <a:round/>
                <a:headEnd/>
                <a:tailEnd/>
              </a:ln>
            </p:spPr>
            <p:txBody>
              <a:bodyPr/>
              <a:lstStyle/>
              <a:p>
                <a:endParaRPr lang="hu-HU"/>
              </a:p>
            </p:txBody>
          </p:sp>
          <p:sp>
            <p:nvSpPr>
              <p:cNvPr id="207980" name="Line 1368"/>
              <p:cNvSpPr>
                <a:spLocks noChangeShapeType="1"/>
              </p:cNvSpPr>
              <p:nvPr/>
            </p:nvSpPr>
            <p:spPr bwMode="auto">
              <a:xfrm rot="16200000" flipH="1">
                <a:off x="1296" y="2468"/>
                <a:ext cx="150" cy="1"/>
              </a:xfrm>
              <a:prstGeom prst="line">
                <a:avLst/>
              </a:prstGeom>
              <a:noFill/>
              <a:ln w="19050">
                <a:solidFill>
                  <a:srgbClr val="FFCC66"/>
                </a:solidFill>
                <a:round/>
                <a:headEnd/>
                <a:tailEnd/>
              </a:ln>
            </p:spPr>
            <p:txBody>
              <a:bodyPr/>
              <a:lstStyle/>
              <a:p>
                <a:endParaRPr lang="hu-HU"/>
              </a:p>
            </p:txBody>
          </p:sp>
          <p:sp>
            <p:nvSpPr>
              <p:cNvPr id="207981" name="Line 1369"/>
              <p:cNvSpPr>
                <a:spLocks noChangeShapeType="1"/>
              </p:cNvSpPr>
              <p:nvPr/>
            </p:nvSpPr>
            <p:spPr bwMode="auto">
              <a:xfrm rot="16200000" flipH="1">
                <a:off x="1295" y="2042"/>
                <a:ext cx="150" cy="1"/>
              </a:xfrm>
              <a:prstGeom prst="line">
                <a:avLst/>
              </a:prstGeom>
              <a:noFill/>
              <a:ln w="19050">
                <a:solidFill>
                  <a:srgbClr val="FFCC66"/>
                </a:solidFill>
                <a:round/>
                <a:headEnd/>
                <a:tailEnd/>
              </a:ln>
            </p:spPr>
            <p:txBody>
              <a:bodyPr/>
              <a:lstStyle/>
              <a:p>
                <a:endParaRPr lang="hu-HU"/>
              </a:p>
            </p:txBody>
          </p:sp>
          <p:sp>
            <p:nvSpPr>
              <p:cNvPr id="207982" name="Line 1370"/>
              <p:cNvSpPr>
                <a:spLocks noChangeShapeType="1"/>
              </p:cNvSpPr>
              <p:nvPr/>
            </p:nvSpPr>
            <p:spPr bwMode="auto">
              <a:xfrm rot="-5400000">
                <a:off x="4227" y="2255"/>
                <a:ext cx="138" cy="1"/>
              </a:xfrm>
              <a:prstGeom prst="line">
                <a:avLst/>
              </a:prstGeom>
              <a:noFill/>
              <a:ln w="19050">
                <a:solidFill>
                  <a:srgbClr val="FFCC66"/>
                </a:solidFill>
                <a:round/>
                <a:headEnd/>
                <a:tailEnd/>
              </a:ln>
            </p:spPr>
            <p:txBody>
              <a:bodyPr/>
              <a:lstStyle/>
              <a:p>
                <a:endParaRPr lang="hu-HU"/>
              </a:p>
            </p:txBody>
          </p:sp>
          <p:sp>
            <p:nvSpPr>
              <p:cNvPr id="207983" name="Line 1371"/>
              <p:cNvSpPr>
                <a:spLocks noChangeShapeType="1"/>
              </p:cNvSpPr>
              <p:nvPr/>
            </p:nvSpPr>
            <p:spPr bwMode="auto">
              <a:xfrm rot="16200000" flipH="1">
                <a:off x="1803" y="3355"/>
                <a:ext cx="150" cy="1"/>
              </a:xfrm>
              <a:prstGeom prst="line">
                <a:avLst/>
              </a:prstGeom>
              <a:noFill/>
              <a:ln w="19050">
                <a:solidFill>
                  <a:srgbClr val="FFCC66"/>
                </a:solidFill>
                <a:round/>
                <a:headEnd/>
                <a:tailEnd/>
              </a:ln>
            </p:spPr>
            <p:txBody>
              <a:bodyPr/>
              <a:lstStyle/>
              <a:p>
                <a:endParaRPr lang="hu-HU"/>
              </a:p>
            </p:txBody>
          </p:sp>
          <p:sp>
            <p:nvSpPr>
              <p:cNvPr id="207984" name="Line 1372"/>
              <p:cNvSpPr>
                <a:spLocks noChangeShapeType="1"/>
              </p:cNvSpPr>
              <p:nvPr/>
            </p:nvSpPr>
            <p:spPr bwMode="auto">
              <a:xfrm rot="16200000" flipH="1">
                <a:off x="1802" y="1155"/>
                <a:ext cx="150" cy="1"/>
              </a:xfrm>
              <a:prstGeom prst="line">
                <a:avLst/>
              </a:prstGeom>
              <a:noFill/>
              <a:ln w="19050">
                <a:solidFill>
                  <a:srgbClr val="FFCC66"/>
                </a:solidFill>
                <a:round/>
                <a:headEnd/>
                <a:tailEnd/>
              </a:ln>
            </p:spPr>
            <p:txBody>
              <a:bodyPr/>
              <a:lstStyle/>
              <a:p>
                <a:endParaRPr lang="hu-HU"/>
              </a:p>
            </p:txBody>
          </p:sp>
          <p:sp>
            <p:nvSpPr>
              <p:cNvPr id="207985" name="Line 1373"/>
              <p:cNvSpPr>
                <a:spLocks noChangeShapeType="1"/>
              </p:cNvSpPr>
              <p:nvPr/>
            </p:nvSpPr>
            <p:spPr bwMode="auto">
              <a:xfrm rot="-5400000" flipH="1" flipV="1">
                <a:off x="4197" y="1869"/>
                <a:ext cx="69" cy="127"/>
              </a:xfrm>
              <a:prstGeom prst="line">
                <a:avLst/>
              </a:prstGeom>
              <a:noFill/>
              <a:ln w="19050">
                <a:solidFill>
                  <a:srgbClr val="FFCC66"/>
                </a:solidFill>
                <a:round/>
                <a:headEnd/>
                <a:tailEnd/>
              </a:ln>
            </p:spPr>
            <p:txBody>
              <a:bodyPr/>
              <a:lstStyle/>
              <a:p>
                <a:endParaRPr lang="hu-HU"/>
              </a:p>
            </p:txBody>
          </p:sp>
          <p:sp>
            <p:nvSpPr>
              <p:cNvPr id="207986" name="Line 1374"/>
              <p:cNvSpPr>
                <a:spLocks noChangeShapeType="1"/>
              </p:cNvSpPr>
              <p:nvPr/>
            </p:nvSpPr>
            <p:spPr bwMode="auto">
              <a:xfrm rot="16200000" flipH="1">
                <a:off x="4198" y="2514"/>
                <a:ext cx="69" cy="127"/>
              </a:xfrm>
              <a:prstGeom prst="line">
                <a:avLst/>
              </a:prstGeom>
              <a:noFill/>
              <a:ln w="19050">
                <a:solidFill>
                  <a:srgbClr val="FFCC66"/>
                </a:solidFill>
                <a:round/>
                <a:headEnd/>
                <a:tailEnd/>
              </a:ln>
            </p:spPr>
            <p:txBody>
              <a:bodyPr/>
              <a:lstStyle/>
              <a:p>
                <a:endParaRPr lang="hu-HU"/>
              </a:p>
            </p:txBody>
          </p:sp>
          <p:sp>
            <p:nvSpPr>
              <p:cNvPr id="207987" name="Line 1375"/>
              <p:cNvSpPr>
                <a:spLocks noChangeShapeType="1"/>
              </p:cNvSpPr>
              <p:nvPr/>
            </p:nvSpPr>
            <p:spPr bwMode="auto">
              <a:xfrm rot="16200000" flipH="1">
                <a:off x="1399" y="2514"/>
                <a:ext cx="69" cy="127"/>
              </a:xfrm>
              <a:prstGeom prst="line">
                <a:avLst/>
              </a:prstGeom>
              <a:noFill/>
              <a:ln w="19050">
                <a:solidFill>
                  <a:srgbClr val="FFCC66"/>
                </a:solidFill>
                <a:round/>
                <a:headEnd/>
                <a:tailEnd/>
              </a:ln>
            </p:spPr>
            <p:txBody>
              <a:bodyPr/>
              <a:lstStyle/>
              <a:p>
                <a:endParaRPr lang="hu-HU"/>
              </a:p>
            </p:txBody>
          </p:sp>
          <p:sp>
            <p:nvSpPr>
              <p:cNvPr id="207988" name="Line 1376"/>
              <p:cNvSpPr>
                <a:spLocks noChangeShapeType="1"/>
              </p:cNvSpPr>
              <p:nvPr/>
            </p:nvSpPr>
            <p:spPr bwMode="auto">
              <a:xfrm rot="-5400000" flipH="1" flipV="1">
                <a:off x="1398" y="1869"/>
                <a:ext cx="69" cy="127"/>
              </a:xfrm>
              <a:prstGeom prst="line">
                <a:avLst/>
              </a:prstGeom>
              <a:noFill/>
              <a:ln w="19050">
                <a:solidFill>
                  <a:srgbClr val="FFCC66"/>
                </a:solidFill>
                <a:round/>
                <a:headEnd/>
                <a:tailEnd/>
              </a:ln>
            </p:spPr>
            <p:txBody>
              <a:bodyPr/>
              <a:lstStyle/>
              <a:p>
                <a:endParaRPr lang="hu-HU"/>
              </a:p>
            </p:txBody>
          </p:sp>
          <p:sp>
            <p:nvSpPr>
              <p:cNvPr id="207989" name="Line 1377"/>
              <p:cNvSpPr>
                <a:spLocks noChangeShapeType="1"/>
              </p:cNvSpPr>
              <p:nvPr/>
            </p:nvSpPr>
            <p:spPr bwMode="auto">
              <a:xfrm rot="16200000" flipV="1">
                <a:off x="2037" y="977"/>
                <a:ext cx="69" cy="138"/>
              </a:xfrm>
              <a:prstGeom prst="line">
                <a:avLst/>
              </a:prstGeom>
              <a:noFill/>
              <a:ln w="19050">
                <a:solidFill>
                  <a:srgbClr val="FFCC66"/>
                </a:solidFill>
                <a:round/>
                <a:headEnd/>
                <a:tailEnd/>
              </a:ln>
            </p:spPr>
            <p:txBody>
              <a:bodyPr/>
              <a:lstStyle/>
              <a:p>
                <a:endParaRPr lang="hu-HU"/>
              </a:p>
            </p:txBody>
          </p:sp>
          <p:sp>
            <p:nvSpPr>
              <p:cNvPr id="207990" name="Line 1378"/>
              <p:cNvSpPr>
                <a:spLocks noChangeShapeType="1"/>
              </p:cNvSpPr>
              <p:nvPr/>
            </p:nvSpPr>
            <p:spPr bwMode="auto">
              <a:xfrm rot="-5400000" flipH="1" flipV="1">
                <a:off x="2038" y="3396"/>
                <a:ext cx="69" cy="138"/>
              </a:xfrm>
              <a:prstGeom prst="line">
                <a:avLst/>
              </a:prstGeom>
              <a:noFill/>
              <a:ln w="19050">
                <a:solidFill>
                  <a:srgbClr val="FFCC66"/>
                </a:solidFill>
                <a:round/>
                <a:headEnd/>
                <a:tailEnd/>
              </a:ln>
            </p:spPr>
            <p:txBody>
              <a:bodyPr/>
              <a:lstStyle/>
              <a:p>
                <a:endParaRPr lang="hu-HU"/>
              </a:p>
            </p:txBody>
          </p:sp>
          <p:sp>
            <p:nvSpPr>
              <p:cNvPr id="207991" name="Line 1379"/>
              <p:cNvSpPr>
                <a:spLocks noChangeShapeType="1"/>
              </p:cNvSpPr>
              <p:nvPr/>
            </p:nvSpPr>
            <p:spPr bwMode="auto">
              <a:xfrm rot="-5400000" flipH="1" flipV="1">
                <a:off x="3558" y="3396"/>
                <a:ext cx="69" cy="138"/>
              </a:xfrm>
              <a:prstGeom prst="line">
                <a:avLst/>
              </a:prstGeom>
              <a:noFill/>
              <a:ln w="19050">
                <a:solidFill>
                  <a:srgbClr val="FFCC66"/>
                </a:solidFill>
                <a:round/>
                <a:headEnd/>
                <a:tailEnd/>
              </a:ln>
            </p:spPr>
            <p:txBody>
              <a:bodyPr/>
              <a:lstStyle/>
              <a:p>
                <a:endParaRPr lang="hu-HU"/>
              </a:p>
            </p:txBody>
          </p:sp>
          <p:sp>
            <p:nvSpPr>
              <p:cNvPr id="207992" name="Line 1380"/>
              <p:cNvSpPr>
                <a:spLocks noChangeShapeType="1"/>
              </p:cNvSpPr>
              <p:nvPr/>
            </p:nvSpPr>
            <p:spPr bwMode="auto">
              <a:xfrm rot="16200000" flipV="1">
                <a:off x="3557" y="977"/>
                <a:ext cx="69" cy="138"/>
              </a:xfrm>
              <a:prstGeom prst="line">
                <a:avLst/>
              </a:prstGeom>
              <a:noFill/>
              <a:ln w="19050">
                <a:solidFill>
                  <a:srgbClr val="FFCC66"/>
                </a:solidFill>
                <a:round/>
                <a:headEnd/>
                <a:tailEnd/>
              </a:ln>
            </p:spPr>
            <p:txBody>
              <a:bodyPr/>
              <a:lstStyle/>
              <a:p>
                <a:endParaRPr lang="hu-HU"/>
              </a:p>
            </p:txBody>
          </p:sp>
          <p:sp>
            <p:nvSpPr>
              <p:cNvPr id="207993" name="Line 1381"/>
              <p:cNvSpPr>
                <a:spLocks noChangeShapeType="1"/>
              </p:cNvSpPr>
              <p:nvPr/>
            </p:nvSpPr>
            <p:spPr bwMode="auto">
              <a:xfrm rot="16200000" flipV="1">
                <a:off x="3818" y="3182"/>
                <a:ext cx="69" cy="127"/>
              </a:xfrm>
              <a:prstGeom prst="line">
                <a:avLst/>
              </a:prstGeom>
              <a:noFill/>
              <a:ln w="19050">
                <a:solidFill>
                  <a:srgbClr val="FFCC66"/>
                </a:solidFill>
                <a:round/>
                <a:headEnd/>
                <a:tailEnd/>
              </a:ln>
            </p:spPr>
            <p:txBody>
              <a:bodyPr/>
              <a:lstStyle/>
              <a:p>
                <a:endParaRPr lang="hu-HU"/>
              </a:p>
            </p:txBody>
          </p:sp>
          <p:sp>
            <p:nvSpPr>
              <p:cNvPr id="207994" name="Line 1382"/>
              <p:cNvSpPr>
                <a:spLocks noChangeShapeType="1"/>
              </p:cNvSpPr>
              <p:nvPr/>
            </p:nvSpPr>
            <p:spPr bwMode="auto">
              <a:xfrm rot="16200000" flipV="1">
                <a:off x="1779" y="3182"/>
                <a:ext cx="69" cy="127"/>
              </a:xfrm>
              <a:prstGeom prst="line">
                <a:avLst/>
              </a:prstGeom>
              <a:noFill/>
              <a:ln w="19050">
                <a:solidFill>
                  <a:srgbClr val="FFCC66"/>
                </a:solidFill>
                <a:round/>
                <a:headEnd/>
                <a:tailEnd/>
              </a:ln>
            </p:spPr>
            <p:txBody>
              <a:bodyPr/>
              <a:lstStyle/>
              <a:p>
                <a:endParaRPr lang="hu-HU"/>
              </a:p>
            </p:txBody>
          </p:sp>
          <p:sp>
            <p:nvSpPr>
              <p:cNvPr id="207995" name="Line 1383"/>
              <p:cNvSpPr>
                <a:spLocks noChangeShapeType="1"/>
              </p:cNvSpPr>
              <p:nvPr/>
            </p:nvSpPr>
            <p:spPr bwMode="auto">
              <a:xfrm rot="-5400000" flipH="1" flipV="1">
                <a:off x="1778" y="1201"/>
                <a:ext cx="69" cy="127"/>
              </a:xfrm>
              <a:prstGeom prst="line">
                <a:avLst/>
              </a:prstGeom>
              <a:noFill/>
              <a:ln w="19050">
                <a:solidFill>
                  <a:srgbClr val="FFCC66"/>
                </a:solidFill>
                <a:round/>
                <a:headEnd/>
                <a:tailEnd/>
              </a:ln>
            </p:spPr>
            <p:txBody>
              <a:bodyPr/>
              <a:lstStyle/>
              <a:p>
                <a:endParaRPr lang="hu-HU"/>
              </a:p>
            </p:txBody>
          </p:sp>
          <p:sp>
            <p:nvSpPr>
              <p:cNvPr id="207996" name="Line 1384"/>
              <p:cNvSpPr>
                <a:spLocks noChangeShapeType="1"/>
              </p:cNvSpPr>
              <p:nvPr/>
            </p:nvSpPr>
            <p:spPr bwMode="auto">
              <a:xfrm rot="-5400000" flipH="1" flipV="1">
                <a:off x="3817" y="1201"/>
                <a:ext cx="69" cy="127"/>
              </a:xfrm>
              <a:prstGeom prst="line">
                <a:avLst/>
              </a:prstGeom>
              <a:noFill/>
              <a:ln w="19050">
                <a:solidFill>
                  <a:srgbClr val="FFCC66"/>
                </a:solidFill>
                <a:round/>
                <a:headEnd/>
                <a:tailEnd/>
              </a:ln>
            </p:spPr>
            <p:txBody>
              <a:bodyPr/>
              <a:lstStyle/>
              <a:p>
                <a:endParaRPr lang="hu-HU"/>
              </a:p>
            </p:txBody>
          </p:sp>
          <p:sp>
            <p:nvSpPr>
              <p:cNvPr id="207997" name="Line 1385"/>
              <p:cNvSpPr>
                <a:spLocks noChangeShapeType="1"/>
              </p:cNvSpPr>
              <p:nvPr/>
            </p:nvSpPr>
            <p:spPr bwMode="auto">
              <a:xfrm rot="-5400000">
                <a:off x="1423" y="2687"/>
                <a:ext cx="150" cy="1"/>
              </a:xfrm>
              <a:prstGeom prst="line">
                <a:avLst/>
              </a:prstGeom>
              <a:noFill/>
              <a:ln w="19050">
                <a:solidFill>
                  <a:srgbClr val="FFCC66"/>
                </a:solidFill>
                <a:round/>
                <a:headEnd/>
                <a:tailEnd/>
              </a:ln>
            </p:spPr>
            <p:txBody>
              <a:bodyPr/>
              <a:lstStyle/>
              <a:p>
                <a:endParaRPr lang="hu-HU"/>
              </a:p>
            </p:txBody>
          </p:sp>
          <p:sp>
            <p:nvSpPr>
              <p:cNvPr id="207998" name="Line 1386"/>
              <p:cNvSpPr>
                <a:spLocks noChangeShapeType="1"/>
              </p:cNvSpPr>
              <p:nvPr/>
            </p:nvSpPr>
            <p:spPr bwMode="auto">
              <a:xfrm rot="-5400000">
                <a:off x="1422" y="1823"/>
                <a:ext cx="150" cy="1"/>
              </a:xfrm>
              <a:prstGeom prst="line">
                <a:avLst/>
              </a:prstGeom>
              <a:noFill/>
              <a:ln w="19050">
                <a:solidFill>
                  <a:srgbClr val="FFCC66"/>
                </a:solidFill>
                <a:round/>
                <a:headEnd/>
                <a:tailEnd/>
              </a:ln>
            </p:spPr>
            <p:txBody>
              <a:bodyPr/>
              <a:lstStyle/>
              <a:p>
                <a:endParaRPr lang="hu-HU"/>
              </a:p>
            </p:txBody>
          </p:sp>
          <p:sp>
            <p:nvSpPr>
              <p:cNvPr id="207999" name="Line 1387"/>
              <p:cNvSpPr>
                <a:spLocks noChangeShapeType="1"/>
              </p:cNvSpPr>
              <p:nvPr/>
            </p:nvSpPr>
            <p:spPr bwMode="auto">
              <a:xfrm rot="-5400000" flipH="1" flipV="1">
                <a:off x="1399" y="2295"/>
                <a:ext cx="69" cy="127"/>
              </a:xfrm>
              <a:prstGeom prst="line">
                <a:avLst/>
              </a:prstGeom>
              <a:noFill/>
              <a:ln w="19050">
                <a:solidFill>
                  <a:srgbClr val="FFCC66"/>
                </a:solidFill>
                <a:round/>
                <a:headEnd/>
                <a:tailEnd/>
              </a:ln>
            </p:spPr>
            <p:txBody>
              <a:bodyPr/>
              <a:lstStyle/>
              <a:p>
                <a:endParaRPr lang="hu-HU"/>
              </a:p>
            </p:txBody>
          </p:sp>
          <p:sp>
            <p:nvSpPr>
              <p:cNvPr id="208000" name="Line 1388"/>
              <p:cNvSpPr>
                <a:spLocks noChangeShapeType="1"/>
              </p:cNvSpPr>
              <p:nvPr/>
            </p:nvSpPr>
            <p:spPr bwMode="auto">
              <a:xfrm rot="-5400000" flipH="1" flipV="1">
                <a:off x="4198" y="2295"/>
                <a:ext cx="69" cy="127"/>
              </a:xfrm>
              <a:prstGeom prst="line">
                <a:avLst/>
              </a:prstGeom>
              <a:noFill/>
              <a:ln w="19050">
                <a:solidFill>
                  <a:srgbClr val="FFCC66"/>
                </a:solidFill>
                <a:round/>
                <a:headEnd/>
                <a:tailEnd/>
              </a:ln>
            </p:spPr>
            <p:txBody>
              <a:bodyPr/>
              <a:lstStyle/>
              <a:p>
                <a:endParaRPr lang="hu-HU"/>
              </a:p>
            </p:txBody>
          </p:sp>
          <p:sp>
            <p:nvSpPr>
              <p:cNvPr id="208001" name="Line 1389"/>
              <p:cNvSpPr>
                <a:spLocks noChangeShapeType="1"/>
              </p:cNvSpPr>
              <p:nvPr/>
            </p:nvSpPr>
            <p:spPr bwMode="auto">
              <a:xfrm rot="16200000" flipH="1">
                <a:off x="1398" y="2088"/>
                <a:ext cx="69" cy="127"/>
              </a:xfrm>
              <a:prstGeom prst="line">
                <a:avLst/>
              </a:prstGeom>
              <a:noFill/>
              <a:ln w="19050">
                <a:solidFill>
                  <a:srgbClr val="FFCC66"/>
                </a:solidFill>
                <a:round/>
                <a:headEnd/>
                <a:tailEnd/>
              </a:ln>
            </p:spPr>
            <p:txBody>
              <a:bodyPr/>
              <a:lstStyle/>
              <a:p>
                <a:endParaRPr lang="hu-HU"/>
              </a:p>
            </p:txBody>
          </p:sp>
          <p:sp>
            <p:nvSpPr>
              <p:cNvPr id="208002" name="Line 1390"/>
              <p:cNvSpPr>
                <a:spLocks noChangeShapeType="1"/>
              </p:cNvSpPr>
              <p:nvPr/>
            </p:nvSpPr>
            <p:spPr bwMode="auto">
              <a:xfrm rot="16200000" flipH="1">
                <a:off x="4197" y="2088"/>
                <a:ext cx="69" cy="127"/>
              </a:xfrm>
              <a:prstGeom prst="line">
                <a:avLst/>
              </a:prstGeom>
              <a:noFill/>
              <a:ln w="19050">
                <a:solidFill>
                  <a:srgbClr val="FFCC66"/>
                </a:solidFill>
                <a:round/>
                <a:headEnd/>
                <a:tailEnd/>
              </a:ln>
            </p:spPr>
            <p:txBody>
              <a:bodyPr/>
              <a:lstStyle/>
              <a:p>
                <a:endParaRPr lang="hu-HU"/>
              </a:p>
            </p:txBody>
          </p:sp>
          <p:sp>
            <p:nvSpPr>
              <p:cNvPr id="208003" name="Line 1391"/>
              <p:cNvSpPr>
                <a:spLocks noChangeShapeType="1"/>
              </p:cNvSpPr>
              <p:nvPr/>
            </p:nvSpPr>
            <p:spPr bwMode="auto">
              <a:xfrm rot="-5400000">
                <a:off x="1676" y="3136"/>
                <a:ext cx="150" cy="1"/>
              </a:xfrm>
              <a:prstGeom prst="line">
                <a:avLst/>
              </a:prstGeom>
              <a:noFill/>
              <a:ln w="19050">
                <a:solidFill>
                  <a:srgbClr val="FFCC66"/>
                </a:solidFill>
                <a:round/>
                <a:headEnd/>
                <a:tailEnd/>
              </a:ln>
            </p:spPr>
            <p:txBody>
              <a:bodyPr/>
              <a:lstStyle/>
              <a:p>
                <a:endParaRPr lang="hu-HU"/>
              </a:p>
            </p:txBody>
          </p:sp>
          <p:sp>
            <p:nvSpPr>
              <p:cNvPr id="208004" name="Line 1392"/>
              <p:cNvSpPr>
                <a:spLocks noChangeShapeType="1"/>
              </p:cNvSpPr>
              <p:nvPr/>
            </p:nvSpPr>
            <p:spPr bwMode="auto">
              <a:xfrm rot="-5400000">
                <a:off x="1675" y="1374"/>
                <a:ext cx="150" cy="1"/>
              </a:xfrm>
              <a:prstGeom prst="line">
                <a:avLst/>
              </a:prstGeom>
              <a:noFill/>
              <a:ln w="19050">
                <a:solidFill>
                  <a:srgbClr val="FFCC66"/>
                </a:solidFill>
                <a:round/>
                <a:headEnd/>
                <a:tailEnd/>
              </a:ln>
            </p:spPr>
            <p:txBody>
              <a:bodyPr/>
              <a:lstStyle/>
              <a:p>
                <a:endParaRPr lang="hu-HU"/>
              </a:p>
            </p:txBody>
          </p:sp>
          <p:sp>
            <p:nvSpPr>
              <p:cNvPr id="208005" name="Line 1393"/>
              <p:cNvSpPr>
                <a:spLocks noChangeShapeType="1"/>
              </p:cNvSpPr>
              <p:nvPr/>
            </p:nvSpPr>
            <p:spPr bwMode="auto">
              <a:xfrm rot="16200000" flipV="1">
                <a:off x="1519" y="2740"/>
                <a:ext cx="81" cy="126"/>
              </a:xfrm>
              <a:prstGeom prst="line">
                <a:avLst/>
              </a:prstGeom>
              <a:noFill/>
              <a:ln w="19050">
                <a:solidFill>
                  <a:srgbClr val="FFCC66"/>
                </a:solidFill>
                <a:round/>
                <a:headEnd/>
                <a:tailEnd/>
              </a:ln>
            </p:spPr>
            <p:txBody>
              <a:bodyPr/>
              <a:lstStyle/>
              <a:p>
                <a:endParaRPr lang="hu-HU"/>
              </a:p>
            </p:txBody>
          </p:sp>
          <p:sp>
            <p:nvSpPr>
              <p:cNvPr id="208006" name="Line 1394"/>
              <p:cNvSpPr>
                <a:spLocks noChangeShapeType="1"/>
              </p:cNvSpPr>
              <p:nvPr/>
            </p:nvSpPr>
            <p:spPr bwMode="auto">
              <a:xfrm rot="-5400000" flipH="1" flipV="1">
                <a:off x="4064" y="1645"/>
                <a:ext cx="81" cy="126"/>
              </a:xfrm>
              <a:prstGeom prst="line">
                <a:avLst/>
              </a:prstGeom>
              <a:noFill/>
              <a:ln w="19050">
                <a:solidFill>
                  <a:srgbClr val="FFCC66"/>
                </a:solidFill>
                <a:round/>
                <a:headEnd/>
                <a:tailEnd/>
              </a:ln>
            </p:spPr>
            <p:txBody>
              <a:bodyPr/>
              <a:lstStyle/>
              <a:p>
                <a:endParaRPr lang="hu-HU"/>
              </a:p>
            </p:txBody>
          </p:sp>
          <p:sp>
            <p:nvSpPr>
              <p:cNvPr id="208007" name="Line 1395"/>
              <p:cNvSpPr>
                <a:spLocks noChangeShapeType="1"/>
              </p:cNvSpPr>
              <p:nvPr/>
            </p:nvSpPr>
            <p:spPr bwMode="auto">
              <a:xfrm rot="16200000" flipV="1">
                <a:off x="4065" y="2740"/>
                <a:ext cx="81" cy="126"/>
              </a:xfrm>
              <a:prstGeom prst="line">
                <a:avLst/>
              </a:prstGeom>
              <a:noFill/>
              <a:ln w="19050">
                <a:solidFill>
                  <a:srgbClr val="FFCC66"/>
                </a:solidFill>
                <a:round/>
                <a:headEnd/>
                <a:tailEnd/>
              </a:ln>
            </p:spPr>
            <p:txBody>
              <a:bodyPr/>
              <a:lstStyle/>
              <a:p>
                <a:endParaRPr lang="hu-HU"/>
              </a:p>
            </p:txBody>
          </p:sp>
          <p:sp>
            <p:nvSpPr>
              <p:cNvPr id="208008" name="Line 1396"/>
              <p:cNvSpPr>
                <a:spLocks noChangeShapeType="1"/>
              </p:cNvSpPr>
              <p:nvPr/>
            </p:nvSpPr>
            <p:spPr bwMode="auto">
              <a:xfrm rot="-5400000" flipH="1" flipV="1">
                <a:off x="1518" y="1645"/>
                <a:ext cx="81" cy="126"/>
              </a:xfrm>
              <a:prstGeom prst="line">
                <a:avLst/>
              </a:prstGeom>
              <a:noFill/>
              <a:ln w="19050">
                <a:solidFill>
                  <a:srgbClr val="FFCC66"/>
                </a:solidFill>
                <a:round/>
                <a:headEnd/>
                <a:tailEnd/>
              </a:ln>
            </p:spPr>
            <p:txBody>
              <a:bodyPr/>
              <a:lstStyle/>
              <a:p>
                <a:endParaRPr lang="hu-HU"/>
              </a:p>
            </p:txBody>
          </p:sp>
          <p:sp>
            <p:nvSpPr>
              <p:cNvPr id="208009" name="Line 1397"/>
              <p:cNvSpPr>
                <a:spLocks noChangeShapeType="1"/>
              </p:cNvSpPr>
              <p:nvPr/>
            </p:nvSpPr>
            <p:spPr bwMode="auto">
              <a:xfrm rot="16200000" flipH="1">
                <a:off x="1652" y="2963"/>
                <a:ext cx="69" cy="127"/>
              </a:xfrm>
              <a:prstGeom prst="line">
                <a:avLst/>
              </a:prstGeom>
              <a:noFill/>
              <a:ln w="19050">
                <a:solidFill>
                  <a:srgbClr val="FFCC66"/>
                </a:solidFill>
                <a:round/>
                <a:headEnd/>
                <a:tailEnd/>
              </a:ln>
            </p:spPr>
            <p:txBody>
              <a:bodyPr/>
              <a:lstStyle/>
              <a:p>
                <a:endParaRPr lang="hu-HU"/>
              </a:p>
            </p:txBody>
          </p:sp>
          <p:sp>
            <p:nvSpPr>
              <p:cNvPr id="208010" name="Line 1398"/>
              <p:cNvSpPr>
                <a:spLocks noChangeShapeType="1"/>
              </p:cNvSpPr>
              <p:nvPr/>
            </p:nvSpPr>
            <p:spPr bwMode="auto">
              <a:xfrm rot="16200000" flipH="1">
                <a:off x="3945" y="2963"/>
                <a:ext cx="69" cy="127"/>
              </a:xfrm>
              <a:prstGeom prst="line">
                <a:avLst/>
              </a:prstGeom>
              <a:noFill/>
              <a:ln w="19050">
                <a:solidFill>
                  <a:srgbClr val="FFCC66"/>
                </a:solidFill>
                <a:round/>
                <a:headEnd/>
                <a:tailEnd/>
              </a:ln>
            </p:spPr>
            <p:txBody>
              <a:bodyPr/>
              <a:lstStyle/>
              <a:p>
                <a:endParaRPr lang="hu-HU"/>
              </a:p>
            </p:txBody>
          </p:sp>
          <p:sp>
            <p:nvSpPr>
              <p:cNvPr id="208011" name="Line 1399"/>
              <p:cNvSpPr>
                <a:spLocks noChangeShapeType="1"/>
              </p:cNvSpPr>
              <p:nvPr/>
            </p:nvSpPr>
            <p:spPr bwMode="auto">
              <a:xfrm rot="-5400000" flipH="1" flipV="1">
                <a:off x="3939" y="1426"/>
                <a:ext cx="80" cy="127"/>
              </a:xfrm>
              <a:prstGeom prst="line">
                <a:avLst/>
              </a:prstGeom>
              <a:noFill/>
              <a:ln w="19050">
                <a:solidFill>
                  <a:srgbClr val="FFCC66"/>
                </a:solidFill>
                <a:round/>
                <a:headEnd/>
                <a:tailEnd/>
              </a:ln>
            </p:spPr>
            <p:txBody>
              <a:bodyPr/>
              <a:lstStyle/>
              <a:p>
                <a:endParaRPr lang="hu-HU"/>
              </a:p>
            </p:txBody>
          </p:sp>
          <p:sp>
            <p:nvSpPr>
              <p:cNvPr id="208012" name="Line 1400"/>
              <p:cNvSpPr>
                <a:spLocks noChangeShapeType="1"/>
              </p:cNvSpPr>
              <p:nvPr/>
            </p:nvSpPr>
            <p:spPr bwMode="auto">
              <a:xfrm rot="-5400000" flipH="1" flipV="1">
                <a:off x="1646" y="1426"/>
                <a:ext cx="80" cy="127"/>
              </a:xfrm>
              <a:prstGeom prst="line">
                <a:avLst/>
              </a:prstGeom>
              <a:noFill/>
              <a:ln w="19050">
                <a:solidFill>
                  <a:srgbClr val="FFCC66"/>
                </a:solidFill>
                <a:round/>
                <a:headEnd/>
                <a:tailEnd/>
              </a:ln>
            </p:spPr>
            <p:txBody>
              <a:bodyPr/>
              <a:lstStyle/>
              <a:p>
                <a:endParaRPr lang="hu-HU"/>
              </a:p>
            </p:txBody>
          </p:sp>
          <p:sp>
            <p:nvSpPr>
              <p:cNvPr id="208013" name="Line 1401"/>
              <p:cNvSpPr>
                <a:spLocks noChangeShapeType="1"/>
              </p:cNvSpPr>
              <p:nvPr/>
            </p:nvSpPr>
            <p:spPr bwMode="auto">
              <a:xfrm rot="16200000" flipH="1">
                <a:off x="1549" y="2917"/>
                <a:ext cx="149" cy="1"/>
              </a:xfrm>
              <a:prstGeom prst="line">
                <a:avLst/>
              </a:prstGeom>
              <a:noFill/>
              <a:ln w="19050">
                <a:solidFill>
                  <a:srgbClr val="FFCC66"/>
                </a:solidFill>
                <a:round/>
                <a:headEnd/>
                <a:tailEnd/>
              </a:ln>
            </p:spPr>
            <p:txBody>
              <a:bodyPr/>
              <a:lstStyle/>
              <a:p>
                <a:endParaRPr lang="hu-HU"/>
              </a:p>
            </p:txBody>
          </p:sp>
          <p:sp>
            <p:nvSpPr>
              <p:cNvPr id="208014" name="Line 1402"/>
              <p:cNvSpPr>
                <a:spLocks noChangeShapeType="1"/>
              </p:cNvSpPr>
              <p:nvPr/>
            </p:nvSpPr>
            <p:spPr bwMode="auto">
              <a:xfrm rot="16200000" flipH="1">
                <a:off x="1554" y="1598"/>
                <a:ext cx="138" cy="1"/>
              </a:xfrm>
              <a:prstGeom prst="line">
                <a:avLst/>
              </a:prstGeom>
              <a:noFill/>
              <a:ln w="19050">
                <a:solidFill>
                  <a:srgbClr val="FFCC66"/>
                </a:solidFill>
                <a:round/>
                <a:headEnd/>
                <a:tailEnd/>
              </a:ln>
            </p:spPr>
            <p:txBody>
              <a:bodyPr/>
              <a:lstStyle/>
              <a:p>
                <a:endParaRPr lang="hu-HU"/>
              </a:p>
            </p:txBody>
          </p:sp>
          <p:sp>
            <p:nvSpPr>
              <p:cNvPr id="208015" name="Line 1403"/>
              <p:cNvSpPr>
                <a:spLocks noChangeShapeType="1"/>
              </p:cNvSpPr>
              <p:nvPr/>
            </p:nvSpPr>
            <p:spPr bwMode="auto">
              <a:xfrm rot="16200000" flipH="1">
                <a:off x="3588" y="3355"/>
                <a:ext cx="150" cy="1"/>
              </a:xfrm>
              <a:prstGeom prst="line">
                <a:avLst/>
              </a:prstGeom>
              <a:noFill/>
              <a:ln w="19050">
                <a:solidFill>
                  <a:srgbClr val="FFCC66"/>
                </a:solidFill>
                <a:round/>
                <a:headEnd/>
                <a:tailEnd/>
              </a:ln>
            </p:spPr>
            <p:txBody>
              <a:bodyPr/>
              <a:lstStyle/>
              <a:p>
                <a:endParaRPr lang="hu-HU"/>
              </a:p>
            </p:txBody>
          </p:sp>
          <p:sp>
            <p:nvSpPr>
              <p:cNvPr id="208016" name="Line 1404"/>
              <p:cNvSpPr>
                <a:spLocks noChangeShapeType="1"/>
              </p:cNvSpPr>
              <p:nvPr/>
            </p:nvSpPr>
            <p:spPr bwMode="auto">
              <a:xfrm rot="16200000" flipH="1">
                <a:off x="3587" y="1155"/>
                <a:ext cx="150" cy="1"/>
              </a:xfrm>
              <a:prstGeom prst="line">
                <a:avLst/>
              </a:prstGeom>
              <a:noFill/>
              <a:ln w="19050">
                <a:solidFill>
                  <a:srgbClr val="FFCC66"/>
                </a:solidFill>
                <a:round/>
                <a:headEnd/>
                <a:tailEnd/>
              </a:ln>
            </p:spPr>
            <p:txBody>
              <a:bodyPr/>
              <a:lstStyle/>
              <a:p>
                <a:endParaRPr lang="hu-HU"/>
              </a:p>
            </p:txBody>
          </p:sp>
          <p:sp>
            <p:nvSpPr>
              <p:cNvPr id="208017" name="Line 1405"/>
              <p:cNvSpPr>
                <a:spLocks noChangeShapeType="1"/>
              </p:cNvSpPr>
              <p:nvPr/>
            </p:nvSpPr>
            <p:spPr bwMode="auto">
              <a:xfrm rot="16200000" flipH="1">
                <a:off x="2171" y="3401"/>
                <a:ext cx="69" cy="127"/>
              </a:xfrm>
              <a:prstGeom prst="line">
                <a:avLst/>
              </a:prstGeom>
              <a:noFill/>
              <a:ln w="19050">
                <a:solidFill>
                  <a:srgbClr val="FFCC66"/>
                </a:solidFill>
                <a:round/>
                <a:headEnd/>
                <a:tailEnd/>
              </a:ln>
            </p:spPr>
            <p:txBody>
              <a:bodyPr/>
              <a:lstStyle/>
              <a:p>
                <a:endParaRPr lang="hu-HU"/>
              </a:p>
            </p:txBody>
          </p:sp>
          <p:sp>
            <p:nvSpPr>
              <p:cNvPr id="208018" name="Line 1406"/>
              <p:cNvSpPr>
                <a:spLocks noChangeShapeType="1"/>
              </p:cNvSpPr>
              <p:nvPr/>
            </p:nvSpPr>
            <p:spPr bwMode="auto">
              <a:xfrm rot="-5400000" flipH="1" flipV="1">
                <a:off x="3425" y="982"/>
                <a:ext cx="69" cy="127"/>
              </a:xfrm>
              <a:prstGeom prst="line">
                <a:avLst/>
              </a:prstGeom>
              <a:noFill/>
              <a:ln w="19050">
                <a:solidFill>
                  <a:srgbClr val="FFCC66"/>
                </a:solidFill>
                <a:round/>
                <a:headEnd/>
                <a:tailEnd/>
              </a:ln>
            </p:spPr>
            <p:txBody>
              <a:bodyPr/>
              <a:lstStyle/>
              <a:p>
                <a:endParaRPr lang="hu-HU"/>
              </a:p>
            </p:txBody>
          </p:sp>
          <p:sp>
            <p:nvSpPr>
              <p:cNvPr id="208019" name="Line 1407"/>
              <p:cNvSpPr>
                <a:spLocks noChangeShapeType="1"/>
              </p:cNvSpPr>
              <p:nvPr/>
            </p:nvSpPr>
            <p:spPr bwMode="auto">
              <a:xfrm rot="16200000" flipH="1">
                <a:off x="3426" y="3401"/>
                <a:ext cx="69" cy="127"/>
              </a:xfrm>
              <a:prstGeom prst="line">
                <a:avLst/>
              </a:prstGeom>
              <a:noFill/>
              <a:ln w="19050">
                <a:solidFill>
                  <a:srgbClr val="FFCC66"/>
                </a:solidFill>
                <a:round/>
                <a:headEnd/>
                <a:tailEnd/>
              </a:ln>
            </p:spPr>
            <p:txBody>
              <a:bodyPr/>
              <a:lstStyle/>
              <a:p>
                <a:endParaRPr lang="hu-HU"/>
              </a:p>
            </p:txBody>
          </p:sp>
          <p:sp>
            <p:nvSpPr>
              <p:cNvPr id="208020" name="Line 1408"/>
              <p:cNvSpPr>
                <a:spLocks noChangeShapeType="1"/>
              </p:cNvSpPr>
              <p:nvPr/>
            </p:nvSpPr>
            <p:spPr bwMode="auto">
              <a:xfrm rot="-5400000" flipH="1" flipV="1">
                <a:off x="2170" y="982"/>
                <a:ext cx="69" cy="127"/>
              </a:xfrm>
              <a:prstGeom prst="line">
                <a:avLst/>
              </a:prstGeom>
              <a:noFill/>
              <a:ln w="19050">
                <a:solidFill>
                  <a:srgbClr val="FFCC66"/>
                </a:solidFill>
                <a:round/>
                <a:headEnd/>
                <a:tailEnd/>
              </a:ln>
            </p:spPr>
            <p:txBody>
              <a:bodyPr/>
              <a:lstStyle/>
              <a:p>
                <a:endParaRPr lang="hu-HU"/>
              </a:p>
            </p:txBody>
          </p:sp>
          <p:sp>
            <p:nvSpPr>
              <p:cNvPr id="208021" name="Line 1409"/>
              <p:cNvSpPr>
                <a:spLocks noChangeShapeType="1"/>
              </p:cNvSpPr>
              <p:nvPr/>
            </p:nvSpPr>
            <p:spPr bwMode="auto">
              <a:xfrm rot="16200000" flipH="1">
                <a:off x="4095" y="2468"/>
                <a:ext cx="150" cy="1"/>
              </a:xfrm>
              <a:prstGeom prst="line">
                <a:avLst/>
              </a:prstGeom>
              <a:noFill/>
              <a:ln w="19050">
                <a:solidFill>
                  <a:srgbClr val="FFCC66"/>
                </a:solidFill>
                <a:round/>
                <a:headEnd/>
                <a:tailEnd/>
              </a:ln>
            </p:spPr>
            <p:txBody>
              <a:bodyPr/>
              <a:lstStyle/>
              <a:p>
                <a:endParaRPr lang="hu-HU"/>
              </a:p>
            </p:txBody>
          </p:sp>
          <p:sp>
            <p:nvSpPr>
              <p:cNvPr id="208022" name="Line 1410"/>
              <p:cNvSpPr>
                <a:spLocks noChangeShapeType="1"/>
              </p:cNvSpPr>
              <p:nvPr/>
            </p:nvSpPr>
            <p:spPr bwMode="auto">
              <a:xfrm rot="16200000" flipH="1">
                <a:off x="4094" y="2042"/>
                <a:ext cx="150" cy="1"/>
              </a:xfrm>
              <a:prstGeom prst="line">
                <a:avLst/>
              </a:prstGeom>
              <a:noFill/>
              <a:ln w="19050">
                <a:solidFill>
                  <a:srgbClr val="FFCC66"/>
                </a:solidFill>
                <a:round/>
                <a:headEnd/>
                <a:tailEnd/>
              </a:ln>
            </p:spPr>
            <p:txBody>
              <a:bodyPr/>
              <a:lstStyle/>
              <a:p>
                <a:endParaRPr lang="hu-HU"/>
              </a:p>
            </p:txBody>
          </p:sp>
          <p:sp>
            <p:nvSpPr>
              <p:cNvPr id="208023" name="Line 1411"/>
              <p:cNvSpPr>
                <a:spLocks noChangeShapeType="1"/>
              </p:cNvSpPr>
              <p:nvPr/>
            </p:nvSpPr>
            <p:spPr bwMode="auto">
              <a:xfrm rot="-5400000">
                <a:off x="1428" y="2255"/>
                <a:ext cx="138" cy="1"/>
              </a:xfrm>
              <a:prstGeom prst="line">
                <a:avLst/>
              </a:prstGeom>
              <a:noFill/>
              <a:ln w="19050">
                <a:solidFill>
                  <a:srgbClr val="FFCC66"/>
                </a:solidFill>
                <a:round/>
                <a:headEnd/>
                <a:tailEnd/>
              </a:ln>
            </p:spPr>
            <p:txBody>
              <a:bodyPr/>
              <a:lstStyle/>
              <a:p>
                <a:endParaRPr lang="hu-HU"/>
              </a:p>
            </p:txBody>
          </p:sp>
          <p:sp>
            <p:nvSpPr>
              <p:cNvPr id="208024" name="Line 1412"/>
              <p:cNvSpPr>
                <a:spLocks noChangeShapeType="1"/>
              </p:cNvSpPr>
              <p:nvPr/>
            </p:nvSpPr>
            <p:spPr bwMode="auto">
              <a:xfrm rot="-5400000" flipH="1" flipV="1">
                <a:off x="3691" y="3182"/>
                <a:ext cx="69" cy="127"/>
              </a:xfrm>
              <a:prstGeom prst="line">
                <a:avLst/>
              </a:prstGeom>
              <a:noFill/>
              <a:ln w="19050">
                <a:solidFill>
                  <a:srgbClr val="FFCC66"/>
                </a:solidFill>
                <a:round/>
                <a:headEnd/>
                <a:tailEnd/>
              </a:ln>
            </p:spPr>
            <p:txBody>
              <a:bodyPr/>
              <a:lstStyle/>
              <a:p>
                <a:endParaRPr lang="hu-HU"/>
              </a:p>
            </p:txBody>
          </p:sp>
          <p:sp>
            <p:nvSpPr>
              <p:cNvPr id="208025" name="Line 1413"/>
              <p:cNvSpPr>
                <a:spLocks noChangeShapeType="1"/>
              </p:cNvSpPr>
              <p:nvPr/>
            </p:nvSpPr>
            <p:spPr bwMode="auto">
              <a:xfrm rot="-5400000" flipH="1" flipV="1">
                <a:off x="1906" y="3182"/>
                <a:ext cx="69" cy="127"/>
              </a:xfrm>
              <a:prstGeom prst="line">
                <a:avLst/>
              </a:prstGeom>
              <a:noFill/>
              <a:ln w="19050">
                <a:solidFill>
                  <a:srgbClr val="FFCC66"/>
                </a:solidFill>
                <a:round/>
                <a:headEnd/>
                <a:tailEnd/>
              </a:ln>
            </p:spPr>
            <p:txBody>
              <a:bodyPr/>
              <a:lstStyle/>
              <a:p>
                <a:endParaRPr lang="hu-HU"/>
              </a:p>
            </p:txBody>
          </p:sp>
          <p:sp>
            <p:nvSpPr>
              <p:cNvPr id="208026" name="Line 1414"/>
              <p:cNvSpPr>
                <a:spLocks noChangeShapeType="1"/>
              </p:cNvSpPr>
              <p:nvPr/>
            </p:nvSpPr>
            <p:spPr bwMode="auto">
              <a:xfrm rot="16200000" flipH="1">
                <a:off x="1905" y="1201"/>
                <a:ext cx="69" cy="127"/>
              </a:xfrm>
              <a:prstGeom prst="line">
                <a:avLst/>
              </a:prstGeom>
              <a:noFill/>
              <a:ln w="19050">
                <a:solidFill>
                  <a:srgbClr val="FFCC66"/>
                </a:solidFill>
                <a:round/>
                <a:headEnd/>
                <a:tailEnd/>
              </a:ln>
            </p:spPr>
            <p:txBody>
              <a:bodyPr/>
              <a:lstStyle/>
              <a:p>
                <a:endParaRPr lang="hu-HU"/>
              </a:p>
            </p:txBody>
          </p:sp>
          <p:sp>
            <p:nvSpPr>
              <p:cNvPr id="208027" name="Line 1415"/>
              <p:cNvSpPr>
                <a:spLocks noChangeShapeType="1"/>
              </p:cNvSpPr>
              <p:nvPr/>
            </p:nvSpPr>
            <p:spPr bwMode="auto">
              <a:xfrm rot="16200000" flipH="1">
                <a:off x="3690" y="1201"/>
                <a:ext cx="69" cy="127"/>
              </a:xfrm>
              <a:prstGeom prst="line">
                <a:avLst/>
              </a:prstGeom>
              <a:noFill/>
              <a:ln w="19050">
                <a:solidFill>
                  <a:srgbClr val="FFCC66"/>
                </a:solidFill>
                <a:round/>
                <a:headEnd/>
                <a:tailEnd/>
              </a:ln>
            </p:spPr>
            <p:txBody>
              <a:bodyPr/>
              <a:lstStyle/>
              <a:p>
                <a:endParaRPr lang="hu-HU"/>
              </a:p>
            </p:txBody>
          </p:sp>
          <p:sp>
            <p:nvSpPr>
              <p:cNvPr id="208028" name="Line 1416"/>
              <p:cNvSpPr>
                <a:spLocks noChangeShapeType="1"/>
              </p:cNvSpPr>
              <p:nvPr/>
            </p:nvSpPr>
            <p:spPr bwMode="auto">
              <a:xfrm rot="-5400000" flipH="1" flipV="1">
                <a:off x="4071" y="2515"/>
                <a:ext cx="69" cy="126"/>
              </a:xfrm>
              <a:prstGeom prst="line">
                <a:avLst/>
              </a:prstGeom>
              <a:noFill/>
              <a:ln w="19050">
                <a:solidFill>
                  <a:srgbClr val="FFCC66"/>
                </a:solidFill>
                <a:round/>
                <a:headEnd/>
                <a:tailEnd/>
              </a:ln>
            </p:spPr>
            <p:txBody>
              <a:bodyPr/>
              <a:lstStyle/>
              <a:p>
                <a:endParaRPr lang="hu-HU"/>
              </a:p>
            </p:txBody>
          </p:sp>
          <p:sp>
            <p:nvSpPr>
              <p:cNvPr id="208029" name="Line 1417"/>
              <p:cNvSpPr>
                <a:spLocks noChangeShapeType="1"/>
              </p:cNvSpPr>
              <p:nvPr/>
            </p:nvSpPr>
            <p:spPr bwMode="auto">
              <a:xfrm rot="16200000" flipV="1">
                <a:off x="1524" y="1870"/>
                <a:ext cx="69" cy="126"/>
              </a:xfrm>
              <a:prstGeom prst="line">
                <a:avLst/>
              </a:prstGeom>
              <a:noFill/>
              <a:ln w="19050">
                <a:solidFill>
                  <a:srgbClr val="FFCC66"/>
                </a:solidFill>
                <a:round/>
                <a:headEnd/>
                <a:tailEnd/>
              </a:ln>
            </p:spPr>
            <p:txBody>
              <a:bodyPr/>
              <a:lstStyle/>
              <a:p>
                <a:endParaRPr lang="hu-HU"/>
              </a:p>
            </p:txBody>
          </p:sp>
          <p:sp>
            <p:nvSpPr>
              <p:cNvPr id="208030" name="Line 1418"/>
              <p:cNvSpPr>
                <a:spLocks noChangeShapeType="1"/>
              </p:cNvSpPr>
              <p:nvPr/>
            </p:nvSpPr>
            <p:spPr bwMode="auto">
              <a:xfrm rot="-5400000" flipH="1" flipV="1">
                <a:off x="1525" y="2515"/>
                <a:ext cx="69" cy="126"/>
              </a:xfrm>
              <a:prstGeom prst="line">
                <a:avLst/>
              </a:prstGeom>
              <a:noFill/>
              <a:ln w="19050">
                <a:solidFill>
                  <a:srgbClr val="FFCC66"/>
                </a:solidFill>
                <a:round/>
                <a:headEnd/>
                <a:tailEnd/>
              </a:ln>
            </p:spPr>
            <p:txBody>
              <a:bodyPr/>
              <a:lstStyle/>
              <a:p>
                <a:endParaRPr lang="hu-HU"/>
              </a:p>
            </p:txBody>
          </p:sp>
          <p:sp>
            <p:nvSpPr>
              <p:cNvPr id="208031" name="Line 1419"/>
              <p:cNvSpPr>
                <a:spLocks noChangeShapeType="1"/>
              </p:cNvSpPr>
              <p:nvPr/>
            </p:nvSpPr>
            <p:spPr bwMode="auto">
              <a:xfrm rot="16200000" flipV="1">
                <a:off x="4070" y="1870"/>
                <a:ext cx="69" cy="126"/>
              </a:xfrm>
              <a:prstGeom prst="line">
                <a:avLst/>
              </a:prstGeom>
              <a:noFill/>
              <a:ln w="19050">
                <a:solidFill>
                  <a:srgbClr val="FFCC66"/>
                </a:solidFill>
                <a:round/>
                <a:headEnd/>
                <a:tailEnd/>
              </a:ln>
            </p:spPr>
            <p:txBody>
              <a:bodyPr/>
              <a:lstStyle/>
              <a:p>
                <a:endParaRPr lang="hu-HU"/>
              </a:p>
            </p:txBody>
          </p:sp>
          <p:sp>
            <p:nvSpPr>
              <p:cNvPr id="208032" name="Line 1420"/>
              <p:cNvSpPr>
                <a:spLocks noChangeShapeType="1"/>
              </p:cNvSpPr>
              <p:nvPr/>
            </p:nvSpPr>
            <p:spPr bwMode="auto">
              <a:xfrm rot="16200000" flipV="1">
                <a:off x="2296" y="983"/>
                <a:ext cx="69" cy="126"/>
              </a:xfrm>
              <a:prstGeom prst="line">
                <a:avLst/>
              </a:prstGeom>
              <a:noFill/>
              <a:ln w="19050">
                <a:solidFill>
                  <a:srgbClr val="FFCC66"/>
                </a:solidFill>
                <a:round/>
                <a:headEnd/>
                <a:tailEnd/>
              </a:ln>
            </p:spPr>
            <p:txBody>
              <a:bodyPr/>
              <a:lstStyle/>
              <a:p>
                <a:endParaRPr lang="hu-HU"/>
              </a:p>
            </p:txBody>
          </p:sp>
          <p:sp>
            <p:nvSpPr>
              <p:cNvPr id="208033" name="Line 1421"/>
              <p:cNvSpPr>
                <a:spLocks noChangeShapeType="1"/>
              </p:cNvSpPr>
              <p:nvPr/>
            </p:nvSpPr>
            <p:spPr bwMode="auto">
              <a:xfrm rot="-5400000" flipH="1" flipV="1">
                <a:off x="3299" y="3402"/>
                <a:ext cx="69" cy="126"/>
              </a:xfrm>
              <a:prstGeom prst="line">
                <a:avLst/>
              </a:prstGeom>
              <a:noFill/>
              <a:ln w="19050">
                <a:solidFill>
                  <a:srgbClr val="FFCC66"/>
                </a:solidFill>
                <a:round/>
                <a:headEnd/>
                <a:tailEnd/>
              </a:ln>
            </p:spPr>
            <p:txBody>
              <a:bodyPr/>
              <a:lstStyle/>
              <a:p>
                <a:endParaRPr lang="hu-HU"/>
              </a:p>
            </p:txBody>
          </p:sp>
          <p:sp>
            <p:nvSpPr>
              <p:cNvPr id="208034" name="Line 1422"/>
              <p:cNvSpPr>
                <a:spLocks noChangeShapeType="1"/>
              </p:cNvSpPr>
              <p:nvPr/>
            </p:nvSpPr>
            <p:spPr bwMode="auto">
              <a:xfrm rot="16200000" flipV="1">
                <a:off x="3298" y="983"/>
                <a:ext cx="69" cy="126"/>
              </a:xfrm>
              <a:prstGeom prst="line">
                <a:avLst/>
              </a:prstGeom>
              <a:noFill/>
              <a:ln w="19050">
                <a:solidFill>
                  <a:srgbClr val="FFCC66"/>
                </a:solidFill>
                <a:round/>
                <a:headEnd/>
                <a:tailEnd/>
              </a:ln>
            </p:spPr>
            <p:txBody>
              <a:bodyPr/>
              <a:lstStyle/>
              <a:p>
                <a:endParaRPr lang="hu-HU"/>
              </a:p>
            </p:txBody>
          </p:sp>
          <p:sp>
            <p:nvSpPr>
              <p:cNvPr id="208035" name="Line 1423"/>
              <p:cNvSpPr>
                <a:spLocks noChangeShapeType="1"/>
              </p:cNvSpPr>
              <p:nvPr/>
            </p:nvSpPr>
            <p:spPr bwMode="auto">
              <a:xfrm rot="-5400000" flipH="1" flipV="1">
                <a:off x="2297" y="3402"/>
                <a:ext cx="69" cy="126"/>
              </a:xfrm>
              <a:prstGeom prst="line">
                <a:avLst/>
              </a:prstGeom>
              <a:noFill/>
              <a:ln w="19050">
                <a:solidFill>
                  <a:srgbClr val="FFCC66"/>
                </a:solidFill>
                <a:round/>
                <a:headEnd/>
                <a:tailEnd/>
              </a:ln>
            </p:spPr>
            <p:txBody>
              <a:bodyPr/>
              <a:lstStyle/>
              <a:p>
                <a:endParaRPr lang="hu-HU"/>
              </a:p>
            </p:txBody>
          </p:sp>
          <p:sp>
            <p:nvSpPr>
              <p:cNvPr id="208036" name="Line 1424"/>
              <p:cNvSpPr>
                <a:spLocks noChangeShapeType="1"/>
              </p:cNvSpPr>
              <p:nvPr/>
            </p:nvSpPr>
            <p:spPr bwMode="auto">
              <a:xfrm rot="16200000" flipH="1">
                <a:off x="2068" y="3355"/>
                <a:ext cx="150" cy="1"/>
              </a:xfrm>
              <a:prstGeom prst="line">
                <a:avLst/>
              </a:prstGeom>
              <a:noFill/>
              <a:ln w="19050">
                <a:solidFill>
                  <a:srgbClr val="FFCC66"/>
                </a:solidFill>
                <a:round/>
                <a:headEnd/>
                <a:tailEnd/>
              </a:ln>
            </p:spPr>
            <p:txBody>
              <a:bodyPr/>
              <a:lstStyle/>
              <a:p>
                <a:endParaRPr lang="hu-HU"/>
              </a:p>
            </p:txBody>
          </p:sp>
          <p:sp>
            <p:nvSpPr>
              <p:cNvPr id="208037" name="Line 1425"/>
              <p:cNvSpPr>
                <a:spLocks noChangeShapeType="1"/>
              </p:cNvSpPr>
              <p:nvPr/>
            </p:nvSpPr>
            <p:spPr bwMode="auto">
              <a:xfrm rot="16200000" flipH="1">
                <a:off x="2067" y="1155"/>
                <a:ext cx="150" cy="1"/>
              </a:xfrm>
              <a:prstGeom prst="line">
                <a:avLst/>
              </a:prstGeom>
              <a:noFill/>
              <a:ln w="19050">
                <a:solidFill>
                  <a:srgbClr val="FFCC66"/>
                </a:solidFill>
                <a:round/>
                <a:headEnd/>
                <a:tailEnd/>
              </a:ln>
            </p:spPr>
            <p:txBody>
              <a:bodyPr/>
              <a:lstStyle/>
              <a:p>
                <a:endParaRPr lang="hu-HU"/>
              </a:p>
            </p:txBody>
          </p:sp>
          <p:sp>
            <p:nvSpPr>
              <p:cNvPr id="208038" name="Line 1426"/>
              <p:cNvSpPr>
                <a:spLocks noChangeShapeType="1"/>
              </p:cNvSpPr>
              <p:nvPr/>
            </p:nvSpPr>
            <p:spPr bwMode="auto">
              <a:xfrm rot="-5400000">
                <a:off x="3714" y="1374"/>
                <a:ext cx="150" cy="1"/>
              </a:xfrm>
              <a:prstGeom prst="line">
                <a:avLst/>
              </a:prstGeom>
              <a:noFill/>
              <a:ln w="19050">
                <a:solidFill>
                  <a:srgbClr val="FFCC66"/>
                </a:solidFill>
                <a:round/>
                <a:headEnd/>
                <a:tailEnd/>
              </a:ln>
            </p:spPr>
            <p:txBody>
              <a:bodyPr/>
              <a:lstStyle/>
              <a:p>
                <a:endParaRPr lang="hu-HU"/>
              </a:p>
            </p:txBody>
          </p:sp>
          <p:sp>
            <p:nvSpPr>
              <p:cNvPr id="208039" name="Line 1427"/>
              <p:cNvSpPr>
                <a:spLocks noChangeShapeType="1"/>
              </p:cNvSpPr>
              <p:nvPr/>
            </p:nvSpPr>
            <p:spPr bwMode="auto">
              <a:xfrm rot="-5400000">
                <a:off x="3715" y="3136"/>
                <a:ext cx="150" cy="1"/>
              </a:xfrm>
              <a:prstGeom prst="line">
                <a:avLst/>
              </a:prstGeom>
              <a:noFill/>
              <a:ln w="19050">
                <a:solidFill>
                  <a:srgbClr val="FFCC66"/>
                </a:solidFill>
                <a:round/>
                <a:headEnd/>
                <a:tailEnd/>
              </a:ln>
            </p:spPr>
            <p:txBody>
              <a:bodyPr/>
              <a:lstStyle/>
              <a:p>
                <a:endParaRPr lang="hu-HU"/>
              </a:p>
            </p:txBody>
          </p:sp>
          <p:sp>
            <p:nvSpPr>
              <p:cNvPr id="208040" name="Line 1428"/>
              <p:cNvSpPr>
                <a:spLocks noChangeShapeType="1"/>
              </p:cNvSpPr>
              <p:nvPr/>
            </p:nvSpPr>
            <p:spPr bwMode="auto">
              <a:xfrm rot="-5400000">
                <a:off x="3968" y="1823"/>
                <a:ext cx="150" cy="1"/>
              </a:xfrm>
              <a:prstGeom prst="line">
                <a:avLst/>
              </a:prstGeom>
              <a:noFill/>
              <a:ln w="19050">
                <a:solidFill>
                  <a:srgbClr val="FFCC66"/>
                </a:solidFill>
                <a:round/>
                <a:headEnd/>
                <a:tailEnd/>
              </a:ln>
            </p:spPr>
            <p:txBody>
              <a:bodyPr/>
              <a:lstStyle/>
              <a:p>
                <a:endParaRPr lang="hu-HU"/>
              </a:p>
            </p:txBody>
          </p:sp>
          <p:sp>
            <p:nvSpPr>
              <p:cNvPr id="208041" name="Line 1429"/>
              <p:cNvSpPr>
                <a:spLocks noChangeShapeType="1"/>
              </p:cNvSpPr>
              <p:nvPr/>
            </p:nvSpPr>
            <p:spPr bwMode="auto">
              <a:xfrm rot="-5400000">
                <a:off x="3969" y="2687"/>
                <a:ext cx="150" cy="1"/>
              </a:xfrm>
              <a:prstGeom prst="line">
                <a:avLst/>
              </a:prstGeom>
              <a:noFill/>
              <a:ln w="19050">
                <a:solidFill>
                  <a:srgbClr val="FFCC66"/>
                </a:solidFill>
                <a:round/>
                <a:headEnd/>
                <a:tailEnd/>
              </a:ln>
            </p:spPr>
            <p:txBody>
              <a:bodyPr/>
              <a:lstStyle/>
              <a:p>
                <a:endParaRPr lang="hu-HU"/>
              </a:p>
            </p:txBody>
          </p:sp>
          <p:sp>
            <p:nvSpPr>
              <p:cNvPr id="208042" name="Line 1430"/>
              <p:cNvSpPr>
                <a:spLocks noChangeShapeType="1"/>
              </p:cNvSpPr>
              <p:nvPr/>
            </p:nvSpPr>
            <p:spPr bwMode="auto">
              <a:xfrm rot="-5400000" flipH="1" flipV="1">
                <a:off x="1779" y="2963"/>
                <a:ext cx="69" cy="127"/>
              </a:xfrm>
              <a:prstGeom prst="line">
                <a:avLst/>
              </a:prstGeom>
              <a:noFill/>
              <a:ln w="19050">
                <a:solidFill>
                  <a:srgbClr val="FFCC66"/>
                </a:solidFill>
                <a:round/>
                <a:headEnd/>
                <a:tailEnd/>
              </a:ln>
            </p:spPr>
            <p:txBody>
              <a:bodyPr/>
              <a:lstStyle/>
              <a:p>
                <a:endParaRPr lang="hu-HU"/>
              </a:p>
            </p:txBody>
          </p:sp>
          <p:sp>
            <p:nvSpPr>
              <p:cNvPr id="208043" name="Line 1431"/>
              <p:cNvSpPr>
                <a:spLocks noChangeShapeType="1"/>
              </p:cNvSpPr>
              <p:nvPr/>
            </p:nvSpPr>
            <p:spPr bwMode="auto">
              <a:xfrm rot="-5400000" flipH="1" flipV="1">
                <a:off x="3818" y="2963"/>
                <a:ext cx="69" cy="127"/>
              </a:xfrm>
              <a:prstGeom prst="line">
                <a:avLst/>
              </a:prstGeom>
              <a:noFill/>
              <a:ln w="19050">
                <a:solidFill>
                  <a:srgbClr val="FFCC66"/>
                </a:solidFill>
                <a:round/>
                <a:headEnd/>
                <a:tailEnd/>
              </a:ln>
            </p:spPr>
            <p:txBody>
              <a:bodyPr/>
              <a:lstStyle/>
              <a:p>
                <a:endParaRPr lang="hu-HU"/>
              </a:p>
            </p:txBody>
          </p:sp>
          <p:sp>
            <p:nvSpPr>
              <p:cNvPr id="208044" name="Line 1432"/>
              <p:cNvSpPr>
                <a:spLocks noChangeShapeType="1"/>
              </p:cNvSpPr>
              <p:nvPr/>
            </p:nvSpPr>
            <p:spPr bwMode="auto">
              <a:xfrm rot="16200000" flipV="1">
                <a:off x="1773" y="1426"/>
                <a:ext cx="80" cy="127"/>
              </a:xfrm>
              <a:prstGeom prst="line">
                <a:avLst/>
              </a:prstGeom>
              <a:noFill/>
              <a:ln w="19050">
                <a:solidFill>
                  <a:srgbClr val="FFCC66"/>
                </a:solidFill>
                <a:round/>
                <a:headEnd/>
                <a:tailEnd/>
              </a:ln>
            </p:spPr>
            <p:txBody>
              <a:bodyPr/>
              <a:lstStyle/>
              <a:p>
                <a:endParaRPr lang="hu-HU"/>
              </a:p>
            </p:txBody>
          </p:sp>
          <p:sp>
            <p:nvSpPr>
              <p:cNvPr id="208045" name="Line 1433"/>
              <p:cNvSpPr>
                <a:spLocks noChangeShapeType="1"/>
              </p:cNvSpPr>
              <p:nvPr/>
            </p:nvSpPr>
            <p:spPr bwMode="auto">
              <a:xfrm rot="16200000" flipV="1">
                <a:off x="3812" y="1426"/>
                <a:ext cx="80" cy="127"/>
              </a:xfrm>
              <a:prstGeom prst="line">
                <a:avLst/>
              </a:prstGeom>
              <a:noFill/>
              <a:ln w="19050">
                <a:solidFill>
                  <a:srgbClr val="FFCC66"/>
                </a:solidFill>
                <a:round/>
                <a:headEnd/>
                <a:tailEnd/>
              </a:ln>
            </p:spPr>
            <p:txBody>
              <a:bodyPr/>
              <a:lstStyle/>
              <a:p>
                <a:endParaRPr lang="hu-HU"/>
              </a:p>
            </p:txBody>
          </p:sp>
          <p:sp>
            <p:nvSpPr>
              <p:cNvPr id="208046" name="Line 1434"/>
              <p:cNvSpPr>
                <a:spLocks noChangeShapeType="1"/>
              </p:cNvSpPr>
              <p:nvPr/>
            </p:nvSpPr>
            <p:spPr bwMode="auto">
              <a:xfrm rot="16200000" flipV="1">
                <a:off x="1525" y="2296"/>
                <a:ext cx="69" cy="126"/>
              </a:xfrm>
              <a:prstGeom prst="line">
                <a:avLst/>
              </a:prstGeom>
              <a:noFill/>
              <a:ln w="19050">
                <a:solidFill>
                  <a:srgbClr val="FFCC66"/>
                </a:solidFill>
                <a:round/>
                <a:headEnd/>
                <a:tailEnd/>
              </a:ln>
            </p:spPr>
            <p:txBody>
              <a:bodyPr/>
              <a:lstStyle/>
              <a:p>
                <a:endParaRPr lang="hu-HU"/>
              </a:p>
            </p:txBody>
          </p:sp>
          <p:sp>
            <p:nvSpPr>
              <p:cNvPr id="208047" name="Line 1435"/>
              <p:cNvSpPr>
                <a:spLocks noChangeShapeType="1"/>
              </p:cNvSpPr>
              <p:nvPr/>
            </p:nvSpPr>
            <p:spPr bwMode="auto">
              <a:xfrm rot="16200000" flipV="1">
                <a:off x="4071" y="2296"/>
                <a:ext cx="69" cy="126"/>
              </a:xfrm>
              <a:prstGeom prst="line">
                <a:avLst/>
              </a:prstGeom>
              <a:noFill/>
              <a:ln w="19050">
                <a:solidFill>
                  <a:srgbClr val="FFCC66"/>
                </a:solidFill>
                <a:round/>
                <a:headEnd/>
                <a:tailEnd/>
              </a:ln>
            </p:spPr>
            <p:txBody>
              <a:bodyPr/>
              <a:lstStyle/>
              <a:p>
                <a:endParaRPr lang="hu-HU"/>
              </a:p>
            </p:txBody>
          </p:sp>
          <p:sp>
            <p:nvSpPr>
              <p:cNvPr id="208048" name="Line 1436"/>
              <p:cNvSpPr>
                <a:spLocks noChangeShapeType="1"/>
              </p:cNvSpPr>
              <p:nvPr/>
            </p:nvSpPr>
            <p:spPr bwMode="auto">
              <a:xfrm rot="-5400000" flipH="1" flipV="1">
                <a:off x="4070" y="2089"/>
                <a:ext cx="69" cy="126"/>
              </a:xfrm>
              <a:prstGeom prst="line">
                <a:avLst/>
              </a:prstGeom>
              <a:noFill/>
              <a:ln w="19050">
                <a:solidFill>
                  <a:srgbClr val="FFCC66"/>
                </a:solidFill>
                <a:round/>
                <a:headEnd/>
                <a:tailEnd/>
              </a:ln>
            </p:spPr>
            <p:txBody>
              <a:bodyPr/>
              <a:lstStyle/>
              <a:p>
                <a:endParaRPr lang="hu-HU"/>
              </a:p>
            </p:txBody>
          </p:sp>
          <p:sp>
            <p:nvSpPr>
              <p:cNvPr id="208049" name="Line 1437"/>
              <p:cNvSpPr>
                <a:spLocks noChangeShapeType="1"/>
              </p:cNvSpPr>
              <p:nvPr/>
            </p:nvSpPr>
            <p:spPr bwMode="auto">
              <a:xfrm rot="-5400000" flipH="1" flipV="1">
                <a:off x="1524" y="2089"/>
                <a:ext cx="69" cy="126"/>
              </a:xfrm>
              <a:prstGeom prst="line">
                <a:avLst/>
              </a:prstGeom>
              <a:noFill/>
              <a:ln w="19050">
                <a:solidFill>
                  <a:srgbClr val="FFCC66"/>
                </a:solidFill>
                <a:round/>
                <a:headEnd/>
                <a:tailEnd/>
              </a:ln>
            </p:spPr>
            <p:txBody>
              <a:bodyPr/>
              <a:lstStyle/>
              <a:p>
                <a:endParaRPr lang="hu-HU"/>
              </a:p>
            </p:txBody>
          </p:sp>
          <p:sp>
            <p:nvSpPr>
              <p:cNvPr id="208050" name="Line 1438"/>
              <p:cNvSpPr>
                <a:spLocks noChangeShapeType="1"/>
              </p:cNvSpPr>
              <p:nvPr/>
            </p:nvSpPr>
            <p:spPr bwMode="auto">
              <a:xfrm rot="-5400000" flipH="1" flipV="1">
                <a:off x="3939" y="2739"/>
                <a:ext cx="81" cy="127"/>
              </a:xfrm>
              <a:prstGeom prst="line">
                <a:avLst/>
              </a:prstGeom>
              <a:noFill/>
              <a:ln w="19050">
                <a:solidFill>
                  <a:srgbClr val="FFCC66"/>
                </a:solidFill>
                <a:round/>
                <a:headEnd/>
                <a:tailEnd/>
              </a:ln>
            </p:spPr>
            <p:txBody>
              <a:bodyPr/>
              <a:lstStyle/>
              <a:p>
                <a:endParaRPr lang="hu-HU"/>
              </a:p>
            </p:txBody>
          </p:sp>
          <p:sp>
            <p:nvSpPr>
              <p:cNvPr id="208051" name="Line 1439"/>
              <p:cNvSpPr>
                <a:spLocks noChangeShapeType="1"/>
              </p:cNvSpPr>
              <p:nvPr/>
            </p:nvSpPr>
            <p:spPr bwMode="auto">
              <a:xfrm rot="16200000" flipH="1">
                <a:off x="1645" y="1644"/>
                <a:ext cx="81" cy="127"/>
              </a:xfrm>
              <a:prstGeom prst="line">
                <a:avLst/>
              </a:prstGeom>
              <a:noFill/>
              <a:ln w="19050">
                <a:solidFill>
                  <a:srgbClr val="FFCC66"/>
                </a:solidFill>
                <a:round/>
                <a:headEnd/>
                <a:tailEnd/>
              </a:ln>
            </p:spPr>
            <p:txBody>
              <a:bodyPr/>
              <a:lstStyle/>
              <a:p>
                <a:endParaRPr lang="hu-HU"/>
              </a:p>
            </p:txBody>
          </p:sp>
          <p:sp>
            <p:nvSpPr>
              <p:cNvPr id="208052" name="Line 1440"/>
              <p:cNvSpPr>
                <a:spLocks noChangeShapeType="1"/>
              </p:cNvSpPr>
              <p:nvPr/>
            </p:nvSpPr>
            <p:spPr bwMode="auto">
              <a:xfrm rot="-5400000" flipH="1" flipV="1">
                <a:off x="1646" y="2739"/>
                <a:ext cx="81" cy="127"/>
              </a:xfrm>
              <a:prstGeom prst="line">
                <a:avLst/>
              </a:prstGeom>
              <a:noFill/>
              <a:ln w="19050">
                <a:solidFill>
                  <a:srgbClr val="FFCC66"/>
                </a:solidFill>
                <a:round/>
                <a:headEnd/>
                <a:tailEnd/>
              </a:ln>
            </p:spPr>
            <p:txBody>
              <a:bodyPr/>
              <a:lstStyle/>
              <a:p>
                <a:endParaRPr lang="hu-HU"/>
              </a:p>
            </p:txBody>
          </p:sp>
          <p:sp>
            <p:nvSpPr>
              <p:cNvPr id="208053" name="Line 1441"/>
              <p:cNvSpPr>
                <a:spLocks noChangeShapeType="1"/>
              </p:cNvSpPr>
              <p:nvPr/>
            </p:nvSpPr>
            <p:spPr bwMode="auto">
              <a:xfrm rot="16200000" flipH="1">
                <a:off x="3938" y="1644"/>
                <a:ext cx="81" cy="127"/>
              </a:xfrm>
              <a:prstGeom prst="line">
                <a:avLst/>
              </a:prstGeom>
              <a:noFill/>
              <a:ln w="19050">
                <a:solidFill>
                  <a:srgbClr val="FFCC66"/>
                </a:solidFill>
                <a:round/>
                <a:headEnd/>
                <a:tailEnd/>
              </a:ln>
            </p:spPr>
            <p:txBody>
              <a:bodyPr/>
              <a:lstStyle/>
              <a:p>
                <a:endParaRPr lang="hu-HU"/>
              </a:p>
            </p:txBody>
          </p:sp>
          <p:sp>
            <p:nvSpPr>
              <p:cNvPr id="208054" name="Line 1442"/>
              <p:cNvSpPr>
                <a:spLocks noChangeShapeType="1"/>
              </p:cNvSpPr>
              <p:nvPr/>
            </p:nvSpPr>
            <p:spPr bwMode="auto">
              <a:xfrm rot="-5400000" flipH="1" flipV="1">
                <a:off x="3172" y="982"/>
                <a:ext cx="69" cy="127"/>
              </a:xfrm>
              <a:prstGeom prst="line">
                <a:avLst/>
              </a:prstGeom>
              <a:noFill/>
              <a:ln w="19050">
                <a:solidFill>
                  <a:srgbClr val="FFCC66"/>
                </a:solidFill>
                <a:round/>
                <a:headEnd/>
                <a:tailEnd/>
              </a:ln>
            </p:spPr>
            <p:txBody>
              <a:bodyPr/>
              <a:lstStyle/>
              <a:p>
                <a:endParaRPr lang="hu-HU"/>
              </a:p>
            </p:txBody>
          </p:sp>
          <p:sp>
            <p:nvSpPr>
              <p:cNvPr id="208055" name="Line 1443"/>
              <p:cNvSpPr>
                <a:spLocks noChangeShapeType="1"/>
              </p:cNvSpPr>
              <p:nvPr/>
            </p:nvSpPr>
            <p:spPr bwMode="auto">
              <a:xfrm rot="16200000" flipH="1">
                <a:off x="3173" y="3401"/>
                <a:ext cx="69" cy="127"/>
              </a:xfrm>
              <a:prstGeom prst="line">
                <a:avLst/>
              </a:prstGeom>
              <a:noFill/>
              <a:ln w="19050">
                <a:solidFill>
                  <a:srgbClr val="FFCC66"/>
                </a:solidFill>
                <a:round/>
                <a:headEnd/>
                <a:tailEnd/>
              </a:ln>
            </p:spPr>
            <p:txBody>
              <a:bodyPr/>
              <a:lstStyle/>
              <a:p>
                <a:endParaRPr lang="hu-HU"/>
              </a:p>
            </p:txBody>
          </p:sp>
          <p:sp>
            <p:nvSpPr>
              <p:cNvPr id="208056" name="Line 1444"/>
              <p:cNvSpPr>
                <a:spLocks noChangeShapeType="1"/>
              </p:cNvSpPr>
              <p:nvPr/>
            </p:nvSpPr>
            <p:spPr bwMode="auto">
              <a:xfrm rot="16200000" flipH="1">
                <a:off x="2424" y="3401"/>
                <a:ext cx="69" cy="127"/>
              </a:xfrm>
              <a:prstGeom prst="line">
                <a:avLst/>
              </a:prstGeom>
              <a:noFill/>
              <a:ln w="19050">
                <a:solidFill>
                  <a:srgbClr val="FFCC66"/>
                </a:solidFill>
                <a:round/>
                <a:headEnd/>
                <a:tailEnd/>
              </a:ln>
            </p:spPr>
            <p:txBody>
              <a:bodyPr/>
              <a:lstStyle/>
              <a:p>
                <a:endParaRPr lang="hu-HU"/>
              </a:p>
            </p:txBody>
          </p:sp>
          <p:sp>
            <p:nvSpPr>
              <p:cNvPr id="208057" name="Line 1445"/>
              <p:cNvSpPr>
                <a:spLocks noChangeShapeType="1"/>
              </p:cNvSpPr>
              <p:nvPr/>
            </p:nvSpPr>
            <p:spPr bwMode="auto">
              <a:xfrm rot="-5400000" flipH="1" flipV="1">
                <a:off x="2423" y="982"/>
                <a:ext cx="69" cy="127"/>
              </a:xfrm>
              <a:prstGeom prst="line">
                <a:avLst/>
              </a:prstGeom>
              <a:noFill/>
              <a:ln w="19050">
                <a:solidFill>
                  <a:srgbClr val="FFCC66"/>
                </a:solidFill>
                <a:round/>
                <a:headEnd/>
                <a:tailEnd/>
              </a:ln>
            </p:spPr>
            <p:txBody>
              <a:bodyPr/>
              <a:lstStyle/>
              <a:p>
                <a:endParaRPr lang="hu-HU"/>
              </a:p>
            </p:txBody>
          </p:sp>
          <p:sp>
            <p:nvSpPr>
              <p:cNvPr id="208058" name="Line 1446"/>
              <p:cNvSpPr>
                <a:spLocks noChangeShapeType="1"/>
              </p:cNvSpPr>
              <p:nvPr/>
            </p:nvSpPr>
            <p:spPr bwMode="auto">
              <a:xfrm rot="16200000" flipH="1">
                <a:off x="3843" y="2918"/>
                <a:ext cx="149" cy="1"/>
              </a:xfrm>
              <a:prstGeom prst="line">
                <a:avLst/>
              </a:prstGeom>
              <a:noFill/>
              <a:ln w="19050">
                <a:solidFill>
                  <a:srgbClr val="FFCC66"/>
                </a:solidFill>
                <a:round/>
                <a:headEnd/>
                <a:tailEnd/>
              </a:ln>
            </p:spPr>
            <p:txBody>
              <a:bodyPr/>
              <a:lstStyle/>
              <a:p>
                <a:endParaRPr lang="hu-HU"/>
              </a:p>
            </p:txBody>
          </p:sp>
          <p:sp>
            <p:nvSpPr>
              <p:cNvPr id="208059" name="Line 1447"/>
              <p:cNvSpPr>
                <a:spLocks noChangeShapeType="1"/>
              </p:cNvSpPr>
              <p:nvPr/>
            </p:nvSpPr>
            <p:spPr bwMode="auto">
              <a:xfrm rot="16200000" flipH="1">
                <a:off x="3848" y="1599"/>
                <a:ext cx="138" cy="1"/>
              </a:xfrm>
              <a:prstGeom prst="line">
                <a:avLst/>
              </a:prstGeom>
              <a:noFill/>
              <a:ln w="19050">
                <a:solidFill>
                  <a:srgbClr val="FFCC66"/>
                </a:solidFill>
                <a:round/>
                <a:headEnd/>
                <a:tailEnd/>
              </a:ln>
            </p:spPr>
            <p:txBody>
              <a:bodyPr/>
              <a:lstStyle/>
              <a:p>
                <a:endParaRPr lang="hu-HU"/>
              </a:p>
            </p:txBody>
          </p:sp>
          <p:sp>
            <p:nvSpPr>
              <p:cNvPr id="208060" name="Line 1448"/>
              <p:cNvSpPr>
                <a:spLocks noChangeShapeType="1"/>
              </p:cNvSpPr>
              <p:nvPr/>
            </p:nvSpPr>
            <p:spPr bwMode="auto">
              <a:xfrm rot="16200000" flipV="1">
                <a:off x="3559" y="3178"/>
                <a:ext cx="69" cy="138"/>
              </a:xfrm>
              <a:prstGeom prst="line">
                <a:avLst/>
              </a:prstGeom>
              <a:noFill/>
              <a:ln w="19050">
                <a:solidFill>
                  <a:srgbClr val="FFCC66"/>
                </a:solidFill>
                <a:round/>
                <a:headEnd/>
                <a:tailEnd/>
              </a:ln>
            </p:spPr>
            <p:txBody>
              <a:bodyPr/>
              <a:lstStyle/>
              <a:p>
                <a:endParaRPr lang="hu-HU"/>
              </a:p>
            </p:txBody>
          </p:sp>
          <p:sp>
            <p:nvSpPr>
              <p:cNvPr id="208061" name="Line 1449"/>
              <p:cNvSpPr>
                <a:spLocks noChangeShapeType="1"/>
              </p:cNvSpPr>
              <p:nvPr/>
            </p:nvSpPr>
            <p:spPr bwMode="auto">
              <a:xfrm rot="16200000" flipV="1">
                <a:off x="2039" y="3178"/>
                <a:ext cx="69" cy="138"/>
              </a:xfrm>
              <a:prstGeom prst="line">
                <a:avLst/>
              </a:prstGeom>
              <a:noFill/>
              <a:ln w="19050">
                <a:solidFill>
                  <a:srgbClr val="FFCC66"/>
                </a:solidFill>
                <a:round/>
                <a:headEnd/>
                <a:tailEnd/>
              </a:ln>
            </p:spPr>
            <p:txBody>
              <a:bodyPr/>
              <a:lstStyle/>
              <a:p>
                <a:endParaRPr lang="hu-HU"/>
              </a:p>
            </p:txBody>
          </p:sp>
          <p:sp>
            <p:nvSpPr>
              <p:cNvPr id="208062" name="Line 1450"/>
              <p:cNvSpPr>
                <a:spLocks noChangeShapeType="1"/>
              </p:cNvSpPr>
              <p:nvPr/>
            </p:nvSpPr>
            <p:spPr bwMode="auto">
              <a:xfrm rot="-5400000" flipH="1" flipV="1">
                <a:off x="2038" y="1197"/>
                <a:ext cx="69" cy="138"/>
              </a:xfrm>
              <a:prstGeom prst="line">
                <a:avLst/>
              </a:prstGeom>
              <a:noFill/>
              <a:ln w="19050">
                <a:solidFill>
                  <a:srgbClr val="FFCC66"/>
                </a:solidFill>
                <a:round/>
                <a:headEnd/>
                <a:tailEnd/>
              </a:ln>
            </p:spPr>
            <p:txBody>
              <a:bodyPr/>
              <a:lstStyle/>
              <a:p>
                <a:endParaRPr lang="hu-HU"/>
              </a:p>
            </p:txBody>
          </p:sp>
          <p:sp>
            <p:nvSpPr>
              <p:cNvPr id="208063" name="Line 1451"/>
              <p:cNvSpPr>
                <a:spLocks noChangeShapeType="1"/>
              </p:cNvSpPr>
              <p:nvPr/>
            </p:nvSpPr>
            <p:spPr bwMode="auto">
              <a:xfrm rot="-5400000" flipH="1" flipV="1">
                <a:off x="3558" y="1197"/>
                <a:ext cx="69" cy="138"/>
              </a:xfrm>
              <a:prstGeom prst="line">
                <a:avLst/>
              </a:prstGeom>
              <a:noFill/>
              <a:ln w="19050">
                <a:solidFill>
                  <a:srgbClr val="FFCC66"/>
                </a:solidFill>
                <a:round/>
                <a:headEnd/>
                <a:tailEnd/>
              </a:ln>
            </p:spPr>
            <p:txBody>
              <a:bodyPr/>
              <a:lstStyle/>
              <a:p>
                <a:endParaRPr lang="hu-HU"/>
              </a:p>
            </p:txBody>
          </p:sp>
          <p:sp>
            <p:nvSpPr>
              <p:cNvPr id="208064" name="Line 1452"/>
              <p:cNvSpPr>
                <a:spLocks noChangeShapeType="1"/>
              </p:cNvSpPr>
              <p:nvPr/>
            </p:nvSpPr>
            <p:spPr bwMode="auto">
              <a:xfrm rot="16200000" flipH="1">
                <a:off x="3324" y="3356"/>
                <a:ext cx="150" cy="1"/>
              </a:xfrm>
              <a:prstGeom prst="line">
                <a:avLst/>
              </a:prstGeom>
              <a:noFill/>
              <a:ln w="19050">
                <a:solidFill>
                  <a:srgbClr val="FFCC66"/>
                </a:solidFill>
                <a:round/>
                <a:headEnd/>
                <a:tailEnd/>
              </a:ln>
            </p:spPr>
            <p:txBody>
              <a:bodyPr/>
              <a:lstStyle/>
              <a:p>
                <a:endParaRPr lang="hu-HU"/>
              </a:p>
            </p:txBody>
          </p:sp>
          <p:sp>
            <p:nvSpPr>
              <p:cNvPr id="208065" name="Line 1453"/>
              <p:cNvSpPr>
                <a:spLocks noChangeShapeType="1"/>
              </p:cNvSpPr>
              <p:nvPr/>
            </p:nvSpPr>
            <p:spPr bwMode="auto">
              <a:xfrm rot="16200000" flipH="1">
                <a:off x="3323" y="1156"/>
                <a:ext cx="150" cy="1"/>
              </a:xfrm>
              <a:prstGeom prst="line">
                <a:avLst/>
              </a:prstGeom>
              <a:noFill/>
              <a:ln w="19050">
                <a:solidFill>
                  <a:srgbClr val="FFCC66"/>
                </a:solidFill>
                <a:round/>
                <a:headEnd/>
                <a:tailEnd/>
              </a:ln>
            </p:spPr>
            <p:txBody>
              <a:bodyPr/>
              <a:lstStyle/>
              <a:p>
                <a:endParaRPr lang="hu-HU"/>
              </a:p>
            </p:txBody>
          </p:sp>
          <p:sp>
            <p:nvSpPr>
              <p:cNvPr id="208066" name="Line 1454"/>
              <p:cNvSpPr>
                <a:spLocks noChangeShapeType="1"/>
              </p:cNvSpPr>
              <p:nvPr/>
            </p:nvSpPr>
            <p:spPr bwMode="auto">
              <a:xfrm rot="-5400000" flipH="1" flipV="1">
                <a:off x="3047" y="3402"/>
                <a:ext cx="69" cy="127"/>
              </a:xfrm>
              <a:prstGeom prst="line">
                <a:avLst/>
              </a:prstGeom>
              <a:noFill/>
              <a:ln w="19050">
                <a:solidFill>
                  <a:srgbClr val="FFCC66"/>
                </a:solidFill>
                <a:round/>
                <a:headEnd/>
                <a:tailEnd/>
              </a:ln>
            </p:spPr>
            <p:txBody>
              <a:bodyPr/>
              <a:lstStyle/>
              <a:p>
                <a:endParaRPr lang="hu-HU"/>
              </a:p>
            </p:txBody>
          </p:sp>
          <p:sp>
            <p:nvSpPr>
              <p:cNvPr id="208067" name="Line 1455"/>
              <p:cNvSpPr>
                <a:spLocks noChangeShapeType="1"/>
              </p:cNvSpPr>
              <p:nvPr/>
            </p:nvSpPr>
            <p:spPr bwMode="auto">
              <a:xfrm rot="16200000" flipV="1">
                <a:off x="2551" y="983"/>
                <a:ext cx="69" cy="127"/>
              </a:xfrm>
              <a:prstGeom prst="line">
                <a:avLst/>
              </a:prstGeom>
              <a:noFill/>
              <a:ln w="19050">
                <a:solidFill>
                  <a:srgbClr val="FFCC66"/>
                </a:solidFill>
                <a:round/>
                <a:headEnd/>
                <a:tailEnd/>
              </a:ln>
            </p:spPr>
            <p:txBody>
              <a:bodyPr/>
              <a:lstStyle/>
              <a:p>
                <a:endParaRPr lang="hu-HU"/>
              </a:p>
            </p:txBody>
          </p:sp>
          <p:sp>
            <p:nvSpPr>
              <p:cNvPr id="208068" name="Line 1456"/>
              <p:cNvSpPr>
                <a:spLocks noChangeShapeType="1"/>
              </p:cNvSpPr>
              <p:nvPr/>
            </p:nvSpPr>
            <p:spPr bwMode="auto">
              <a:xfrm rot="16200000" flipV="1">
                <a:off x="3046" y="983"/>
                <a:ext cx="69" cy="127"/>
              </a:xfrm>
              <a:prstGeom prst="line">
                <a:avLst/>
              </a:prstGeom>
              <a:noFill/>
              <a:ln w="19050">
                <a:solidFill>
                  <a:srgbClr val="FFCC66"/>
                </a:solidFill>
                <a:round/>
                <a:headEnd/>
                <a:tailEnd/>
              </a:ln>
            </p:spPr>
            <p:txBody>
              <a:bodyPr/>
              <a:lstStyle/>
              <a:p>
                <a:endParaRPr lang="hu-HU"/>
              </a:p>
            </p:txBody>
          </p:sp>
          <p:sp>
            <p:nvSpPr>
              <p:cNvPr id="208069" name="Line 1457"/>
              <p:cNvSpPr>
                <a:spLocks noChangeShapeType="1"/>
              </p:cNvSpPr>
              <p:nvPr/>
            </p:nvSpPr>
            <p:spPr bwMode="auto">
              <a:xfrm rot="-5400000" flipH="1" flipV="1">
                <a:off x="2552" y="3402"/>
                <a:ext cx="69" cy="127"/>
              </a:xfrm>
              <a:prstGeom prst="line">
                <a:avLst/>
              </a:prstGeom>
              <a:noFill/>
              <a:ln w="19050">
                <a:solidFill>
                  <a:srgbClr val="FFCC66"/>
                </a:solidFill>
                <a:round/>
                <a:headEnd/>
                <a:tailEnd/>
              </a:ln>
            </p:spPr>
            <p:txBody>
              <a:bodyPr/>
              <a:lstStyle/>
              <a:p>
                <a:endParaRPr lang="hu-HU"/>
              </a:p>
            </p:txBody>
          </p:sp>
          <p:sp>
            <p:nvSpPr>
              <p:cNvPr id="208070" name="Line 1458"/>
              <p:cNvSpPr>
                <a:spLocks noChangeShapeType="1"/>
              </p:cNvSpPr>
              <p:nvPr/>
            </p:nvSpPr>
            <p:spPr bwMode="auto">
              <a:xfrm rot="16200000" flipH="1">
                <a:off x="1550" y="2469"/>
                <a:ext cx="150" cy="1"/>
              </a:xfrm>
              <a:prstGeom prst="line">
                <a:avLst/>
              </a:prstGeom>
              <a:noFill/>
              <a:ln w="19050">
                <a:solidFill>
                  <a:srgbClr val="FFCC66"/>
                </a:solidFill>
                <a:round/>
                <a:headEnd/>
                <a:tailEnd/>
              </a:ln>
            </p:spPr>
            <p:txBody>
              <a:bodyPr/>
              <a:lstStyle/>
              <a:p>
                <a:endParaRPr lang="hu-HU"/>
              </a:p>
            </p:txBody>
          </p:sp>
          <p:sp>
            <p:nvSpPr>
              <p:cNvPr id="208071" name="Line 1459"/>
              <p:cNvSpPr>
                <a:spLocks noChangeShapeType="1"/>
              </p:cNvSpPr>
              <p:nvPr/>
            </p:nvSpPr>
            <p:spPr bwMode="auto">
              <a:xfrm rot="16200000" flipH="1">
                <a:off x="1549" y="2043"/>
                <a:ext cx="150" cy="1"/>
              </a:xfrm>
              <a:prstGeom prst="line">
                <a:avLst/>
              </a:prstGeom>
              <a:noFill/>
              <a:ln w="19050">
                <a:solidFill>
                  <a:srgbClr val="FFCC66"/>
                </a:solidFill>
                <a:round/>
                <a:headEnd/>
                <a:tailEnd/>
              </a:ln>
            </p:spPr>
            <p:txBody>
              <a:bodyPr/>
              <a:lstStyle/>
              <a:p>
                <a:endParaRPr lang="hu-HU"/>
              </a:p>
            </p:txBody>
          </p:sp>
          <p:sp>
            <p:nvSpPr>
              <p:cNvPr id="208072" name="Line 1460"/>
              <p:cNvSpPr>
                <a:spLocks noChangeShapeType="1"/>
              </p:cNvSpPr>
              <p:nvPr/>
            </p:nvSpPr>
            <p:spPr bwMode="auto">
              <a:xfrm rot="-5400000" flipH="1" flipV="1">
                <a:off x="2677" y="984"/>
                <a:ext cx="69" cy="126"/>
              </a:xfrm>
              <a:prstGeom prst="line">
                <a:avLst/>
              </a:prstGeom>
              <a:noFill/>
              <a:ln w="19050">
                <a:solidFill>
                  <a:srgbClr val="FFCC66"/>
                </a:solidFill>
                <a:round/>
                <a:headEnd/>
                <a:tailEnd/>
              </a:ln>
            </p:spPr>
            <p:txBody>
              <a:bodyPr/>
              <a:lstStyle/>
              <a:p>
                <a:endParaRPr lang="hu-HU"/>
              </a:p>
            </p:txBody>
          </p:sp>
          <p:sp>
            <p:nvSpPr>
              <p:cNvPr id="208073" name="Line 1461"/>
              <p:cNvSpPr>
                <a:spLocks noChangeShapeType="1"/>
              </p:cNvSpPr>
              <p:nvPr/>
            </p:nvSpPr>
            <p:spPr bwMode="auto">
              <a:xfrm rot="16200000" flipH="1">
                <a:off x="2920" y="3403"/>
                <a:ext cx="69" cy="126"/>
              </a:xfrm>
              <a:prstGeom prst="line">
                <a:avLst/>
              </a:prstGeom>
              <a:noFill/>
              <a:ln w="19050">
                <a:solidFill>
                  <a:srgbClr val="FFCC66"/>
                </a:solidFill>
                <a:round/>
                <a:headEnd/>
                <a:tailEnd/>
              </a:ln>
            </p:spPr>
            <p:txBody>
              <a:bodyPr/>
              <a:lstStyle/>
              <a:p>
                <a:endParaRPr lang="hu-HU"/>
              </a:p>
            </p:txBody>
          </p:sp>
          <p:sp>
            <p:nvSpPr>
              <p:cNvPr id="208074" name="Line 1462"/>
              <p:cNvSpPr>
                <a:spLocks noChangeShapeType="1"/>
              </p:cNvSpPr>
              <p:nvPr/>
            </p:nvSpPr>
            <p:spPr bwMode="auto">
              <a:xfrm rot="16200000" flipH="1">
                <a:off x="2678" y="3403"/>
                <a:ext cx="69" cy="126"/>
              </a:xfrm>
              <a:prstGeom prst="line">
                <a:avLst/>
              </a:prstGeom>
              <a:noFill/>
              <a:ln w="19050">
                <a:solidFill>
                  <a:srgbClr val="FFCC66"/>
                </a:solidFill>
                <a:round/>
                <a:headEnd/>
                <a:tailEnd/>
              </a:ln>
            </p:spPr>
            <p:txBody>
              <a:bodyPr/>
              <a:lstStyle/>
              <a:p>
                <a:endParaRPr lang="hu-HU"/>
              </a:p>
            </p:txBody>
          </p:sp>
          <p:sp>
            <p:nvSpPr>
              <p:cNvPr id="208075" name="Line 1463"/>
              <p:cNvSpPr>
                <a:spLocks noChangeShapeType="1"/>
              </p:cNvSpPr>
              <p:nvPr/>
            </p:nvSpPr>
            <p:spPr bwMode="auto">
              <a:xfrm rot="-5400000" flipH="1" flipV="1">
                <a:off x="2919" y="984"/>
                <a:ext cx="69" cy="126"/>
              </a:xfrm>
              <a:prstGeom prst="line">
                <a:avLst/>
              </a:prstGeom>
              <a:noFill/>
              <a:ln w="19050">
                <a:solidFill>
                  <a:srgbClr val="FFCC66"/>
                </a:solidFill>
                <a:round/>
                <a:headEnd/>
                <a:tailEnd/>
              </a:ln>
            </p:spPr>
            <p:txBody>
              <a:bodyPr/>
              <a:lstStyle/>
              <a:p>
                <a:endParaRPr lang="hu-HU"/>
              </a:p>
            </p:txBody>
          </p:sp>
          <p:sp>
            <p:nvSpPr>
              <p:cNvPr id="208076" name="Line 1464"/>
              <p:cNvSpPr>
                <a:spLocks noChangeShapeType="1"/>
              </p:cNvSpPr>
              <p:nvPr/>
            </p:nvSpPr>
            <p:spPr bwMode="auto">
              <a:xfrm rot="-5400000" flipH="1" flipV="1">
                <a:off x="2799" y="3408"/>
                <a:ext cx="69" cy="116"/>
              </a:xfrm>
              <a:prstGeom prst="line">
                <a:avLst/>
              </a:prstGeom>
              <a:noFill/>
              <a:ln w="19050">
                <a:solidFill>
                  <a:srgbClr val="FFCC66"/>
                </a:solidFill>
                <a:round/>
                <a:headEnd/>
                <a:tailEnd/>
              </a:ln>
            </p:spPr>
            <p:txBody>
              <a:bodyPr/>
              <a:lstStyle/>
              <a:p>
                <a:endParaRPr lang="hu-HU"/>
              </a:p>
            </p:txBody>
          </p:sp>
          <p:sp>
            <p:nvSpPr>
              <p:cNvPr id="208077" name="Line 1465"/>
              <p:cNvSpPr>
                <a:spLocks noChangeShapeType="1"/>
              </p:cNvSpPr>
              <p:nvPr/>
            </p:nvSpPr>
            <p:spPr bwMode="auto">
              <a:xfrm rot="16200000" flipV="1">
                <a:off x="2798" y="989"/>
                <a:ext cx="69" cy="116"/>
              </a:xfrm>
              <a:prstGeom prst="line">
                <a:avLst/>
              </a:prstGeom>
              <a:noFill/>
              <a:ln w="19050">
                <a:solidFill>
                  <a:srgbClr val="FFCC66"/>
                </a:solidFill>
                <a:round/>
                <a:headEnd/>
                <a:tailEnd/>
              </a:ln>
            </p:spPr>
            <p:txBody>
              <a:bodyPr/>
              <a:lstStyle/>
              <a:p>
                <a:endParaRPr lang="hu-HU"/>
              </a:p>
            </p:txBody>
          </p:sp>
          <p:sp>
            <p:nvSpPr>
              <p:cNvPr id="208078" name="Line 1466"/>
              <p:cNvSpPr>
                <a:spLocks noChangeShapeType="1"/>
              </p:cNvSpPr>
              <p:nvPr/>
            </p:nvSpPr>
            <p:spPr bwMode="auto">
              <a:xfrm rot="-5400000">
                <a:off x="3975" y="2256"/>
                <a:ext cx="138" cy="1"/>
              </a:xfrm>
              <a:prstGeom prst="line">
                <a:avLst/>
              </a:prstGeom>
              <a:noFill/>
              <a:ln w="19050">
                <a:solidFill>
                  <a:srgbClr val="FFCC66"/>
                </a:solidFill>
                <a:round/>
                <a:headEnd/>
                <a:tailEnd/>
              </a:ln>
            </p:spPr>
            <p:txBody>
              <a:bodyPr/>
              <a:lstStyle/>
              <a:p>
                <a:endParaRPr lang="hu-HU"/>
              </a:p>
            </p:txBody>
          </p:sp>
          <p:sp>
            <p:nvSpPr>
              <p:cNvPr id="208079" name="Line 1467"/>
              <p:cNvSpPr>
                <a:spLocks noChangeShapeType="1"/>
              </p:cNvSpPr>
              <p:nvPr/>
            </p:nvSpPr>
            <p:spPr bwMode="auto">
              <a:xfrm rot="-5400000">
                <a:off x="1931" y="3137"/>
                <a:ext cx="150" cy="1"/>
              </a:xfrm>
              <a:prstGeom prst="line">
                <a:avLst/>
              </a:prstGeom>
              <a:noFill/>
              <a:ln w="19050">
                <a:solidFill>
                  <a:srgbClr val="FFCC66"/>
                </a:solidFill>
                <a:round/>
                <a:headEnd/>
                <a:tailEnd/>
              </a:ln>
            </p:spPr>
            <p:txBody>
              <a:bodyPr/>
              <a:lstStyle/>
              <a:p>
                <a:endParaRPr lang="hu-HU"/>
              </a:p>
            </p:txBody>
          </p:sp>
          <p:sp>
            <p:nvSpPr>
              <p:cNvPr id="208080" name="Line 1468"/>
              <p:cNvSpPr>
                <a:spLocks noChangeShapeType="1"/>
              </p:cNvSpPr>
              <p:nvPr/>
            </p:nvSpPr>
            <p:spPr bwMode="auto">
              <a:xfrm rot="-5400000">
                <a:off x="1930" y="1375"/>
                <a:ext cx="150" cy="1"/>
              </a:xfrm>
              <a:prstGeom prst="line">
                <a:avLst/>
              </a:prstGeom>
              <a:noFill/>
              <a:ln w="19050">
                <a:solidFill>
                  <a:srgbClr val="FFCC66"/>
                </a:solidFill>
                <a:round/>
                <a:headEnd/>
                <a:tailEnd/>
              </a:ln>
            </p:spPr>
            <p:txBody>
              <a:bodyPr/>
              <a:lstStyle/>
              <a:p>
                <a:endParaRPr lang="hu-HU"/>
              </a:p>
            </p:txBody>
          </p:sp>
          <p:sp>
            <p:nvSpPr>
              <p:cNvPr id="208081" name="Line 1469"/>
              <p:cNvSpPr>
                <a:spLocks noChangeShapeType="1"/>
              </p:cNvSpPr>
              <p:nvPr/>
            </p:nvSpPr>
            <p:spPr bwMode="auto">
              <a:xfrm rot="-5400000" flipH="1" flipV="1">
                <a:off x="3945" y="1870"/>
                <a:ext cx="69" cy="127"/>
              </a:xfrm>
              <a:prstGeom prst="line">
                <a:avLst/>
              </a:prstGeom>
              <a:noFill/>
              <a:ln w="19050">
                <a:solidFill>
                  <a:srgbClr val="FFCC66"/>
                </a:solidFill>
                <a:round/>
                <a:headEnd/>
                <a:tailEnd/>
              </a:ln>
            </p:spPr>
            <p:txBody>
              <a:bodyPr/>
              <a:lstStyle/>
              <a:p>
                <a:endParaRPr lang="hu-HU"/>
              </a:p>
            </p:txBody>
          </p:sp>
          <p:sp>
            <p:nvSpPr>
              <p:cNvPr id="208082" name="Line 1470"/>
              <p:cNvSpPr>
                <a:spLocks noChangeShapeType="1"/>
              </p:cNvSpPr>
              <p:nvPr/>
            </p:nvSpPr>
            <p:spPr bwMode="auto">
              <a:xfrm rot="16200000" flipH="1">
                <a:off x="3946" y="2515"/>
                <a:ext cx="69" cy="127"/>
              </a:xfrm>
              <a:prstGeom prst="line">
                <a:avLst/>
              </a:prstGeom>
              <a:noFill/>
              <a:ln w="19050">
                <a:solidFill>
                  <a:srgbClr val="FFCC66"/>
                </a:solidFill>
                <a:round/>
                <a:headEnd/>
                <a:tailEnd/>
              </a:ln>
            </p:spPr>
            <p:txBody>
              <a:bodyPr/>
              <a:lstStyle/>
              <a:p>
                <a:endParaRPr lang="hu-HU"/>
              </a:p>
            </p:txBody>
          </p:sp>
          <p:sp>
            <p:nvSpPr>
              <p:cNvPr id="208083" name="Line 1471"/>
              <p:cNvSpPr>
                <a:spLocks noChangeShapeType="1"/>
              </p:cNvSpPr>
              <p:nvPr/>
            </p:nvSpPr>
            <p:spPr bwMode="auto">
              <a:xfrm rot="-5400000" flipH="1" flipV="1">
                <a:off x="1652" y="1870"/>
                <a:ext cx="69" cy="127"/>
              </a:xfrm>
              <a:prstGeom prst="line">
                <a:avLst/>
              </a:prstGeom>
              <a:noFill/>
              <a:ln w="19050">
                <a:solidFill>
                  <a:srgbClr val="FFCC66"/>
                </a:solidFill>
                <a:round/>
                <a:headEnd/>
                <a:tailEnd/>
              </a:ln>
            </p:spPr>
            <p:txBody>
              <a:bodyPr/>
              <a:lstStyle/>
              <a:p>
                <a:endParaRPr lang="hu-HU"/>
              </a:p>
            </p:txBody>
          </p:sp>
          <p:sp>
            <p:nvSpPr>
              <p:cNvPr id="208084" name="Line 1472"/>
              <p:cNvSpPr>
                <a:spLocks noChangeShapeType="1"/>
              </p:cNvSpPr>
              <p:nvPr/>
            </p:nvSpPr>
            <p:spPr bwMode="auto">
              <a:xfrm rot="16200000" flipH="1">
                <a:off x="1653" y="2515"/>
                <a:ext cx="69" cy="127"/>
              </a:xfrm>
              <a:prstGeom prst="line">
                <a:avLst/>
              </a:prstGeom>
              <a:noFill/>
              <a:ln w="19050">
                <a:solidFill>
                  <a:srgbClr val="FFCC66"/>
                </a:solidFill>
                <a:round/>
                <a:headEnd/>
                <a:tailEnd/>
              </a:ln>
            </p:spPr>
            <p:txBody>
              <a:bodyPr/>
              <a:lstStyle/>
              <a:p>
                <a:endParaRPr lang="hu-HU"/>
              </a:p>
            </p:txBody>
          </p:sp>
          <p:sp>
            <p:nvSpPr>
              <p:cNvPr id="208085" name="Line 1473"/>
              <p:cNvSpPr>
                <a:spLocks noChangeShapeType="1"/>
              </p:cNvSpPr>
              <p:nvPr/>
            </p:nvSpPr>
            <p:spPr bwMode="auto">
              <a:xfrm rot="16200000" flipH="1">
                <a:off x="2322" y="3356"/>
                <a:ext cx="150" cy="1"/>
              </a:xfrm>
              <a:prstGeom prst="line">
                <a:avLst/>
              </a:prstGeom>
              <a:noFill/>
              <a:ln w="19050">
                <a:solidFill>
                  <a:srgbClr val="FFCC66"/>
                </a:solidFill>
                <a:round/>
                <a:headEnd/>
                <a:tailEnd/>
              </a:ln>
            </p:spPr>
            <p:txBody>
              <a:bodyPr/>
              <a:lstStyle/>
              <a:p>
                <a:endParaRPr lang="hu-HU"/>
              </a:p>
            </p:txBody>
          </p:sp>
          <p:sp>
            <p:nvSpPr>
              <p:cNvPr id="208086" name="Line 1474"/>
              <p:cNvSpPr>
                <a:spLocks noChangeShapeType="1"/>
              </p:cNvSpPr>
              <p:nvPr/>
            </p:nvSpPr>
            <p:spPr bwMode="auto">
              <a:xfrm rot="16200000" flipH="1">
                <a:off x="2321" y="1156"/>
                <a:ext cx="150" cy="1"/>
              </a:xfrm>
              <a:prstGeom prst="line">
                <a:avLst/>
              </a:prstGeom>
              <a:noFill/>
              <a:ln w="19050">
                <a:solidFill>
                  <a:srgbClr val="FFCC66"/>
                </a:solidFill>
                <a:round/>
                <a:headEnd/>
                <a:tailEnd/>
              </a:ln>
            </p:spPr>
            <p:txBody>
              <a:bodyPr/>
              <a:lstStyle/>
              <a:p>
                <a:endParaRPr lang="hu-HU"/>
              </a:p>
            </p:txBody>
          </p:sp>
          <p:sp>
            <p:nvSpPr>
              <p:cNvPr id="208087" name="Line 1475"/>
              <p:cNvSpPr>
                <a:spLocks noChangeShapeType="1"/>
              </p:cNvSpPr>
              <p:nvPr/>
            </p:nvSpPr>
            <p:spPr bwMode="auto">
              <a:xfrm rot="16200000" flipH="1">
                <a:off x="3692" y="2964"/>
                <a:ext cx="69" cy="127"/>
              </a:xfrm>
              <a:prstGeom prst="line">
                <a:avLst/>
              </a:prstGeom>
              <a:noFill/>
              <a:ln w="19050">
                <a:solidFill>
                  <a:srgbClr val="FFCC66"/>
                </a:solidFill>
                <a:round/>
                <a:headEnd/>
                <a:tailEnd/>
              </a:ln>
            </p:spPr>
            <p:txBody>
              <a:bodyPr/>
              <a:lstStyle/>
              <a:p>
                <a:endParaRPr lang="hu-HU"/>
              </a:p>
            </p:txBody>
          </p:sp>
          <p:sp>
            <p:nvSpPr>
              <p:cNvPr id="208088" name="Line 1476"/>
              <p:cNvSpPr>
                <a:spLocks noChangeShapeType="1"/>
              </p:cNvSpPr>
              <p:nvPr/>
            </p:nvSpPr>
            <p:spPr bwMode="auto">
              <a:xfrm rot="16200000" flipH="1">
                <a:off x="1907" y="2964"/>
                <a:ext cx="69" cy="127"/>
              </a:xfrm>
              <a:prstGeom prst="line">
                <a:avLst/>
              </a:prstGeom>
              <a:noFill/>
              <a:ln w="19050">
                <a:solidFill>
                  <a:srgbClr val="FFCC66"/>
                </a:solidFill>
                <a:round/>
                <a:headEnd/>
                <a:tailEnd/>
              </a:ln>
            </p:spPr>
            <p:txBody>
              <a:bodyPr/>
              <a:lstStyle/>
              <a:p>
                <a:endParaRPr lang="hu-HU"/>
              </a:p>
            </p:txBody>
          </p:sp>
          <p:sp>
            <p:nvSpPr>
              <p:cNvPr id="208089" name="Line 1477"/>
              <p:cNvSpPr>
                <a:spLocks noChangeShapeType="1"/>
              </p:cNvSpPr>
              <p:nvPr/>
            </p:nvSpPr>
            <p:spPr bwMode="auto">
              <a:xfrm rot="-5400000" flipH="1" flipV="1">
                <a:off x="2172" y="3183"/>
                <a:ext cx="69" cy="127"/>
              </a:xfrm>
              <a:prstGeom prst="line">
                <a:avLst/>
              </a:prstGeom>
              <a:noFill/>
              <a:ln w="19050">
                <a:solidFill>
                  <a:srgbClr val="FFCC66"/>
                </a:solidFill>
                <a:round/>
                <a:headEnd/>
                <a:tailEnd/>
              </a:ln>
            </p:spPr>
            <p:txBody>
              <a:bodyPr/>
              <a:lstStyle/>
              <a:p>
                <a:endParaRPr lang="hu-HU"/>
              </a:p>
            </p:txBody>
          </p:sp>
          <p:sp>
            <p:nvSpPr>
              <p:cNvPr id="208090" name="Line 1478"/>
              <p:cNvSpPr>
                <a:spLocks noChangeShapeType="1"/>
              </p:cNvSpPr>
              <p:nvPr/>
            </p:nvSpPr>
            <p:spPr bwMode="auto">
              <a:xfrm rot="-5400000" flipH="1" flipV="1">
                <a:off x="3427" y="3183"/>
                <a:ext cx="69" cy="127"/>
              </a:xfrm>
              <a:prstGeom prst="line">
                <a:avLst/>
              </a:prstGeom>
              <a:noFill/>
              <a:ln w="19050">
                <a:solidFill>
                  <a:srgbClr val="FFCC66"/>
                </a:solidFill>
                <a:round/>
                <a:headEnd/>
                <a:tailEnd/>
              </a:ln>
            </p:spPr>
            <p:txBody>
              <a:bodyPr/>
              <a:lstStyle/>
              <a:p>
                <a:endParaRPr lang="hu-HU"/>
              </a:p>
            </p:txBody>
          </p:sp>
          <p:sp>
            <p:nvSpPr>
              <p:cNvPr id="208091" name="Line 1479"/>
              <p:cNvSpPr>
                <a:spLocks noChangeShapeType="1"/>
              </p:cNvSpPr>
              <p:nvPr/>
            </p:nvSpPr>
            <p:spPr bwMode="auto">
              <a:xfrm rot="-5400000" flipH="1" flipV="1">
                <a:off x="1901" y="1427"/>
                <a:ext cx="80" cy="127"/>
              </a:xfrm>
              <a:prstGeom prst="line">
                <a:avLst/>
              </a:prstGeom>
              <a:noFill/>
              <a:ln w="19050">
                <a:solidFill>
                  <a:srgbClr val="FFCC66"/>
                </a:solidFill>
                <a:round/>
                <a:headEnd/>
                <a:tailEnd/>
              </a:ln>
            </p:spPr>
            <p:txBody>
              <a:bodyPr/>
              <a:lstStyle/>
              <a:p>
                <a:endParaRPr lang="hu-HU"/>
              </a:p>
            </p:txBody>
          </p:sp>
          <p:sp>
            <p:nvSpPr>
              <p:cNvPr id="208092" name="Line 1480"/>
              <p:cNvSpPr>
                <a:spLocks noChangeShapeType="1"/>
              </p:cNvSpPr>
              <p:nvPr/>
            </p:nvSpPr>
            <p:spPr bwMode="auto">
              <a:xfrm rot="-5400000" flipH="1" flipV="1">
                <a:off x="3686" y="1427"/>
                <a:ext cx="80" cy="127"/>
              </a:xfrm>
              <a:prstGeom prst="line">
                <a:avLst/>
              </a:prstGeom>
              <a:noFill/>
              <a:ln w="19050">
                <a:solidFill>
                  <a:srgbClr val="FFCC66"/>
                </a:solidFill>
                <a:round/>
                <a:headEnd/>
                <a:tailEnd/>
              </a:ln>
            </p:spPr>
            <p:txBody>
              <a:bodyPr/>
              <a:lstStyle/>
              <a:p>
                <a:endParaRPr lang="hu-HU"/>
              </a:p>
            </p:txBody>
          </p:sp>
          <p:sp>
            <p:nvSpPr>
              <p:cNvPr id="208093" name="Line 1481"/>
              <p:cNvSpPr>
                <a:spLocks noChangeShapeType="1"/>
              </p:cNvSpPr>
              <p:nvPr/>
            </p:nvSpPr>
            <p:spPr bwMode="auto">
              <a:xfrm rot="16200000" flipH="1">
                <a:off x="3426" y="1202"/>
                <a:ext cx="69" cy="127"/>
              </a:xfrm>
              <a:prstGeom prst="line">
                <a:avLst/>
              </a:prstGeom>
              <a:noFill/>
              <a:ln w="19050">
                <a:solidFill>
                  <a:srgbClr val="FFCC66"/>
                </a:solidFill>
                <a:round/>
                <a:headEnd/>
                <a:tailEnd/>
              </a:ln>
            </p:spPr>
            <p:txBody>
              <a:bodyPr/>
              <a:lstStyle/>
              <a:p>
                <a:endParaRPr lang="hu-HU"/>
              </a:p>
            </p:txBody>
          </p:sp>
          <p:sp>
            <p:nvSpPr>
              <p:cNvPr id="208094" name="Line 1482"/>
              <p:cNvSpPr>
                <a:spLocks noChangeShapeType="1"/>
              </p:cNvSpPr>
              <p:nvPr/>
            </p:nvSpPr>
            <p:spPr bwMode="auto">
              <a:xfrm rot="16200000" flipH="1">
                <a:off x="2171" y="1202"/>
                <a:ext cx="69" cy="127"/>
              </a:xfrm>
              <a:prstGeom prst="line">
                <a:avLst/>
              </a:prstGeom>
              <a:noFill/>
              <a:ln w="19050">
                <a:solidFill>
                  <a:srgbClr val="FFCC66"/>
                </a:solidFill>
                <a:round/>
                <a:headEnd/>
                <a:tailEnd/>
              </a:ln>
            </p:spPr>
            <p:txBody>
              <a:bodyPr/>
              <a:lstStyle/>
              <a:p>
                <a:endParaRPr lang="hu-HU"/>
              </a:p>
            </p:txBody>
          </p:sp>
          <p:sp>
            <p:nvSpPr>
              <p:cNvPr id="208095" name="Line 1483"/>
              <p:cNvSpPr>
                <a:spLocks noChangeShapeType="1"/>
              </p:cNvSpPr>
              <p:nvPr/>
            </p:nvSpPr>
            <p:spPr bwMode="auto">
              <a:xfrm rot="-5400000">
                <a:off x="1676" y="1824"/>
                <a:ext cx="150" cy="1"/>
              </a:xfrm>
              <a:prstGeom prst="line">
                <a:avLst/>
              </a:prstGeom>
              <a:noFill/>
              <a:ln w="19050">
                <a:solidFill>
                  <a:srgbClr val="FFCC66"/>
                </a:solidFill>
                <a:round/>
                <a:headEnd/>
                <a:tailEnd/>
              </a:ln>
            </p:spPr>
            <p:txBody>
              <a:bodyPr/>
              <a:lstStyle/>
              <a:p>
                <a:endParaRPr lang="hu-HU"/>
              </a:p>
            </p:txBody>
          </p:sp>
          <p:sp>
            <p:nvSpPr>
              <p:cNvPr id="208096" name="Line 1484"/>
              <p:cNvSpPr>
                <a:spLocks noChangeShapeType="1"/>
              </p:cNvSpPr>
              <p:nvPr/>
            </p:nvSpPr>
            <p:spPr bwMode="auto">
              <a:xfrm rot="-5400000">
                <a:off x="1677" y="2688"/>
                <a:ext cx="150" cy="1"/>
              </a:xfrm>
              <a:prstGeom prst="line">
                <a:avLst/>
              </a:prstGeom>
              <a:noFill/>
              <a:ln w="19050">
                <a:solidFill>
                  <a:srgbClr val="FFCC66"/>
                </a:solidFill>
                <a:round/>
                <a:headEnd/>
                <a:tailEnd/>
              </a:ln>
            </p:spPr>
            <p:txBody>
              <a:bodyPr/>
              <a:lstStyle/>
              <a:p>
                <a:endParaRPr lang="hu-HU"/>
              </a:p>
            </p:txBody>
          </p:sp>
          <p:sp>
            <p:nvSpPr>
              <p:cNvPr id="208097" name="Line 1485"/>
              <p:cNvSpPr>
                <a:spLocks noChangeShapeType="1"/>
              </p:cNvSpPr>
              <p:nvPr/>
            </p:nvSpPr>
            <p:spPr bwMode="auto">
              <a:xfrm rot="16200000" flipH="1">
                <a:off x="1804" y="2918"/>
                <a:ext cx="149" cy="1"/>
              </a:xfrm>
              <a:prstGeom prst="line">
                <a:avLst/>
              </a:prstGeom>
              <a:noFill/>
              <a:ln w="19050">
                <a:solidFill>
                  <a:srgbClr val="FFCC66"/>
                </a:solidFill>
                <a:round/>
                <a:headEnd/>
                <a:tailEnd/>
              </a:ln>
            </p:spPr>
            <p:txBody>
              <a:bodyPr/>
              <a:lstStyle/>
              <a:p>
                <a:endParaRPr lang="hu-HU"/>
              </a:p>
            </p:txBody>
          </p:sp>
          <p:sp>
            <p:nvSpPr>
              <p:cNvPr id="208098" name="Line 1486"/>
              <p:cNvSpPr>
                <a:spLocks noChangeShapeType="1"/>
              </p:cNvSpPr>
              <p:nvPr/>
            </p:nvSpPr>
            <p:spPr bwMode="auto">
              <a:xfrm rot="16200000" flipH="1">
                <a:off x="1809" y="1599"/>
                <a:ext cx="138" cy="1"/>
              </a:xfrm>
              <a:prstGeom prst="line">
                <a:avLst/>
              </a:prstGeom>
              <a:noFill/>
              <a:ln w="19050">
                <a:solidFill>
                  <a:srgbClr val="FFCC66"/>
                </a:solidFill>
                <a:round/>
                <a:headEnd/>
                <a:tailEnd/>
              </a:ln>
            </p:spPr>
            <p:txBody>
              <a:bodyPr/>
              <a:lstStyle/>
              <a:p>
                <a:endParaRPr lang="hu-HU"/>
              </a:p>
            </p:txBody>
          </p:sp>
          <p:sp>
            <p:nvSpPr>
              <p:cNvPr id="208099" name="Line 1487"/>
              <p:cNvSpPr>
                <a:spLocks noChangeShapeType="1"/>
              </p:cNvSpPr>
              <p:nvPr/>
            </p:nvSpPr>
            <p:spPr bwMode="auto">
              <a:xfrm rot="-5400000" flipH="1" flipV="1">
                <a:off x="3812" y="1645"/>
                <a:ext cx="81" cy="127"/>
              </a:xfrm>
              <a:prstGeom prst="line">
                <a:avLst/>
              </a:prstGeom>
              <a:noFill/>
              <a:ln w="19050">
                <a:solidFill>
                  <a:srgbClr val="FFCC66"/>
                </a:solidFill>
                <a:round/>
                <a:headEnd/>
                <a:tailEnd/>
              </a:ln>
            </p:spPr>
            <p:txBody>
              <a:bodyPr/>
              <a:lstStyle/>
              <a:p>
                <a:endParaRPr lang="hu-HU"/>
              </a:p>
            </p:txBody>
          </p:sp>
          <p:sp>
            <p:nvSpPr>
              <p:cNvPr id="208100" name="Line 1488"/>
              <p:cNvSpPr>
                <a:spLocks noChangeShapeType="1"/>
              </p:cNvSpPr>
              <p:nvPr/>
            </p:nvSpPr>
            <p:spPr bwMode="auto">
              <a:xfrm rot="-5400000" flipH="1" flipV="1">
                <a:off x="1773" y="1645"/>
                <a:ext cx="81" cy="127"/>
              </a:xfrm>
              <a:prstGeom prst="line">
                <a:avLst/>
              </a:prstGeom>
              <a:noFill/>
              <a:ln w="19050">
                <a:solidFill>
                  <a:srgbClr val="FFCC66"/>
                </a:solidFill>
                <a:round/>
                <a:headEnd/>
                <a:tailEnd/>
              </a:ln>
            </p:spPr>
            <p:txBody>
              <a:bodyPr/>
              <a:lstStyle/>
              <a:p>
                <a:endParaRPr lang="hu-HU"/>
              </a:p>
            </p:txBody>
          </p:sp>
          <p:sp>
            <p:nvSpPr>
              <p:cNvPr id="208101" name="Line 1489"/>
              <p:cNvSpPr>
                <a:spLocks noChangeShapeType="1"/>
              </p:cNvSpPr>
              <p:nvPr/>
            </p:nvSpPr>
            <p:spPr bwMode="auto">
              <a:xfrm rot="16200000" flipV="1">
                <a:off x="3813" y="2740"/>
                <a:ext cx="81" cy="127"/>
              </a:xfrm>
              <a:prstGeom prst="line">
                <a:avLst/>
              </a:prstGeom>
              <a:noFill/>
              <a:ln w="19050">
                <a:solidFill>
                  <a:srgbClr val="FFCC66"/>
                </a:solidFill>
                <a:round/>
                <a:headEnd/>
                <a:tailEnd/>
              </a:ln>
            </p:spPr>
            <p:txBody>
              <a:bodyPr/>
              <a:lstStyle/>
              <a:p>
                <a:endParaRPr lang="hu-HU"/>
              </a:p>
            </p:txBody>
          </p:sp>
          <p:sp>
            <p:nvSpPr>
              <p:cNvPr id="208102" name="Line 1490"/>
              <p:cNvSpPr>
                <a:spLocks noChangeShapeType="1"/>
              </p:cNvSpPr>
              <p:nvPr/>
            </p:nvSpPr>
            <p:spPr bwMode="auto">
              <a:xfrm rot="16200000" flipV="1">
                <a:off x="1774" y="2740"/>
                <a:ext cx="81" cy="127"/>
              </a:xfrm>
              <a:prstGeom prst="line">
                <a:avLst/>
              </a:prstGeom>
              <a:noFill/>
              <a:ln w="19050">
                <a:solidFill>
                  <a:srgbClr val="FFCC66"/>
                </a:solidFill>
                <a:round/>
                <a:headEnd/>
                <a:tailEnd/>
              </a:ln>
            </p:spPr>
            <p:txBody>
              <a:bodyPr/>
              <a:lstStyle/>
              <a:p>
                <a:endParaRPr lang="hu-HU"/>
              </a:p>
            </p:txBody>
          </p:sp>
          <p:sp>
            <p:nvSpPr>
              <p:cNvPr id="208103" name="Line 1491"/>
              <p:cNvSpPr>
                <a:spLocks noChangeShapeType="1"/>
              </p:cNvSpPr>
              <p:nvPr/>
            </p:nvSpPr>
            <p:spPr bwMode="auto">
              <a:xfrm rot="-5400000" flipH="1" flipV="1">
                <a:off x="3946" y="2296"/>
                <a:ext cx="69" cy="127"/>
              </a:xfrm>
              <a:prstGeom prst="line">
                <a:avLst/>
              </a:prstGeom>
              <a:noFill/>
              <a:ln w="19050">
                <a:solidFill>
                  <a:srgbClr val="FFCC66"/>
                </a:solidFill>
                <a:round/>
                <a:headEnd/>
                <a:tailEnd/>
              </a:ln>
            </p:spPr>
            <p:txBody>
              <a:bodyPr/>
              <a:lstStyle/>
              <a:p>
                <a:endParaRPr lang="hu-HU"/>
              </a:p>
            </p:txBody>
          </p:sp>
          <p:sp>
            <p:nvSpPr>
              <p:cNvPr id="208104" name="Line 1492"/>
              <p:cNvSpPr>
                <a:spLocks noChangeShapeType="1"/>
              </p:cNvSpPr>
              <p:nvPr/>
            </p:nvSpPr>
            <p:spPr bwMode="auto">
              <a:xfrm rot="-5400000" flipH="1" flipV="1">
                <a:off x="1653" y="2296"/>
                <a:ext cx="69" cy="127"/>
              </a:xfrm>
              <a:prstGeom prst="line">
                <a:avLst/>
              </a:prstGeom>
              <a:noFill/>
              <a:ln w="19050">
                <a:solidFill>
                  <a:srgbClr val="FFCC66"/>
                </a:solidFill>
                <a:round/>
                <a:headEnd/>
                <a:tailEnd/>
              </a:ln>
            </p:spPr>
            <p:txBody>
              <a:bodyPr/>
              <a:lstStyle/>
              <a:p>
                <a:endParaRPr lang="hu-HU"/>
              </a:p>
            </p:txBody>
          </p:sp>
          <p:sp>
            <p:nvSpPr>
              <p:cNvPr id="208105" name="Line 1493"/>
              <p:cNvSpPr>
                <a:spLocks noChangeShapeType="1"/>
              </p:cNvSpPr>
              <p:nvPr/>
            </p:nvSpPr>
            <p:spPr bwMode="auto">
              <a:xfrm rot="16200000" flipH="1">
                <a:off x="1652" y="2089"/>
                <a:ext cx="69" cy="127"/>
              </a:xfrm>
              <a:prstGeom prst="line">
                <a:avLst/>
              </a:prstGeom>
              <a:noFill/>
              <a:ln w="19050">
                <a:solidFill>
                  <a:srgbClr val="FFCC66"/>
                </a:solidFill>
                <a:round/>
                <a:headEnd/>
                <a:tailEnd/>
              </a:ln>
            </p:spPr>
            <p:txBody>
              <a:bodyPr/>
              <a:lstStyle/>
              <a:p>
                <a:endParaRPr lang="hu-HU"/>
              </a:p>
            </p:txBody>
          </p:sp>
          <p:sp>
            <p:nvSpPr>
              <p:cNvPr id="208106" name="Line 1494"/>
              <p:cNvSpPr>
                <a:spLocks noChangeShapeType="1"/>
              </p:cNvSpPr>
              <p:nvPr/>
            </p:nvSpPr>
            <p:spPr bwMode="auto">
              <a:xfrm rot="16200000" flipH="1">
                <a:off x="3945" y="2089"/>
                <a:ext cx="69" cy="127"/>
              </a:xfrm>
              <a:prstGeom prst="line">
                <a:avLst/>
              </a:prstGeom>
              <a:noFill/>
              <a:ln w="19050">
                <a:solidFill>
                  <a:srgbClr val="FFCC66"/>
                </a:solidFill>
                <a:round/>
                <a:headEnd/>
                <a:tailEnd/>
              </a:ln>
            </p:spPr>
            <p:txBody>
              <a:bodyPr/>
              <a:lstStyle/>
              <a:p>
                <a:endParaRPr lang="hu-HU"/>
              </a:p>
            </p:txBody>
          </p:sp>
          <p:sp>
            <p:nvSpPr>
              <p:cNvPr id="208107" name="Line 1495"/>
              <p:cNvSpPr>
                <a:spLocks noChangeShapeType="1"/>
              </p:cNvSpPr>
              <p:nvPr/>
            </p:nvSpPr>
            <p:spPr bwMode="auto">
              <a:xfrm rot="16200000" flipH="1">
                <a:off x="3071" y="3356"/>
                <a:ext cx="150" cy="1"/>
              </a:xfrm>
              <a:prstGeom prst="line">
                <a:avLst/>
              </a:prstGeom>
              <a:noFill/>
              <a:ln w="19050">
                <a:solidFill>
                  <a:srgbClr val="FFCC66"/>
                </a:solidFill>
                <a:round/>
                <a:headEnd/>
                <a:tailEnd/>
              </a:ln>
            </p:spPr>
            <p:txBody>
              <a:bodyPr/>
              <a:lstStyle/>
              <a:p>
                <a:endParaRPr lang="hu-HU"/>
              </a:p>
            </p:txBody>
          </p:sp>
          <p:sp>
            <p:nvSpPr>
              <p:cNvPr id="208108" name="Line 1496"/>
              <p:cNvSpPr>
                <a:spLocks noChangeShapeType="1"/>
              </p:cNvSpPr>
              <p:nvPr/>
            </p:nvSpPr>
            <p:spPr bwMode="auto">
              <a:xfrm rot="16200000" flipH="1">
                <a:off x="3070" y="1156"/>
                <a:ext cx="150" cy="1"/>
              </a:xfrm>
              <a:prstGeom prst="line">
                <a:avLst/>
              </a:prstGeom>
              <a:noFill/>
              <a:ln w="19050">
                <a:solidFill>
                  <a:srgbClr val="FFCC66"/>
                </a:solidFill>
                <a:round/>
                <a:headEnd/>
                <a:tailEnd/>
              </a:ln>
            </p:spPr>
            <p:txBody>
              <a:bodyPr/>
              <a:lstStyle/>
              <a:p>
                <a:endParaRPr lang="hu-HU"/>
              </a:p>
            </p:txBody>
          </p:sp>
          <p:sp>
            <p:nvSpPr>
              <p:cNvPr id="208109" name="Line 1497"/>
              <p:cNvSpPr>
                <a:spLocks noChangeShapeType="1"/>
              </p:cNvSpPr>
              <p:nvPr/>
            </p:nvSpPr>
            <p:spPr bwMode="auto">
              <a:xfrm rot="-5400000">
                <a:off x="3451" y="3137"/>
                <a:ext cx="150" cy="1"/>
              </a:xfrm>
              <a:prstGeom prst="line">
                <a:avLst/>
              </a:prstGeom>
              <a:noFill/>
              <a:ln w="19050">
                <a:solidFill>
                  <a:srgbClr val="FFCC66"/>
                </a:solidFill>
                <a:round/>
                <a:headEnd/>
                <a:tailEnd/>
              </a:ln>
            </p:spPr>
            <p:txBody>
              <a:bodyPr/>
              <a:lstStyle/>
              <a:p>
                <a:endParaRPr lang="hu-HU"/>
              </a:p>
            </p:txBody>
          </p:sp>
          <p:sp>
            <p:nvSpPr>
              <p:cNvPr id="208110" name="Line 1498"/>
              <p:cNvSpPr>
                <a:spLocks noChangeShapeType="1"/>
              </p:cNvSpPr>
              <p:nvPr/>
            </p:nvSpPr>
            <p:spPr bwMode="auto">
              <a:xfrm rot="-5400000">
                <a:off x="3450" y="1375"/>
                <a:ext cx="150" cy="1"/>
              </a:xfrm>
              <a:prstGeom prst="line">
                <a:avLst/>
              </a:prstGeom>
              <a:noFill/>
              <a:ln w="19050">
                <a:solidFill>
                  <a:srgbClr val="FFCC66"/>
                </a:solidFill>
                <a:round/>
                <a:headEnd/>
                <a:tailEnd/>
              </a:ln>
            </p:spPr>
            <p:txBody>
              <a:bodyPr/>
              <a:lstStyle/>
              <a:p>
                <a:endParaRPr lang="hu-HU"/>
              </a:p>
            </p:txBody>
          </p:sp>
          <p:sp>
            <p:nvSpPr>
              <p:cNvPr id="208111" name="Line 1499"/>
              <p:cNvSpPr>
                <a:spLocks noChangeShapeType="1"/>
              </p:cNvSpPr>
              <p:nvPr/>
            </p:nvSpPr>
            <p:spPr bwMode="auto">
              <a:xfrm rot="16200000" flipH="1">
                <a:off x="2576" y="3356"/>
                <a:ext cx="150" cy="1"/>
              </a:xfrm>
              <a:prstGeom prst="line">
                <a:avLst/>
              </a:prstGeom>
              <a:noFill/>
              <a:ln w="19050">
                <a:solidFill>
                  <a:srgbClr val="FFCC66"/>
                </a:solidFill>
                <a:round/>
                <a:headEnd/>
                <a:tailEnd/>
              </a:ln>
            </p:spPr>
            <p:txBody>
              <a:bodyPr/>
              <a:lstStyle/>
              <a:p>
                <a:endParaRPr lang="hu-HU"/>
              </a:p>
            </p:txBody>
          </p:sp>
          <p:sp>
            <p:nvSpPr>
              <p:cNvPr id="208112" name="Line 1500"/>
              <p:cNvSpPr>
                <a:spLocks noChangeShapeType="1"/>
              </p:cNvSpPr>
              <p:nvPr/>
            </p:nvSpPr>
            <p:spPr bwMode="auto">
              <a:xfrm rot="16200000" flipH="1">
                <a:off x="2575" y="1156"/>
                <a:ext cx="150" cy="1"/>
              </a:xfrm>
              <a:prstGeom prst="line">
                <a:avLst/>
              </a:prstGeom>
              <a:noFill/>
              <a:ln w="19050">
                <a:solidFill>
                  <a:srgbClr val="FFCC66"/>
                </a:solidFill>
                <a:round/>
                <a:headEnd/>
                <a:tailEnd/>
              </a:ln>
            </p:spPr>
            <p:txBody>
              <a:bodyPr/>
              <a:lstStyle/>
              <a:p>
                <a:endParaRPr lang="hu-HU"/>
              </a:p>
            </p:txBody>
          </p:sp>
          <p:sp>
            <p:nvSpPr>
              <p:cNvPr id="208113" name="Line 1501"/>
              <p:cNvSpPr>
                <a:spLocks noChangeShapeType="1"/>
              </p:cNvSpPr>
              <p:nvPr/>
            </p:nvSpPr>
            <p:spPr bwMode="auto">
              <a:xfrm rot="16200000" flipV="1">
                <a:off x="3300" y="3184"/>
                <a:ext cx="69" cy="126"/>
              </a:xfrm>
              <a:prstGeom prst="line">
                <a:avLst/>
              </a:prstGeom>
              <a:noFill/>
              <a:ln w="19050">
                <a:solidFill>
                  <a:srgbClr val="FFCC66"/>
                </a:solidFill>
                <a:round/>
                <a:headEnd/>
                <a:tailEnd/>
              </a:ln>
            </p:spPr>
            <p:txBody>
              <a:bodyPr/>
              <a:lstStyle/>
              <a:p>
                <a:endParaRPr lang="hu-HU"/>
              </a:p>
            </p:txBody>
          </p:sp>
          <p:sp>
            <p:nvSpPr>
              <p:cNvPr id="208114" name="Line 1502"/>
              <p:cNvSpPr>
                <a:spLocks noChangeShapeType="1"/>
              </p:cNvSpPr>
              <p:nvPr/>
            </p:nvSpPr>
            <p:spPr bwMode="auto">
              <a:xfrm rot="16200000" flipV="1">
                <a:off x="2298" y="3184"/>
                <a:ext cx="69" cy="126"/>
              </a:xfrm>
              <a:prstGeom prst="line">
                <a:avLst/>
              </a:prstGeom>
              <a:noFill/>
              <a:ln w="19050">
                <a:solidFill>
                  <a:srgbClr val="FFCC66"/>
                </a:solidFill>
                <a:round/>
                <a:headEnd/>
                <a:tailEnd/>
              </a:ln>
            </p:spPr>
            <p:txBody>
              <a:bodyPr/>
              <a:lstStyle/>
              <a:p>
                <a:endParaRPr lang="hu-HU"/>
              </a:p>
            </p:txBody>
          </p:sp>
          <p:sp>
            <p:nvSpPr>
              <p:cNvPr id="208115" name="Line 1503"/>
              <p:cNvSpPr>
                <a:spLocks noChangeShapeType="1"/>
              </p:cNvSpPr>
              <p:nvPr/>
            </p:nvSpPr>
            <p:spPr bwMode="auto">
              <a:xfrm rot="-5400000" flipH="1" flipV="1">
                <a:off x="2297" y="1203"/>
                <a:ext cx="69" cy="126"/>
              </a:xfrm>
              <a:prstGeom prst="line">
                <a:avLst/>
              </a:prstGeom>
              <a:noFill/>
              <a:ln w="19050">
                <a:solidFill>
                  <a:srgbClr val="FFCC66"/>
                </a:solidFill>
                <a:round/>
                <a:headEnd/>
                <a:tailEnd/>
              </a:ln>
            </p:spPr>
            <p:txBody>
              <a:bodyPr/>
              <a:lstStyle/>
              <a:p>
                <a:endParaRPr lang="hu-HU"/>
              </a:p>
            </p:txBody>
          </p:sp>
          <p:sp>
            <p:nvSpPr>
              <p:cNvPr id="208116" name="Line 1504"/>
              <p:cNvSpPr>
                <a:spLocks noChangeShapeType="1"/>
              </p:cNvSpPr>
              <p:nvPr/>
            </p:nvSpPr>
            <p:spPr bwMode="auto">
              <a:xfrm rot="-5400000" flipH="1" flipV="1">
                <a:off x="3299" y="1203"/>
                <a:ext cx="69" cy="126"/>
              </a:xfrm>
              <a:prstGeom prst="line">
                <a:avLst/>
              </a:prstGeom>
              <a:noFill/>
              <a:ln w="19050">
                <a:solidFill>
                  <a:srgbClr val="FFCC66"/>
                </a:solidFill>
                <a:round/>
                <a:headEnd/>
                <a:tailEnd/>
              </a:ln>
            </p:spPr>
            <p:txBody>
              <a:bodyPr/>
              <a:lstStyle/>
              <a:p>
                <a:endParaRPr lang="hu-HU"/>
              </a:p>
            </p:txBody>
          </p:sp>
          <p:sp>
            <p:nvSpPr>
              <p:cNvPr id="208117" name="Line 1505"/>
              <p:cNvSpPr>
                <a:spLocks noChangeShapeType="1"/>
              </p:cNvSpPr>
              <p:nvPr/>
            </p:nvSpPr>
            <p:spPr bwMode="auto">
              <a:xfrm rot="16200000" flipH="1">
                <a:off x="3843" y="2469"/>
                <a:ext cx="150" cy="1"/>
              </a:xfrm>
              <a:prstGeom prst="line">
                <a:avLst/>
              </a:prstGeom>
              <a:noFill/>
              <a:ln w="19050">
                <a:solidFill>
                  <a:srgbClr val="FFCC66"/>
                </a:solidFill>
                <a:round/>
                <a:headEnd/>
                <a:tailEnd/>
              </a:ln>
            </p:spPr>
            <p:txBody>
              <a:bodyPr/>
              <a:lstStyle/>
              <a:p>
                <a:endParaRPr lang="hu-HU"/>
              </a:p>
            </p:txBody>
          </p:sp>
          <p:sp>
            <p:nvSpPr>
              <p:cNvPr id="208118" name="Line 1506"/>
              <p:cNvSpPr>
                <a:spLocks noChangeShapeType="1"/>
              </p:cNvSpPr>
              <p:nvPr/>
            </p:nvSpPr>
            <p:spPr bwMode="auto">
              <a:xfrm rot="16200000" flipH="1">
                <a:off x="2818" y="3356"/>
                <a:ext cx="150" cy="1"/>
              </a:xfrm>
              <a:prstGeom prst="line">
                <a:avLst/>
              </a:prstGeom>
              <a:noFill/>
              <a:ln w="19050">
                <a:solidFill>
                  <a:srgbClr val="FFCC66"/>
                </a:solidFill>
                <a:round/>
                <a:headEnd/>
                <a:tailEnd/>
              </a:ln>
            </p:spPr>
            <p:txBody>
              <a:bodyPr/>
              <a:lstStyle/>
              <a:p>
                <a:endParaRPr lang="hu-HU"/>
              </a:p>
            </p:txBody>
          </p:sp>
          <p:sp>
            <p:nvSpPr>
              <p:cNvPr id="208119" name="Line 1507"/>
              <p:cNvSpPr>
                <a:spLocks noChangeShapeType="1"/>
              </p:cNvSpPr>
              <p:nvPr/>
            </p:nvSpPr>
            <p:spPr bwMode="auto">
              <a:xfrm rot="16200000" flipH="1">
                <a:off x="3842" y="2043"/>
                <a:ext cx="150" cy="1"/>
              </a:xfrm>
              <a:prstGeom prst="line">
                <a:avLst/>
              </a:prstGeom>
              <a:noFill/>
              <a:ln w="19050">
                <a:solidFill>
                  <a:srgbClr val="FFCC66"/>
                </a:solidFill>
                <a:round/>
                <a:headEnd/>
                <a:tailEnd/>
              </a:ln>
            </p:spPr>
            <p:txBody>
              <a:bodyPr/>
              <a:lstStyle/>
              <a:p>
                <a:endParaRPr lang="hu-HU"/>
              </a:p>
            </p:txBody>
          </p:sp>
          <p:sp>
            <p:nvSpPr>
              <p:cNvPr id="208120" name="Line 1508"/>
              <p:cNvSpPr>
                <a:spLocks noChangeShapeType="1"/>
              </p:cNvSpPr>
              <p:nvPr/>
            </p:nvSpPr>
            <p:spPr bwMode="auto">
              <a:xfrm rot="16200000" flipH="1">
                <a:off x="2817" y="1156"/>
                <a:ext cx="150" cy="1"/>
              </a:xfrm>
              <a:prstGeom prst="line">
                <a:avLst/>
              </a:prstGeom>
              <a:noFill/>
              <a:ln w="19050">
                <a:solidFill>
                  <a:srgbClr val="FFCC66"/>
                </a:solidFill>
                <a:round/>
                <a:headEnd/>
                <a:tailEnd/>
              </a:ln>
            </p:spPr>
            <p:txBody>
              <a:bodyPr/>
              <a:lstStyle/>
              <a:p>
                <a:endParaRPr lang="hu-HU"/>
              </a:p>
            </p:txBody>
          </p:sp>
          <p:sp>
            <p:nvSpPr>
              <p:cNvPr id="208121" name="Line 1509"/>
              <p:cNvSpPr>
                <a:spLocks noChangeShapeType="1"/>
              </p:cNvSpPr>
              <p:nvPr/>
            </p:nvSpPr>
            <p:spPr bwMode="auto">
              <a:xfrm rot="-5400000" flipH="1" flipV="1">
                <a:off x="2039" y="2959"/>
                <a:ext cx="69" cy="138"/>
              </a:xfrm>
              <a:prstGeom prst="line">
                <a:avLst/>
              </a:prstGeom>
              <a:noFill/>
              <a:ln w="19050">
                <a:solidFill>
                  <a:srgbClr val="FFCC66"/>
                </a:solidFill>
                <a:round/>
                <a:headEnd/>
                <a:tailEnd/>
              </a:ln>
            </p:spPr>
            <p:txBody>
              <a:bodyPr/>
              <a:lstStyle/>
              <a:p>
                <a:endParaRPr lang="hu-HU"/>
              </a:p>
            </p:txBody>
          </p:sp>
          <p:sp>
            <p:nvSpPr>
              <p:cNvPr id="208122" name="Line 1510"/>
              <p:cNvSpPr>
                <a:spLocks noChangeShapeType="1"/>
              </p:cNvSpPr>
              <p:nvPr/>
            </p:nvSpPr>
            <p:spPr bwMode="auto">
              <a:xfrm rot="-5400000" flipH="1" flipV="1">
                <a:off x="3559" y="2959"/>
                <a:ext cx="69" cy="138"/>
              </a:xfrm>
              <a:prstGeom prst="line">
                <a:avLst/>
              </a:prstGeom>
              <a:noFill/>
              <a:ln w="19050">
                <a:solidFill>
                  <a:srgbClr val="FFCC66"/>
                </a:solidFill>
                <a:round/>
                <a:headEnd/>
                <a:tailEnd/>
              </a:ln>
            </p:spPr>
            <p:txBody>
              <a:bodyPr/>
              <a:lstStyle/>
              <a:p>
                <a:endParaRPr lang="hu-HU"/>
              </a:p>
            </p:txBody>
          </p:sp>
          <p:sp>
            <p:nvSpPr>
              <p:cNvPr id="208123" name="Line 1511"/>
              <p:cNvSpPr>
                <a:spLocks noChangeShapeType="1"/>
              </p:cNvSpPr>
              <p:nvPr/>
            </p:nvSpPr>
            <p:spPr bwMode="auto">
              <a:xfrm rot="16200000" flipV="1">
                <a:off x="2033" y="1422"/>
                <a:ext cx="80" cy="138"/>
              </a:xfrm>
              <a:prstGeom prst="line">
                <a:avLst/>
              </a:prstGeom>
              <a:noFill/>
              <a:ln w="19050">
                <a:solidFill>
                  <a:srgbClr val="FFCC66"/>
                </a:solidFill>
                <a:round/>
                <a:headEnd/>
                <a:tailEnd/>
              </a:ln>
            </p:spPr>
            <p:txBody>
              <a:bodyPr/>
              <a:lstStyle/>
              <a:p>
                <a:endParaRPr lang="hu-HU"/>
              </a:p>
            </p:txBody>
          </p:sp>
          <p:sp>
            <p:nvSpPr>
              <p:cNvPr id="208124" name="Line 1512"/>
              <p:cNvSpPr>
                <a:spLocks noChangeShapeType="1"/>
              </p:cNvSpPr>
              <p:nvPr/>
            </p:nvSpPr>
            <p:spPr bwMode="auto">
              <a:xfrm rot="16200000" flipV="1">
                <a:off x="3553" y="1422"/>
                <a:ext cx="80" cy="138"/>
              </a:xfrm>
              <a:prstGeom prst="line">
                <a:avLst/>
              </a:prstGeom>
              <a:noFill/>
              <a:ln w="19050">
                <a:solidFill>
                  <a:srgbClr val="FFCC66"/>
                </a:solidFill>
                <a:round/>
                <a:headEnd/>
                <a:tailEnd/>
              </a:ln>
            </p:spPr>
            <p:txBody>
              <a:bodyPr/>
              <a:lstStyle/>
              <a:p>
                <a:endParaRPr lang="hu-HU"/>
              </a:p>
            </p:txBody>
          </p:sp>
          <p:sp>
            <p:nvSpPr>
              <p:cNvPr id="208125" name="Line 1513"/>
              <p:cNvSpPr>
                <a:spLocks noChangeShapeType="1"/>
              </p:cNvSpPr>
              <p:nvPr/>
            </p:nvSpPr>
            <p:spPr bwMode="auto">
              <a:xfrm rot="-5400000">
                <a:off x="1682" y="2256"/>
                <a:ext cx="138" cy="1"/>
              </a:xfrm>
              <a:prstGeom prst="line">
                <a:avLst/>
              </a:prstGeom>
              <a:noFill/>
              <a:ln w="19050">
                <a:solidFill>
                  <a:srgbClr val="FFCC66"/>
                </a:solidFill>
                <a:round/>
                <a:headEnd/>
                <a:tailEnd/>
              </a:ln>
            </p:spPr>
            <p:txBody>
              <a:bodyPr/>
              <a:lstStyle/>
              <a:p>
                <a:endParaRPr lang="hu-HU"/>
              </a:p>
            </p:txBody>
          </p:sp>
          <p:sp>
            <p:nvSpPr>
              <p:cNvPr id="208126" name="Line 1514"/>
              <p:cNvSpPr>
                <a:spLocks noChangeShapeType="1"/>
              </p:cNvSpPr>
              <p:nvPr/>
            </p:nvSpPr>
            <p:spPr bwMode="auto">
              <a:xfrm rot="-5400000" flipH="1" flipV="1">
                <a:off x="1780" y="2515"/>
                <a:ext cx="69" cy="127"/>
              </a:xfrm>
              <a:prstGeom prst="line">
                <a:avLst/>
              </a:prstGeom>
              <a:noFill/>
              <a:ln w="19050">
                <a:solidFill>
                  <a:srgbClr val="FFCC66"/>
                </a:solidFill>
                <a:round/>
                <a:headEnd/>
                <a:tailEnd/>
              </a:ln>
            </p:spPr>
            <p:txBody>
              <a:bodyPr/>
              <a:lstStyle/>
              <a:p>
                <a:endParaRPr lang="hu-HU"/>
              </a:p>
            </p:txBody>
          </p:sp>
          <p:sp>
            <p:nvSpPr>
              <p:cNvPr id="208127" name="Line 1515"/>
              <p:cNvSpPr>
                <a:spLocks noChangeShapeType="1"/>
              </p:cNvSpPr>
              <p:nvPr/>
            </p:nvSpPr>
            <p:spPr bwMode="auto">
              <a:xfrm rot="16200000" flipV="1">
                <a:off x="3818" y="1870"/>
                <a:ext cx="69" cy="127"/>
              </a:xfrm>
              <a:prstGeom prst="line">
                <a:avLst/>
              </a:prstGeom>
              <a:noFill/>
              <a:ln w="19050">
                <a:solidFill>
                  <a:srgbClr val="FFCC66"/>
                </a:solidFill>
                <a:round/>
                <a:headEnd/>
                <a:tailEnd/>
              </a:ln>
            </p:spPr>
            <p:txBody>
              <a:bodyPr/>
              <a:lstStyle/>
              <a:p>
                <a:endParaRPr lang="hu-HU"/>
              </a:p>
            </p:txBody>
          </p:sp>
          <p:sp>
            <p:nvSpPr>
              <p:cNvPr id="208128" name="Line 1516"/>
              <p:cNvSpPr>
                <a:spLocks noChangeShapeType="1"/>
              </p:cNvSpPr>
              <p:nvPr/>
            </p:nvSpPr>
            <p:spPr bwMode="auto">
              <a:xfrm rot="-5400000" flipH="1" flipV="1">
                <a:off x="3819" y="2515"/>
                <a:ext cx="69" cy="127"/>
              </a:xfrm>
              <a:prstGeom prst="line">
                <a:avLst/>
              </a:prstGeom>
              <a:noFill/>
              <a:ln w="19050">
                <a:solidFill>
                  <a:srgbClr val="FFCC66"/>
                </a:solidFill>
                <a:round/>
                <a:headEnd/>
                <a:tailEnd/>
              </a:ln>
            </p:spPr>
            <p:txBody>
              <a:bodyPr/>
              <a:lstStyle/>
              <a:p>
                <a:endParaRPr lang="hu-HU"/>
              </a:p>
            </p:txBody>
          </p:sp>
          <p:sp>
            <p:nvSpPr>
              <p:cNvPr id="208129" name="Line 1517"/>
              <p:cNvSpPr>
                <a:spLocks noChangeShapeType="1"/>
              </p:cNvSpPr>
              <p:nvPr/>
            </p:nvSpPr>
            <p:spPr bwMode="auto">
              <a:xfrm rot="16200000" flipV="1">
                <a:off x="1779" y="1870"/>
                <a:ext cx="69" cy="127"/>
              </a:xfrm>
              <a:prstGeom prst="line">
                <a:avLst/>
              </a:prstGeom>
              <a:noFill/>
              <a:ln w="19050">
                <a:solidFill>
                  <a:srgbClr val="FFCC66"/>
                </a:solidFill>
                <a:round/>
                <a:headEnd/>
                <a:tailEnd/>
              </a:ln>
            </p:spPr>
            <p:txBody>
              <a:bodyPr/>
              <a:lstStyle/>
              <a:p>
                <a:endParaRPr lang="hu-HU"/>
              </a:p>
            </p:txBody>
          </p:sp>
          <p:sp>
            <p:nvSpPr>
              <p:cNvPr id="208130" name="Line 1518"/>
              <p:cNvSpPr>
                <a:spLocks noChangeShapeType="1"/>
              </p:cNvSpPr>
              <p:nvPr/>
            </p:nvSpPr>
            <p:spPr bwMode="auto">
              <a:xfrm rot="-5400000" flipH="1" flipV="1">
                <a:off x="2425" y="3183"/>
                <a:ext cx="69" cy="127"/>
              </a:xfrm>
              <a:prstGeom prst="line">
                <a:avLst/>
              </a:prstGeom>
              <a:noFill/>
              <a:ln w="19050">
                <a:solidFill>
                  <a:srgbClr val="FFCC66"/>
                </a:solidFill>
                <a:round/>
                <a:headEnd/>
                <a:tailEnd/>
              </a:ln>
            </p:spPr>
            <p:txBody>
              <a:bodyPr/>
              <a:lstStyle/>
              <a:p>
                <a:endParaRPr lang="hu-HU"/>
              </a:p>
            </p:txBody>
          </p:sp>
          <p:sp>
            <p:nvSpPr>
              <p:cNvPr id="208131" name="Line 1519"/>
              <p:cNvSpPr>
                <a:spLocks noChangeShapeType="1"/>
              </p:cNvSpPr>
              <p:nvPr/>
            </p:nvSpPr>
            <p:spPr bwMode="auto">
              <a:xfrm rot="-5400000" flipH="1" flipV="1">
                <a:off x="3174" y="3183"/>
                <a:ext cx="69" cy="127"/>
              </a:xfrm>
              <a:prstGeom prst="line">
                <a:avLst/>
              </a:prstGeom>
              <a:noFill/>
              <a:ln w="19050">
                <a:solidFill>
                  <a:srgbClr val="FFCC66"/>
                </a:solidFill>
                <a:round/>
                <a:headEnd/>
                <a:tailEnd/>
              </a:ln>
            </p:spPr>
            <p:txBody>
              <a:bodyPr/>
              <a:lstStyle/>
              <a:p>
                <a:endParaRPr lang="hu-HU"/>
              </a:p>
            </p:txBody>
          </p:sp>
          <p:sp>
            <p:nvSpPr>
              <p:cNvPr id="208132" name="Line 1520"/>
              <p:cNvSpPr>
                <a:spLocks noChangeShapeType="1"/>
              </p:cNvSpPr>
              <p:nvPr/>
            </p:nvSpPr>
            <p:spPr bwMode="auto">
              <a:xfrm rot="16200000" flipH="1">
                <a:off x="2424" y="1202"/>
                <a:ext cx="69" cy="127"/>
              </a:xfrm>
              <a:prstGeom prst="line">
                <a:avLst/>
              </a:prstGeom>
              <a:noFill/>
              <a:ln w="19050">
                <a:solidFill>
                  <a:srgbClr val="FFCC66"/>
                </a:solidFill>
                <a:round/>
                <a:headEnd/>
                <a:tailEnd/>
              </a:ln>
            </p:spPr>
            <p:txBody>
              <a:bodyPr/>
              <a:lstStyle/>
              <a:p>
                <a:endParaRPr lang="hu-HU"/>
              </a:p>
            </p:txBody>
          </p:sp>
          <p:sp>
            <p:nvSpPr>
              <p:cNvPr id="208133" name="Line 1521"/>
              <p:cNvSpPr>
                <a:spLocks noChangeShapeType="1"/>
              </p:cNvSpPr>
              <p:nvPr/>
            </p:nvSpPr>
            <p:spPr bwMode="auto">
              <a:xfrm rot="16200000" flipH="1">
                <a:off x="3173" y="1202"/>
                <a:ext cx="69" cy="127"/>
              </a:xfrm>
              <a:prstGeom prst="line">
                <a:avLst/>
              </a:prstGeom>
              <a:noFill/>
              <a:ln w="19050">
                <a:solidFill>
                  <a:srgbClr val="FFCC66"/>
                </a:solidFill>
                <a:round/>
                <a:headEnd/>
                <a:tailEnd/>
              </a:ln>
            </p:spPr>
            <p:txBody>
              <a:bodyPr/>
              <a:lstStyle/>
              <a:p>
                <a:endParaRPr lang="hu-HU"/>
              </a:p>
            </p:txBody>
          </p:sp>
          <p:sp>
            <p:nvSpPr>
              <p:cNvPr id="208134" name="Line 1522"/>
              <p:cNvSpPr>
                <a:spLocks noChangeShapeType="1"/>
              </p:cNvSpPr>
              <p:nvPr/>
            </p:nvSpPr>
            <p:spPr bwMode="auto">
              <a:xfrm rot="16200000" flipH="1">
                <a:off x="3589" y="2918"/>
                <a:ext cx="149" cy="1"/>
              </a:xfrm>
              <a:prstGeom prst="line">
                <a:avLst/>
              </a:prstGeom>
              <a:noFill/>
              <a:ln w="19050">
                <a:solidFill>
                  <a:srgbClr val="FFCC66"/>
                </a:solidFill>
                <a:round/>
                <a:headEnd/>
                <a:tailEnd/>
              </a:ln>
            </p:spPr>
            <p:txBody>
              <a:bodyPr/>
              <a:lstStyle/>
              <a:p>
                <a:endParaRPr lang="hu-HU"/>
              </a:p>
            </p:txBody>
          </p:sp>
          <p:sp>
            <p:nvSpPr>
              <p:cNvPr id="208135" name="Line 1523"/>
              <p:cNvSpPr>
                <a:spLocks noChangeShapeType="1"/>
              </p:cNvSpPr>
              <p:nvPr/>
            </p:nvSpPr>
            <p:spPr bwMode="auto">
              <a:xfrm rot="16200000" flipH="1">
                <a:off x="3594" y="1599"/>
                <a:ext cx="138" cy="1"/>
              </a:xfrm>
              <a:prstGeom prst="line">
                <a:avLst/>
              </a:prstGeom>
              <a:noFill/>
              <a:ln w="19050">
                <a:solidFill>
                  <a:srgbClr val="FFCC66"/>
                </a:solidFill>
                <a:round/>
                <a:headEnd/>
                <a:tailEnd/>
              </a:ln>
            </p:spPr>
            <p:txBody>
              <a:bodyPr/>
              <a:lstStyle/>
              <a:p>
                <a:endParaRPr lang="hu-HU"/>
              </a:p>
            </p:txBody>
          </p:sp>
          <p:sp>
            <p:nvSpPr>
              <p:cNvPr id="208136" name="Line 1524"/>
              <p:cNvSpPr>
                <a:spLocks noChangeShapeType="1"/>
              </p:cNvSpPr>
              <p:nvPr/>
            </p:nvSpPr>
            <p:spPr bwMode="auto">
              <a:xfrm rot="-5400000">
                <a:off x="3716" y="2688"/>
                <a:ext cx="150" cy="1"/>
              </a:xfrm>
              <a:prstGeom prst="line">
                <a:avLst/>
              </a:prstGeom>
              <a:noFill/>
              <a:ln w="19050">
                <a:solidFill>
                  <a:srgbClr val="FFCC66"/>
                </a:solidFill>
                <a:round/>
                <a:headEnd/>
                <a:tailEnd/>
              </a:ln>
            </p:spPr>
            <p:txBody>
              <a:bodyPr/>
              <a:lstStyle/>
              <a:p>
                <a:endParaRPr lang="hu-HU"/>
              </a:p>
            </p:txBody>
          </p:sp>
          <p:sp>
            <p:nvSpPr>
              <p:cNvPr id="208137" name="Line 1525"/>
              <p:cNvSpPr>
                <a:spLocks noChangeShapeType="1"/>
              </p:cNvSpPr>
              <p:nvPr/>
            </p:nvSpPr>
            <p:spPr bwMode="auto">
              <a:xfrm rot="-5400000">
                <a:off x="3715" y="1824"/>
                <a:ext cx="150" cy="1"/>
              </a:xfrm>
              <a:prstGeom prst="line">
                <a:avLst/>
              </a:prstGeom>
              <a:noFill/>
              <a:ln w="19050">
                <a:solidFill>
                  <a:srgbClr val="FFCC66"/>
                </a:solidFill>
                <a:round/>
                <a:headEnd/>
                <a:tailEnd/>
              </a:ln>
            </p:spPr>
            <p:txBody>
              <a:bodyPr/>
              <a:lstStyle/>
              <a:p>
                <a:endParaRPr lang="hu-HU"/>
              </a:p>
            </p:txBody>
          </p:sp>
          <p:sp>
            <p:nvSpPr>
              <p:cNvPr id="208138" name="Line 1526"/>
              <p:cNvSpPr>
                <a:spLocks noChangeShapeType="1"/>
              </p:cNvSpPr>
              <p:nvPr/>
            </p:nvSpPr>
            <p:spPr bwMode="auto">
              <a:xfrm rot="-5400000">
                <a:off x="2195" y="1375"/>
                <a:ext cx="150" cy="1"/>
              </a:xfrm>
              <a:prstGeom prst="line">
                <a:avLst/>
              </a:prstGeom>
              <a:noFill/>
              <a:ln w="19050">
                <a:solidFill>
                  <a:srgbClr val="FFCC66"/>
                </a:solidFill>
                <a:round/>
                <a:headEnd/>
                <a:tailEnd/>
              </a:ln>
            </p:spPr>
            <p:txBody>
              <a:bodyPr/>
              <a:lstStyle/>
              <a:p>
                <a:endParaRPr lang="hu-HU"/>
              </a:p>
            </p:txBody>
          </p:sp>
          <p:sp>
            <p:nvSpPr>
              <p:cNvPr id="208139" name="Line 1527"/>
              <p:cNvSpPr>
                <a:spLocks noChangeShapeType="1"/>
              </p:cNvSpPr>
              <p:nvPr/>
            </p:nvSpPr>
            <p:spPr bwMode="auto">
              <a:xfrm rot="-5400000">
                <a:off x="2196" y="3137"/>
                <a:ext cx="150" cy="1"/>
              </a:xfrm>
              <a:prstGeom prst="line">
                <a:avLst/>
              </a:prstGeom>
              <a:noFill/>
              <a:ln w="19050">
                <a:solidFill>
                  <a:srgbClr val="FFCC66"/>
                </a:solidFill>
                <a:round/>
                <a:headEnd/>
                <a:tailEnd/>
              </a:ln>
            </p:spPr>
            <p:txBody>
              <a:bodyPr/>
              <a:lstStyle/>
              <a:p>
                <a:endParaRPr lang="hu-HU"/>
              </a:p>
            </p:txBody>
          </p:sp>
          <p:sp>
            <p:nvSpPr>
              <p:cNvPr id="208140" name="Line 1528"/>
              <p:cNvSpPr>
                <a:spLocks noChangeShapeType="1"/>
              </p:cNvSpPr>
              <p:nvPr/>
            </p:nvSpPr>
            <p:spPr bwMode="auto">
              <a:xfrm rot="-5400000" flipH="1" flipV="1">
                <a:off x="3686" y="2740"/>
                <a:ext cx="81" cy="127"/>
              </a:xfrm>
              <a:prstGeom prst="line">
                <a:avLst/>
              </a:prstGeom>
              <a:noFill/>
              <a:ln w="19050">
                <a:solidFill>
                  <a:srgbClr val="FFCC66"/>
                </a:solidFill>
                <a:round/>
                <a:headEnd/>
                <a:tailEnd/>
              </a:ln>
            </p:spPr>
            <p:txBody>
              <a:bodyPr/>
              <a:lstStyle/>
              <a:p>
                <a:endParaRPr lang="hu-HU"/>
              </a:p>
            </p:txBody>
          </p:sp>
          <p:sp>
            <p:nvSpPr>
              <p:cNvPr id="208141" name="Line 1529"/>
              <p:cNvSpPr>
                <a:spLocks noChangeShapeType="1"/>
              </p:cNvSpPr>
              <p:nvPr/>
            </p:nvSpPr>
            <p:spPr bwMode="auto">
              <a:xfrm rot="16200000" flipH="1">
                <a:off x="3685" y="1645"/>
                <a:ext cx="81" cy="127"/>
              </a:xfrm>
              <a:prstGeom prst="line">
                <a:avLst/>
              </a:prstGeom>
              <a:noFill/>
              <a:ln w="19050">
                <a:solidFill>
                  <a:srgbClr val="FFCC66"/>
                </a:solidFill>
                <a:round/>
                <a:headEnd/>
                <a:tailEnd/>
              </a:ln>
            </p:spPr>
            <p:txBody>
              <a:bodyPr/>
              <a:lstStyle/>
              <a:p>
                <a:endParaRPr lang="hu-HU"/>
              </a:p>
            </p:txBody>
          </p:sp>
          <p:sp>
            <p:nvSpPr>
              <p:cNvPr id="208142" name="Line 1530"/>
              <p:cNvSpPr>
                <a:spLocks noChangeShapeType="1"/>
              </p:cNvSpPr>
              <p:nvPr/>
            </p:nvSpPr>
            <p:spPr bwMode="auto">
              <a:xfrm rot="-5400000" flipH="1" flipV="1">
                <a:off x="1901" y="2740"/>
                <a:ext cx="81" cy="127"/>
              </a:xfrm>
              <a:prstGeom prst="line">
                <a:avLst/>
              </a:prstGeom>
              <a:noFill/>
              <a:ln w="19050">
                <a:solidFill>
                  <a:srgbClr val="FFCC66"/>
                </a:solidFill>
                <a:round/>
                <a:headEnd/>
                <a:tailEnd/>
              </a:ln>
            </p:spPr>
            <p:txBody>
              <a:bodyPr/>
              <a:lstStyle/>
              <a:p>
                <a:endParaRPr lang="hu-HU"/>
              </a:p>
            </p:txBody>
          </p:sp>
          <p:sp>
            <p:nvSpPr>
              <p:cNvPr id="208143" name="Line 1531"/>
              <p:cNvSpPr>
                <a:spLocks noChangeShapeType="1"/>
              </p:cNvSpPr>
              <p:nvPr/>
            </p:nvSpPr>
            <p:spPr bwMode="auto">
              <a:xfrm rot="16200000" flipH="1">
                <a:off x="1900" y="1645"/>
                <a:ext cx="81" cy="127"/>
              </a:xfrm>
              <a:prstGeom prst="line">
                <a:avLst/>
              </a:prstGeom>
              <a:noFill/>
              <a:ln w="19050">
                <a:solidFill>
                  <a:srgbClr val="FFCC66"/>
                </a:solidFill>
                <a:round/>
                <a:headEnd/>
                <a:tailEnd/>
              </a:ln>
            </p:spPr>
            <p:txBody>
              <a:bodyPr/>
              <a:lstStyle/>
              <a:p>
                <a:endParaRPr lang="hu-HU"/>
              </a:p>
            </p:txBody>
          </p:sp>
          <p:sp>
            <p:nvSpPr>
              <p:cNvPr id="208144" name="Line 1532"/>
              <p:cNvSpPr>
                <a:spLocks noChangeShapeType="1"/>
              </p:cNvSpPr>
              <p:nvPr/>
            </p:nvSpPr>
            <p:spPr bwMode="auto">
              <a:xfrm rot="16200000" flipV="1">
                <a:off x="3819" y="2296"/>
                <a:ext cx="69" cy="127"/>
              </a:xfrm>
              <a:prstGeom prst="line">
                <a:avLst/>
              </a:prstGeom>
              <a:noFill/>
              <a:ln w="19050">
                <a:solidFill>
                  <a:srgbClr val="FFCC66"/>
                </a:solidFill>
                <a:round/>
                <a:headEnd/>
                <a:tailEnd/>
              </a:ln>
            </p:spPr>
            <p:txBody>
              <a:bodyPr/>
              <a:lstStyle/>
              <a:p>
                <a:endParaRPr lang="hu-HU"/>
              </a:p>
            </p:txBody>
          </p:sp>
          <p:sp>
            <p:nvSpPr>
              <p:cNvPr id="208145" name="Line 1533"/>
              <p:cNvSpPr>
                <a:spLocks noChangeShapeType="1"/>
              </p:cNvSpPr>
              <p:nvPr/>
            </p:nvSpPr>
            <p:spPr bwMode="auto">
              <a:xfrm rot="16200000" flipV="1">
                <a:off x="1780" y="2296"/>
                <a:ext cx="69" cy="127"/>
              </a:xfrm>
              <a:prstGeom prst="line">
                <a:avLst/>
              </a:prstGeom>
              <a:noFill/>
              <a:ln w="19050">
                <a:solidFill>
                  <a:srgbClr val="FFCC66"/>
                </a:solidFill>
                <a:round/>
                <a:headEnd/>
                <a:tailEnd/>
              </a:ln>
            </p:spPr>
            <p:txBody>
              <a:bodyPr/>
              <a:lstStyle/>
              <a:p>
                <a:endParaRPr lang="hu-HU"/>
              </a:p>
            </p:txBody>
          </p:sp>
          <p:sp>
            <p:nvSpPr>
              <p:cNvPr id="208146" name="Line 1534"/>
              <p:cNvSpPr>
                <a:spLocks noChangeShapeType="1"/>
              </p:cNvSpPr>
              <p:nvPr/>
            </p:nvSpPr>
            <p:spPr bwMode="auto">
              <a:xfrm rot="-5400000" flipH="1" flipV="1">
                <a:off x="1779" y="2089"/>
                <a:ext cx="69" cy="127"/>
              </a:xfrm>
              <a:prstGeom prst="line">
                <a:avLst/>
              </a:prstGeom>
              <a:noFill/>
              <a:ln w="19050">
                <a:solidFill>
                  <a:srgbClr val="FFCC66"/>
                </a:solidFill>
                <a:round/>
                <a:headEnd/>
                <a:tailEnd/>
              </a:ln>
            </p:spPr>
            <p:txBody>
              <a:bodyPr/>
              <a:lstStyle/>
              <a:p>
                <a:endParaRPr lang="hu-HU"/>
              </a:p>
            </p:txBody>
          </p:sp>
          <p:sp>
            <p:nvSpPr>
              <p:cNvPr id="208147" name="Line 1535"/>
              <p:cNvSpPr>
                <a:spLocks noChangeShapeType="1"/>
              </p:cNvSpPr>
              <p:nvPr/>
            </p:nvSpPr>
            <p:spPr bwMode="auto">
              <a:xfrm rot="-5400000" flipH="1" flipV="1">
                <a:off x="3818" y="2089"/>
                <a:ext cx="69" cy="127"/>
              </a:xfrm>
              <a:prstGeom prst="line">
                <a:avLst/>
              </a:prstGeom>
              <a:noFill/>
              <a:ln w="19050">
                <a:solidFill>
                  <a:srgbClr val="FFCC66"/>
                </a:solidFill>
                <a:round/>
                <a:headEnd/>
                <a:tailEnd/>
              </a:ln>
            </p:spPr>
            <p:txBody>
              <a:bodyPr/>
              <a:lstStyle/>
              <a:p>
                <a:endParaRPr lang="hu-HU"/>
              </a:p>
            </p:txBody>
          </p:sp>
          <p:sp>
            <p:nvSpPr>
              <p:cNvPr id="208148" name="Line 1536"/>
              <p:cNvSpPr>
                <a:spLocks noChangeShapeType="1"/>
              </p:cNvSpPr>
              <p:nvPr/>
            </p:nvSpPr>
            <p:spPr bwMode="auto">
              <a:xfrm rot="16200000" flipV="1">
                <a:off x="2552" y="3183"/>
                <a:ext cx="69" cy="127"/>
              </a:xfrm>
              <a:prstGeom prst="line">
                <a:avLst/>
              </a:prstGeom>
              <a:noFill/>
              <a:ln w="19050">
                <a:solidFill>
                  <a:srgbClr val="FFCC66"/>
                </a:solidFill>
                <a:round/>
                <a:headEnd/>
                <a:tailEnd/>
              </a:ln>
            </p:spPr>
            <p:txBody>
              <a:bodyPr/>
              <a:lstStyle/>
              <a:p>
                <a:endParaRPr lang="hu-HU"/>
              </a:p>
            </p:txBody>
          </p:sp>
          <p:sp>
            <p:nvSpPr>
              <p:cNvPr id="208149" name="Line 1537"/>
              <p:cNvSpPr>
                <a:spLocks noChangeShapeType="1"/>
              </p:cNvSpPr>
              <p:nvPr/>
            </p:nvSpPr>
            <p:spPr bwMode="auto">
              <a:xfrm rot="16200000" flipV="1">
                <a:off x="3047" y="3183"/>
                <a:ext cx="69" cy="127"/>
              </a:xfrm>
              <a:prstGeom prst="line">
                <a:avLst/>
              </a:prstGeom>
              <a:noFill/>
              <a:ln w="19050">
                <a:solidFill>
                  <a:srgbClr val="FFCC66"/>
                </a:solidFill>
                <a:round/>
                <a:headEnd/>
                <a:tailEnd/>
              </a:ln>
            </p:spPr>
            <p:txBody>
              <a:bodyPr/>
              <a:lstStyle/>
              <a:p>
                <a:endParaRPr lang="hu-HU"/>
              </a:p>
            </p:txBody>
          </p:sp>
          <p:sp>
            <p:nvSpPr>
              <p:cNvPr id="208150" name="Line 1538"/>
              <p:cNvSpPr>
                <a:spLocks noChangeShapeType="1"/>
              </p:cNvSpPr>
              <p:nvPr/>
            </p:nvSpPr>
            <p:spPr bwMode="auto">
              <a:xfrm rot="-5400000" flipH="1" flipV="1">
                <a:off x="3046" y="1202"/>
                <a:ext cx="69" cy="127"/>
              </a:xfrm>
              <a:prstGeom prst="line">
                <a:avLst/>
              </a:prstGeom>
              <a:noFill/>
              <a:ln w="19050">
                <a:solidFill>
                  <a:srgbClr val="FFCC66"/>
                </a:solidFill>
                <a:round/>
                <a:headEnd/>
                <a:tailEnd/>
              </a:ln>
            </p:spPr>
            <p:txBody>
              <a:bodyPr/>
              <a:lstStyle/>
              <a:p>
                <a:endParaRPr lang="hu-HU"/>
              </a:p>
            </p:txBody>
          </p:sp>
          <p:sp>
            <p:nvSpPr>
              <p:cNvPr id="208151" name="Line 1539"/>
              <p:cNvSpPr>
                <a:spLocks noChangeShapeType="1"/>
              </p:cNvSpPr>
              <p:nvPr/>
            </p:nvSpPr>
            <p:spPr bwMode="auto">
              <a:xfrm rot="-5400000" flipH="1" flipV="1">
                <a:off x="2551" y="1202"/>
                <a:ext cx="69" cy="127"/>
              </a:xfrm>
              <a:prstGeom prst="line">
                <a:avLst/>
              </a:prstGeom>
              <a:noFill/>
              <a:ln w="19050">
                <a:solidFill>
                  <a:srgbClr val="FFCC66"/>
                </a:solidFill>
                <a:round/>
                <a:headEnd/>
                <a:tailEnd/>
              </a:ln>
            </p:spPr>
            <p:txBody>
              <a:bodyPr/>
              <a:lstStyle/>
              <a:p>
                <a:endParaRPr lang="hu-HU"/>
              </a:p>
            </p:txBody>
          </p:sp>
          <p:sp>
            <p:nvSpPr>
              <p:cNvPr id="208152" name="Line 1540"/>
              <p:cNvSpPr>
                <a:spLocks noChangeShapeType="1"/>
              </p:cNvSpPr>
              <p:nvPr/>
            </p:nvSpPr>
            <p:spPr bwMode="auto">
              <a:xfrm rot="-5400000" flipH="1" flipV="1">
                <a:off x="2920" y="3184"/>
                <a:ext cx="69" cy="126"/>
              </a:xfrm>
              <a:prstGeom prst="line">
                <a:avLst/>
              </a:prstGeom>
              <a:noFill/>
              <a:ln w="19050">
                <a:solidFill>
                  <a:srgbClr val="FFCC66"/>
                </a:solidFill>
                <a:round/>
                <a:headEnd/>
                <a:tailEnd/>
              </a:ln>
            </p:spPr>
            <p:txBody>
              <a:bodyPr/>
              <a:lstStyle/>
              <a:p>
                <a:endParaRPr lang="hu-HU"/>
              </a:p>
            </p:txBody>
          </p:sp>
          <p:sp>
            <p:nvSpPr>
              <p:cNvPr id="208153" name="Line 1541"/>
              <p:cNvSpPr>
                <a:spLocks noChangeShapeType="1"/>
              </p:cNvSpPr>
              <p:nvPr/>
            </p:nvSpPr>
            <p:spPr bwMode="auto">
              <a:xfrm rot="-5400000" flipH="1" flipV="1">
                <a:off x="2678" y="3184"/>
                <a:ext cx="69" cy="126"/>
              </a:xfrm>
              <a:prstGeom prst="line">
                <a:avLst/>
              </a:prstGeom>
              <a:noFill/>
              <a:ln w="19050">
                <a:solidFill>
                  <a:srgbClr val="FFCC66"/>
                </a:solidFill>
                <a:round/>
                <a:headEnd/>
                <a:tailEnd/>
              </a:ln>
            </p:spPr>
            <p:txBody>
              <a:bodyPr/>
              <a:lstStyle/>
              <a:p>
                <a:endParaRPr lang="hu-HU"/>
              </a:p>
            </p:txBody>
          </p:sp>
          <p:sp>
            <p:nvSpPr>
              <p:cNvPr id="208154" name="Line 1542"/>
              <p:cNvSpPr>
                <a:spLocks noChangeShapeType="1"/>
              </p:cNvSpPr>
              <p:nvPr/>
            </p:nvSpPr>
            <p:spPr bwMode="auto">
              <a:xfrm rot="16200000" flipH="1">
                <a:off x="3427" y="2964"/>
                <a:ext cx="69" cy="127"/>
              </a:xfrm>
              <a:prstGeom prst="line">
                <a:avLst/>
              </a:prstGeom>
              <a:noFill/>
              <a:ln w="19050">
                <a:solidFill>
                  <a:srgbClr val="FFCC66"/>
                </a:solidFill>
                <a:round/>
                <a:headEnd/>
                <a:tailEnd/>
              </a:ln>
            </p:spPr>
            <p:txBody>
              <a:bodyPr/>
              <a:lstStyle/>
              <a:p>
                <a:endParaRPr lang="hu-HU"/>
              </a:p>
            </p:txBody>
          </p:sp>
          <p:sp>
            <p:nvSpPr>
              <p:cNvPr id="208155" name="Line 1543"/>
              <p:cNvSpPr>
                <a:spLocks noChangeShapeType="1"/>
              </p:cNvSpPr>
              <p:nvPr/>
            </p:nvSpPr>
            <p:spPr bwMode="auto">
              <a:xfrm rot="16200000" flipH="1">
                <a:off x="2172" y="2964"/>
                <a:ext cx="69" cy="127"/>
              </a:xfrm>
              <a:prstGeom prst="line">
                <a:avLst/>
              </a:prstGeom>
              <a:noFill/>
              <a:ln w="19050">
                <a:solidFill>
                  <a:srgbClr val="FFCC66"/>
                </a:solidFill>
                <a:round/>
                <a:headEnd/>
                <a:tailEnd/>
              </a:ln>
            </p:spPr>
            <p:txBody>
              <a:bodyPr/>
              <a:lstStyle/>
              <a:p>
                <a:endParaRPr lang="hu-HU"/>
              </a:p>
            </p:txBody>
          </p:sp>
          <p:sp>
            <p:nvSpPr>
              <p:cNvPr id="208156" name="Line 1544"/>
              <p:cNvSpPr>
                <a:spLocks noChangeShapeType="1"/>
              </p:cNvSpPr>
              <p:nvPr/>
            </p:nvSpPr>
            <p:spPr bwMode="auto">
              <a:xfrm rot="-5400000" flipH="1" flipV="1">
                <a:off x="3421" y="1427"/>
                <a:ext cx="80" cy="127"/>
              </a:xfrm>
              <a:prstGeom prst="line">
                <a:avLst/>
              </a:prstGeom>
              <a:noFill/>
              <a:ln w="19050">
                <a:solidFill>
                  <a:srgbClr val="FFCC66"/>
                </a:solidFill>
                <a:round/>
                <a:headEnd/>
                <a:tailEnd/>
              </a:ln>
            </p:spPr>
            <p:txBody>
              <a:bodyPr/>
              <a:lstStyle/>
              <a:p>
                <a:endParaRPr lang="hu-HU"/>
              </a:p>
            </p:txBody>
          </p:sp>
          <p:sp>
            <p:nvSpPr>
              <p:cNvPr id="208157" name="Line 1545"/>
              <p:cNvSpPr>
                <a:spLocks noChangeShapeType="1"/>
              </p:cNvSpPr>
              <p:nvPr/>
            </p:nvSpPr>
            <p:spPr bwMode="auto">
              <a:xfrm rot="-5400000" flipH="1" flipV="1">
                <a:off x="2166" y="1427"/>
                <a:ext cx="80" cy="127"/>
              </a:xfrm>
              <a:prstGeom prst="line">
                <a:avLst/>
              </a:prstGeom>
              <a:noFill/>
              <a:ln w="19050">
                <a:solidFill>
                  <a:srgbClr val="FFCC66"/>
                </a:solidFill>
                <a:round/>
                <a:headEnd/>
                <a:tailEnd/>
              </a:ln>
            </p:spPr>
            <p:txBody>
              <a:bodyPr/>
              <a:lstStyle/>
              <a:p>
                <a:endParaRPr lang="hu-HU"/>
              </a:p>
            </p:txBody>
          </p:sp>
          <p:sp>
            <p:nvSpPr>
              <p:cNvPr id="208158" name="Line 1546"/>
              <p:cNvSpPr>
                <a:spLocks noChangeShapeType="1"/>
              </p:cNvSpPr>
              <p:nvPr/>
            </p:nvSpPr>
            <p:spPr bwMode="auto">
              <a:xfrm rot="16200000" flipH="1">
                <a:off x="2677" y="1203"/>
                <a:ext cx="69" cy="126"/>
              </a:xfrm>
              <a:prstGeom prst="line">
                <a:avLst/>
              </a:prstGeom>
              <a:noFill/>
              <a:ln w="19050">
                <a:solidFill>
                  <a:srgbClr val="FFCC66"/>
                </a:solidFill>
                <a:round/>
                <a:headEnd/>
                <a:tailEnd/>
              </a:ln>
            </p:spPr>
            <p:txBody>
              <a:bodyPr/>
              <a:lstStyle/>
              <a:p>
                <a:endParaRPr lang="hu-HU"/>
              </a:p>
            </p:txBody>
          </p:sp>
          <p:sp>
            <p:nvSpPr>
              <p:cNvPr id="208159" name="Line 1547"/>
              <p:cNvSpPr>
                <a:spLocks noChangeShapeType="1"/>
              </p:cNvSpPr>
              <p:nvPr/>
            </p:nvSpPr>
            <p:spPr bwMode="auto">
              <a:xfrm rot="16200000" flipH="1">
                <a:off x="2919" y="1203"/>
                <a:ext cx="69" cy="126"/>
              </a:xfrm>
              <a:prstGeom prst="line">
                <a:avLst/>
              </a:prstGeom>
              <a:noFill/>
              <a:ln w="19050">
                <a:solidFill>
                  <a:srgbClr val="FFCC66"/>
                </a:solidFill>
                <a:round/>
                <a:headEnd/>
                <a:tailEnd/>
              </a:ln>
            </p:spPr>
            <p:txBody>
              <a:bodyPr/>
              <a:lstStyle/>
              <a:p>
                <a:endParaRPr lang="hu-HU"/>
              </a:p>
            </p:txBody>
          </p:sp>
          <p:sp>
            <p:nvSpPr>
              <p:cNvPr id="208160" name="Line 1548"/>
              <p:cNvSpPr>
                <a:spLocks noChangeShapeType="1"/>
              </p:cNvSpPr>
              <p:nvPr/>
            </p:nvSpPr>
            <p:spPr bwMode="auto">
              <a:xfrm rot="16200000" flipV="1">
                <a:off x="2799" y="3189"/>
                <a:ext cx="69" cy="116"/>
              </a:xfrm>
              <a:prstGeom prst="line">
                <a:avLst/>
              </a:prstGeom>
              <a:noFill/>
              <a:ln w="19050">
                <a:solidFill>
                  <a:srgbClr val="FFCC66"/>
                </a:solidFill>
                <a:round/>
                <a:headEnd/>
                <a:tailEnd/>
              </a:ln>
            </p:spPr>
            <p:txBody>
              <a:bodyPr/>
              <a:lstStyle/>
              <a:p>
                <a:endParaRPr lang="hu-HU"/>
              </a:p>
            </p:txBody>
          </p:sp>
          <p:sp>
            <p:nvSpPr>
              <p:cNvPr id="208161" name="Line 1549"/>
              <p:cNvSpPr>
                <a:spLocks noChangeShapeType="1"/>
              </p:cNvSpPr>
              <p:nvPr/>
            </p:nvSpPr>
            <p:spPr bwMode="auto">
              <a:xfrm rot="-5400000" flipH="1" flipV="1">
                <a:off x="2798" y="1208"/>
                <a:ext cx="69" cy="116"/>
              </a:xfrm>
              <a:prstGeom prst="line">
                <a:avLst/>
              </a:prstGeom>
              <a:noFill/>
              <a:ln w="19050">
                <a:solidFill>
                  <a:srgbClr val="FFCC66"/>
                </a:solidFill>
                <a:round/>
                <a:headEnd/>
                <a:tailEnd/>
              </a:ln>
            </p:spPr>
            <p:txBody>
              <a:bodyPr/>
              <a:lstStyle/>
              <a:p>
                <a:endParaRPr lang="hu-HU"/>
              </a:p>
            </p:txBody>
          </p:sp>
          <p:sp>
            <p:nvSpPr>
              <p:cNvPr id="208162" name="Line 1550"/>
              <p:cNvSpPr>
                <a:spLocks noChangeShapeType="1"/>
              </p:cNvSpPr>
              <p:nvPr/>
            </p:nvSpPr>
            <p:spPr bwMode="auto">
              <a:xfrm rot="-5400000">
                <a:off x="3197" y="1375"/>
                <a:ext cx="150" cy="1"/>
              </a:xfrm>
              <a:prstGeom prst="line">
                <a:avLst/>
              </a:prstGeom>
              <a:noFill/>
              <a:ln w="19050">
                <a:solidFill>
                  <a:srgbClr val="FFCC66"/>
                </a:solidFill>
                <a:round/>
                <a:headEnd/>
                <a:tailEnd/>
              </a:ln>
            </p:spPr>
            <p:txBody>
              <a:bodyPr/>
              <a:lstStyle/>
              <a:p>
                <a:endParaRPr lang="hu-HU"/>
              </a:p>
            </p:txBody>
          </p:sp>
          <p:sp>
            <p:nvSpPr>
              <p:cNvPr id="208163" name="Line 1551"/>
              <p:cNvSpPr>
                <a:spLocks noChangeShapeType="1"/>
              </p:cNvSpPr>
              <p:nvPr/>
            </p:nvSpPr>
            <p:spPr bwMode="auto">
              <a:xfrm rot="-5400000">
                <a:off x="3198" y="3137"/>
                <a:ext cx="150" cy="1"/>
              </a:xfrm>
              <a:prstGeom prst="line">
                <a:avLst/>
              </a:prstGeom>
              <a:noFill/>
              <a:ln w="19050">
                <a:solidFill>
                  <a:srgbClr val="FFCC66"/>
                </a:solidFill>
                <a:round/>
                <a:headEnd/>
                <a:tailEnd/>
              </a:ln>
            </p:spPr>
            <p:txBody>
              <a:bodyPr/>
              <a:lstStyle/>
              <a:p>
                <a:endParaRPr lang="hu-HU"/>
              </a:p>
            </p:txBody>
          </p:sp>
          <p:sp>
            <p:nvSpPr>
              <p:cNvPr id="208164" name="Line 1552"/>
              <p:cNvSpPr>
                <a:spLocks noChangeShapeType="1"/>
              </p:cNvSpPr>
              <p:nvPr/>
            </p:nvSpPr>
            <p:spPr bwMode="auto">
              <a:xfrm rot="16200000" flipH="1">
                <a:off x="1804" y="2469"/>
                <a:ext cx="150" cy="1"/>
              </a:xfrm>
              <a:prstGeom prst="line">
                <a:avLst/>
              </a:prstGeom>
              <a:noFill/>
              <a:ln w="19050">
                <a:solidFill>
                  <a:srgbClr val="FFCC66"/>
                </a:solidFill>
                <a:round/>
                <a:headEnd/>
                <a:tailEnd/>
              </a:ln>
            </p:spPr>
            <p:txBody>
              <a:bodyPr/>
              <a:lstStyle/>
              <a:p>
                <a:endParaRPr lang="hu-HU"/>
              </a:p>
            </p:txBody>
          </p:sp>
          <p:sp>
            <p:nvSpPr>
              <p:cNvPr id="208165" name="Line 1553"/>
              <p:cNvSpPr>
                <a:spLocks noChangeShapeType="1"/>
              </p:cNvSpPr>
              <p:nvPr/>
            </p:nvSpPr>
            <p:spPr bwMode="auto">
              <a:xfrm rot="16200000" flipH="1">
                <a:off x="1803" y="2043"/>
                <a:ext cx="150" cy="1"/>
              </a:xfrm>
              <a:prstGeom prst="line">
                <a:avLst/>
              </a:prstGeom>
              <a:noFill/>
              <a:ln w="19050">
                <a:solidFill>
                  <a:srgbClr val="FFCC66"/>
                </a:solidFill>
                <a:round/>
                <a:headEnd/>
                <a:tailEnd/>
              </a:ln>
            </p:spPr>
            <p:txBody>
              <a:bodyPr/>
              <a:lstStyle/>
              <a:p>
                <a:endParaRPr lang="hu-HU"/>
              </a:p>
            </p:txBody>
          </p:sp>
          <p:sp>
            <p:nvSpPr>
              <p:cNvPr id="208166" name="Line 1554"/>
              <p:cNvSpPr>
                <a:spLocks noChangeShapeType="1"/>
              </p:cNvSpPr>
              <p:nvPr/>
            </p:nvSpPr>
            <p:spPr bwMode="auto">
              <a:xfrm rot="16200000" flipH="1">
                <a:off x="2069" y="2918"/>
                <a:ext cx="149" cy="1"/>
              </a:xfrm>
              <a:prstGeom prst="line">
                <a:avLst/>
              </a:prstGeom>
              <a:noFill/>
              <a:ln w="19050">
                <a:solidFill>
                  <a:srgbClr val="FFCC66"/>
                </a:solidFill>
                <a:round/>
                <a:headEnd/>
                <a:tailEnd/>
              </a:ln>
            </p:spPr>
            <p:txBody>
              <a:bodyPr/>
              <a:lstStyle/>
              <a:p>
                <a:endParaRPr lang="hu-HU"/>
              </a:p>
            </p:txBody>
          </p:sp>
          <p:sp>
            <p:nvSpPr>
              <p:cNvPr id="208167" name="Line 1555"/>
              <p:cNvSpPr>
                <a:spLocks noChangeShapeType="1"/>
              </p:cNvSpPr>
              <p:nvPr/>
            </p:nvSpPr>
            <p:spPr bwMode="auto">
              <a:xfrm rot="16200000" flipH="1">
                <a:off x="2074" y="1599"/>
                <a:ext cx="138" cy="1"/>
              </a:xfrm>
              <a:prstGeom prst="line">
                <a:avLst/>
              </a:prstGeom>
              <a:noFill/>
              <a:ln w="19050">
                <a:solidFill>
                  <a:srgbClr val="FFCC66"/>
                </a:solidFill>
                <a:round/>
                <a:headEnd/>
                <a:tailEnd/>
              </a:ln>
            </p:spPr>
            <p:txBody>
              <a:bodyPr/>
              <a:lstStyle/>
              <a:p>
                <a:endParaRPr lang="hu-HU"/>
              </a:p>
            </p:txBody>
          </p:sp>
          <p:sp>
            <p:nvSpPr>
              <p:cNvPr id="208168" name="Line 1556"/>
              <p:cNvSpPr>
                <a:spLocks noChangeShapeType="1"/>
              </p:cNvSpPr>
              <p:nvPr/>
            </p:nvSpPr>
            <p:spPr bwMode="auto">
              <a:xfrm rot="-5400000">
                <a:off x="3721" y="2256"/>
                <a:ext cx="138" cy="1"/>
              </a:xfrm>
              <a:prstGeom prst="line">
                <a:avLst/>
              </a:prstGeom>
              <a:noFill/>
              <a:ln w="19050">
                <a:solidFill>
                  <a:srgbClr val="FFCC66"/>
                </a:solidFill>
                <a:round/>
                <a:headEnd/>
                <a:tailEnd/>
              </a:ln>
            </p:spPr>
            <p:txBody>
              <a:bodyPr/>
              <a:lstStyle/>
              <a:p>
                <a:endParaRPr lang="hu-HU"/>
              </a:p>
            </p:txBody>
          </p:sp>
          <p:sp>
            <p:nvSpPr>
              <p:cNvPr id="208169" name="Line 1557"/>
              <p:cNvSpPr>
                <a:spLocks noChangeShapeType="1"/>
              </p:cNvSpPr>
              <p:nvPr/>
            </p:nvSpPr>
            <p:spPr bwMode="auto">
              <a:xfrm rot="16200000" flipH="1">
                <a:off x="3692" y="2515"/>
                <a:ext cx="69" cy="127"/>
              </a:xfrm>
              <a:prstGeom prst="line">
                <a:avLst/>
              </a:prstGeom>
              <a:noFill/>
              <a:ln w="19050">
                <a:solidFill>
                  <a:srgbClr val="FFCC66"/>
                </a:solidFill>
                <a:round/>
                <a:headEnd/>
                <a:tailEnd/>
              </a:ln>
            </p:spPr>
            <p:txBody>
              <a:bodyPr/>
              <a:lstStyle/>
              <a:p>
                <a:endParaRPr lang="hu-HU"/>
              </a:p>
            </p:txBody>
          </p:sp>
          <p:sp>
            <p:nvSpPr>
              <p:cNvPr id="208170" name="Line 1558"/>
              <p:cNvSpPr>
                <a:spLocks noChangeShapeType="1"/>
              </p:cNvSpPr>
              <p:nvPr/>
            </p:nvSpPr>
            <p:spPr bwMode="auto">
              <a:xfrm rot="-5400000" flipH="1" flipV="1">
                <a:off x="1906" y="1870"/>
                <a:ext cx="69" cy="127"/>
              </a:xfrm>
              <a:prstGeom prst="line">
                <a:avLst/>
              </a:prstGeom>
              <a:noFill/>
              <a:ln w="19050">
                <a:solidFill>
                  <a:srgbClr val="FFCC66"/>
                </a:solidFill>
                <a:round/>
                <a:headEnd/>
                <a:tailEnd/>
              </a:ln>
            </p:spPr>
            <p:txBody>
              <a:bodyPr/>
              <a:lstStyle/>
              <a:p>
                <a:endParaRPr lang="hu-HU"/>
              </a:p>
            </p:txBody>
          </p:sp>
          <p:sp>
            <p:nvSpPr>
              <p:cNvPr id="208171" name="Line 1559"/>
              <p:cNvSpPr>
                <a:spLocks noChangeShapeType="1"/>
              </p:cNvSpPr>
              <p:nvPr/>
            </p:nvSpPr>
            <p:spPr bwMode="auto">
              <a:xfrm rot="-5400000" flipH="1" flipV="1">
                <a:off x="3691" y="1870"/>
                <a:ext cx="69" cy="127"/>
              </a:xfrm>
              <a:prstGeom prst="line">
                <a:avLst/>
              </a:prstGeom>
              <a:noFill/>
              <a:ln w="19050">
                <a:solidFill>
                  <a:srgbClr val="FFCC66"/>
                </a:solidFill>
                <a:round/>
                <a:headEnd/>
                <a:tailEnd/>
              </a:ln>
            </p:spPr>
            <p:txBody>
              <a:bodyPr/>
              <a:lstStyle/>
              <a:p>
                <a:endParaRPr lang="hu-HU"/>
              </a:p>
            </p:txBody>
          </p:sp>
          <p:sp>
            <p:nvSpPr>
              <p:cNvPr id="208172" name="Line 1560"/>
              <p:cNvSpPr>
                <a:spLocks noChangeShapeType="1"/>
              </p:cNvSpPr>
              <p:nvPr/>
            </p:nvSpPr>
            <p:spPr bwMode="auto">
              <a:xfrm rot="16200000" flipH="1">
                <a:off x="1907" y="2515"/>
                <a:ext cx="69" cy="127"/>
              </a:xfrm>
              <a:prstGeom prst="line">
                <a:avLst/>
              </a:prstGeom>
              <a:noFill/>
              <a:ln w="19050">
                <a:solidFill>
                  <a:srgbClr val="FFCC66"/>
                </a:solidFill>
                <a:round/>
                <a:headEnd/>
                <a:tailEnd/>
              </a:ln>
            </p:spPr>
            <p:txBody>
              <a:bodyPr/>
              <a:lstStyle/>
              <a:p>
                <a:endParaRPr lang="hu-HU"/>
              </a:p>
            </p:txBody>
          </p:sp>
          <p:sp>
            <p:nvSpPr>
              <p:cNvPr id="208173" name="Line 1561"/>
              <p:cNvSpPr>
                <a:spLocks noChangeShapeType="1"/>
              </p:cNvSpPr>
              <p:nvPr/>
            </p:nvSpPr>
            <p:spPr bwMode="auto">
              <a:xfrm rot="16200000" flipV="1">
                <a:off x="3553" y="2735"/>
                <a:ext cx="81" cy="138"/>
              </a:xfrm>
              <a:prstGeom prst="line">
                <a:avLst/>
              </a:prstGeom>
              <a:noFill/>
              <a:ln w="19050">
                <a:solidFill>
                  <a:srgbClr val="FFCC66"/>
                </a:solidFill>
                <a:round/>
                <a:headEnd/>
                <a:tailEnd/>
              </a:ln>
            </p:spPr>
            <p:txBody>
              <a:bodyPr/>
              <a:lstStyle/>
              <a:p>
                <a:endParaRPr lang="hu-HU"/>
              </a:p>
            </p:txBody>
          </p:sp>
          <p:sp>
            <p:nvSpPr>
              <p:cNvPr id="208174" name="Line 1562"/>
              <p:cNvSpPr>
                <a:spLocks noChangeShapeType="1"/>
              </p:cNvSpPr>
              <p:nvPr/>
            </p:nvSpPr>
            <p:spPr bwMode="auto">
              <a:xfrm rot="-5400000" flipH="1" flipV="1">
                <a:off x="2032" y="1640"/>
                <a:ext cx="81" cy="138"/>
              </a:xfrm>
              <a:prstGeom prst="line">
                <a:avLst/>
              </a:prstGeom>
              <a:noFill/>
              <a:ln w="19050">
                <a:solidFill>
                  <a:srgbClr val="FFCC66"/>
                </a:solidFill>
                <a:round/>
                <a:headEnd/>
                <a:tailEnd/>
              </a:ln>
            </p:spPr>
            <p:txBody>
              <a:bodyPr/>
              <a:lstStyle/>
              <a:p>
                <a:endParaRPr lang="hu-HU"/>
              </a:p>
            </p:txBody>
          </p:sp>
          <p:sp>
            <p:nvSpPr>
              <p:cNvPr id="208175" name="Line 1563"/>
              <p:cNvSpPr>
                <a:spLocks noChangeShapeType="1"/>
              </p:cNvSpPr>
              <p:nvPr/>
            </p:nvSpPr>
            <p:spPr bwMode="auto">
              <a:xfrm rot="-5400000" flipH="1" flipV="1">
                <a:off x="3552" y="1640"/>
                <a:ext cx="81" cy="138"/>
              </a:xfrm>
              <a:prstGeom prst="line">
                <a:avLst/>
              </a:prstGeom>
              <a:noFill/>
              <a:ln w="19050">
                <a:solidFill>
                  <a:srgbClr val="FFCC66"/>
                </a:solidFill>
                <a:round/>
                <a:headEnd/>
                <a:tailEnd/>
              </a:ln>
            </p:spPr>
            <p:txBody>
              <a:bodyPr/>
              <a:lstStyle/>
              <a:p>
                <a:endParaRPr lang="hu-HU"/>
              </a:p>
            </p:txBody>
          </p:sp>
          <p:sp>
            <p:nvSpPr>
              <p:cNvPr id="208176" name="Line 1564"/>
              <p:cNvSpPr>
                <a:spLocks noChangeShapeType="1"/>
              </p:cNvSpPr>
              <p:nvPr/>
            </p:nvSpPr>
            <p:spPr bwMode="auto">
              <a:xfrm rot="16200000" flipV="1">
                <a:off x="2033" y="2735"/>
                <a:ext cx="81" cy="138"/>
              </a:xfrm>
              <a:prstGeom prst="line">
                <a:avLst/>
              </a:prstGeom>
              <a:noFill/>
              <a:ln w="19050">
                <a:solidFill>
                  <a:srgbClr val="FFCC66"/>
                </a:solidFill>
                <a:round/>
                <a:headEnd/>
                <a:tailEnd/>
              </a:ln>
            </p:spPr>
            <p:txBody>
              <a:bodyPr/>
              <a:lstStyle/>
              <a:p>
                <a:endParaRPr lang="hu-HU"/>
              </a:p>
            </p:txBody>
          </p:sp>
          <p:sp>
            <p:nvSpPr>
              <p:cNvPr id="208177" name="Line 1565"/>
              <p:cNvSpPr>
                <a:spLocks noChangeShapeType="1"/>
              </p:cNvSpPr>
              <p:nvPr/>
            </p:nvSpPr>
            <p:spPr bwMode="auto">
              <a:xfrm rot="-5400000">
                <a:off x="2448" y="1375"/>
                <a:ext cx="150" cy="1"/>
              </a:xfrm>
              <a:prstGeom prst="line">
                <a:avLst/>
              </a:prstGeom>
              <a:noFill/>
              <a:ln w="19050">
                <a:solidFill>
                  <a:srgbClr val="FFCC66"/>
                </a:solidFill>
                <a:round/>
                <a:headEnd/>
                <a:tailEnd/>
              </a:ln>
            </p:spPr>
            <p:txBody>
              <a:bodyPr/>
              <a:lstStyle/>
              <a:p>
                <a:endParaRPr lang="hu-HU"/>
              </a:p>
            </p:txBody>
          </p:sp>
          <p:sp>
            <p:nvSpPr>
              <p:cNvPr id="208178" name="Line 1566"/>
              <p:cNvSpPr>
                <a:spLocks noChangeShapeType="1"/>
              </p:cNvSpPr>
              <p:nvPr/>
            </p:nvSpPr>
            <p:spPr bwMode="auto">
              <a:xfrm rot="-5400000">
                <a:off x="2449" y="3137"/>
                <a:ext cx="150" cy="1"/>
              </a:xfrm>
              <a:prstGeom prst="line">
                <a:avLst/>
              </a:prstGeom>
              <a:noFill/>
              <a:ln w="19050">
                <a:solidFill>
                  <a:srgbClr val="FFCC66"/>
                </a:solidFill>
                <a:round/>
                <a:headEnd/>
                <a:tailEnd/>
              </a:ln>
            </p:spPr>
            <p:txBody>
              <a:bodyPr/>
              <a:lstStyle/>
              <a:p>
                <a:endParaRPr lang="hu-HU"/>
              </a:p>
            </p:txBody>
          </p:sp>
          <p:sp>
            <p:nvSpPr>
              <p:cNvPr id="208179" name="Line 1567"/>
              <p:cNvSpPr>
                <a:spLocks noChangeShapeType="1"/>
              </p:cNvSpPr>
              <p:nvPr/>
            </p:nvSpPr>
            <p:spPr bwMode="auto">
              <a:xfrm rot="-5400000">
                <a:off x="1930" y="1824"/>
                <a:ext cx="150" cy="1"/>
              </a:xfrm>
              <a:prstGeom prst="line">
                <a:avLst/>
              </a:prstGeom>
              <a:noFill/>
              <a:ln w="19050">
                <a:solidFill>
                  <a:srgbClr val="FFCC66"/>
                </a:solidFill>
                <a:round/>
                <a:headEnd/>
                <a:tailEnd/>
              </a:ln>
            </p:spPr>
            <p:txBody>
              <a:bodyPr/>
              <a:lstStyle/>
              <a:p>
                <a:endParaRPr lang="hu-HU"/>
              </a:p>
            </p:txBody>
          </p:sp>
          <p:sp>
            <p:nvSpPr>
              <p:cNvPr id="208180" name="Line 1568"/>
              <p:cNvSpPr>
                <a:spLocks noChangeShapeType="1"/>
              </p:cNvSpPr>
              <p:nvPr/>
            </p:nvSpPr>
            <p:spPr bwMode="auto">
              <a:xfrm rot="-5400000">
                <a:off x="1931" y="2688"/>
                <a:ext cx="150" cy="1"/>
              </a:xfrm>
              <a:prstGeom prst="line">
                <a:avLst/>
              </a:prstGeom>
              <a:noFill/>
              <a:ln w="19050">
                <a:solidFill>
                  <a:srgbClr val="FFCC66"/>
                </a:solidFill>
                <a:round/>
                <a:headEnd/>
                <a:tailEnd/>
              </a:ln>
            </p:spPr>
            <p:txBody>
              <a:bodyPr/>
              <a:lstStyle/>
              <a:p>
                <a:endParaRPr lang="hu-HU"/>
              </a:p>
            </p:txBody>
          </p:sp>
          <p:sp>
            <p:nvSpPr>
              <p:cNvPr id="208181" name="Line 1569"/>
              <p:cNvSpPr>
                <a:spLocks noChangeShapeType="1"/>
              </p:cNvSpPr>
              <p:nvPr/>
            </p:nvSpPr>
            <p:spPr bwMode="auto">
              <a:xfrm rot="-5400000" flipH="1" flipV="1">
                <a:off x="3300" y="2965"/>
                <a:ext cx="69" cy="126"/>
              </a:xfrm>
              <a:prstGeom prst="line">
                <a:avLst/>
              </a:prstGeom>
              <a:noFill/>
              <a:ln w="19050">
                <a:solidFill>
                  <a:srgbClr val="FFCC66"/>
                </a:solidFill>
                <a:round/>
                <a:headEnd/>
                <a:tailEnd/>
              </a:ln>
            </p:spPr>
            <p:txBody>
              <a:bodyPr/>
              <a:lstStyle/>
              <a:p>
                <a:endParaRPr lang="hu-HU"/>
              </a:p>
            </p:txBody>
          </p:sp>
          <p:sp>
            <p:nvSpPr>
              <p:cNvPr id="208182" name="Line 1570"/>
              <p:cNvSpPr>
                <a:spLocks noChangeShapeType="1"/>
              </p:cNvSpPr>
              <p:nvPr/>
            </p:nvSpPr>
            <p:spPr bwMode="auto">
              <a:xfrm rot="-5400000" flipH="1" flipV="1">
                <a:off x="2298" y="2965"/>
                <a:ext cx="69" cy="126"/>
              </a:xfrm>
              <a:prstGeom prst="line">
                <a:avLst/>
              </a:prstGeom>
              <a:noFill/>
              <a:ln w="19050">
                <a:solidFill>
                  <a:srgbClr val="FFCC66"/>
                </a:solidFill>
                <a:round/>
                <a:headEnd/>
                <a:tailEnd/>
              </a:ln>
            </p:spPr>
            <p:txBody>
              <a:bodyPr/>
              <a:lstStyle/>
              <a:p>
                <a:endParaRPr lang="hu-HU"/>
              </a:p>
            </p:txBody>
          </p:sp>
          <p:sp>
            <p:nvSpPr>
              <p:cNvPr id="208183" name="Line 1571"/>
              <p:cNvSpPr>
                <a:spLocks noChangeShapeType="1"/>
              </p:cNvSpPr>
              <p:nvPr/>
            </p:nvSpPr>
            <p:spPr bwMode="auto">
              <a:xfrm rot="16200000" flipV="1">
                <a:off x="3294" y="1428"/>
                <a:ext cx="80" cy="126"/>
              </a:xfrm>
              <a:prstGeom prst="line">
                <a:avLst/>
              </a:prstGeom>
              <a:noFill/>
              <a:ln w="19050">
                <a:solidFill>
                  <a:srgbClr val="FFCC66"/>
                </a:solidFill>
                <a:round/>
                <a:headEnd/>
                <a:tailEnd/>
              </a:ln>
            </p:spPr>
            <p:txBody>
              <a:bodyPr/>
              <a:lstStyle/>
              <a:p>
                <a:endParaRPr lang="hu-HU"/>
              </a:p>
            </p:txBody>
          </p:sp>
          <p:sp>
            <p:nvSpPr>
              <p:cNvPr id="208184" name="Line 1572"/>
              <p:cNvSpPr>
                <a:spLocks noChangeShapeType="1"/>
              </p:cNvSpPr>
              <p:nvPr/>
            </p:nvSpPr>
            <p:spPr bwMode="auto">
              <a:xfrm rot="16200000" flipV="1">
                <a:off x="2292" y="1428"/>
                <a:ext cx="80" cy="126"/>
              </a:xfrm>
              <a:prstGeom prst="line">
                <a:avLst/>
              </a:prstGeom>
              <a:noFill/>
              <a:ln w="19050">
                <a:solidFill>
                  <a:srgbClr val="FFCC66"/>
                </a:solidFill>
                <a:round/>
                <a:headEnd/>
                <a:tailEnd/>
              </a:ln>
            </p:spPr>
            <p:txBody>
              <a:bodyPr/>
              <a:lstStyle/>
              <a:p>
                <a:endParaRPr lang="hu-HU"/>
              </a:p>
            </p:txBody>
          </p:sp>
          <p:sp>
            <p:nvSpPr>
              <p:cNvPr id="208185" name="Line 1573"/>
              <p:cNvSpPr>
                <a:spLocks noChangeShapeType="1"/>
              </p:cNvSpPr>
              <p:nvPr/>
            </p:nvSpPr>
            <p:spPr bwMode="auto">
              <a:xfrm rot="-5400000">
                <a:off x="2944" y="3137"/>
                <a:ext cx="150" cy="1"/>
              </a:xfrm>
              <a:prstGeom prst="line">
                <a:avLst/>
              </a:prstGeom>
              <a:noFill/>
              <a:ln w="19050">
                <a:solidFill>
                  <a:srgbClr val="FFCC66"/>
                </a:solidFill>
                <a:round/>
                <a:headEnd/>
                <a:tailEnd/>
              </a:ln>
            </p:spPr>
            <p:txBody>
              <a:bodyPr/>
              <a:lstStyle/>
              <a:p>
                <a:endParaRPr lang="hu-HU"/>
              </a:p>
            </p:txBody>
          </p:sp>
          <p:sp>
            <p:nvSpPr>
              <p:cNvPr id="208186" name="Line 1574"/>
              <p:cNvSpPr>
                <a:spLocks noChangeShapeType="1"/>
              </p:cNvSpPr>
              <p:nvPr/>
            </p:nvSpPr>
            <p:spPr bwMode="auto">
              <a:xfrm rot="-5400000">
                <a:off x="2943" y="1375"/>
                <a:ext cx="150" cy="1"/>
              </a:xfrm>
              <a:prstGeom prst="line">
                <a:avLst/>
              </a:prstGeom>
              <a:noFill/>
              <a:ln w="19050">
                <a:solidFill>
                  <a:srgbClr val="FFCC66"/>
                </a:solidFill>
                <a:round/>
                <a:headEnd/>
                <a:tailEnd/>
              </a:ln>
            </p:spPr>
            <p:txBody>
              <a:bodyPr/>
              <a:lstStyle/>
              <a:p>
                <a:endParaRPr lang="hu-HU"/>
              </a:p>
            </p:txBody>
          </p:sp>
          <p:sp>
            <p:nvSpPr>
              <p:cNvPr id="208187" name="Line 1575"/>
              <p:cNvSpPr>
                <a:spLocks noChangeShapeType="1"/>
              </p:cNvSpPr>
              <p:nvPr/>
            </p:nvSpPr>
            <p:spPr bwMode="auto">
              <a:xfrm rot="-5400000" flipH="1" flipV="1">
                <a:off x="3692" y="2296"/>
                <a:ext cx="69" cy="127"/>
              </a:xfrm>
              <a:prstGeom prst="line">
                <a:avLst/>
              </a:prstGeom>
              <a:noFill/>
              <a:ln w="19050">
                <a:solidFill>
                  <a:srgbClr val="FFCC66"/>
                </a:solidFill>
                <a:round/>
                <a:headEnd/>
                <a:tailEnd/>
              </a:ln>
            </p:spPr>
            <p:txBody>
              <a:bodyPr/>
              <a:lstStyle/>
              <a:p>
                <a:endParaRPr lang="hu-HU"/>
              </a:p>
            </p:txBody>
          </p:sp>
          <p:sp>
            <p:nvSpPr>
              <p:cNvPr id="208188" name="Line 1576"/>
              <p:cNvSpPr>
                <a:spLocks noChangeShapeType="1"/>
              </p:cNvSpPr>
              <p:nvPr/>
            </p:nvSpPr>
            <p:spPr bwMode="auto">
              <a:xfrm rot="16200000" flipH="1">
                <a:off x="3691" y="2089"/>
                <a:ext cx="69" cy="127"/>
              </a:xfrm>
              <a:prstGeom prst="line">
                <a:avLst/>
              </a:prstGeom>
              <a:noFill/>
              <a:ln w="19050">
                <a:solidFill>
                  <a:srgbClr val="FFCC66"/>
                </a:solidFill>
                <a:round/>
                <a:headEnd/>
                <a:tailEnd/>
              </a:ln>
            </p:spPr>
            <p:txBody>
              <a:bodyPr/>
              <a:lstStyle/>
              <a:p>
                <a:endParaRPr lang="hu-HU"/>
              </a:p>
            </p:txBody>
          </p:sp>
          <p:sp>
            <p:nvSpPr>
              <p:cNvPr id="208189" name="Line 1577"/>
              <p:cNvSpPr>
                <a:spLocks noChangeShapeType="1"/>
              </p:cNvSpPr>
              <p:nvPr/>
            </p:nvSpPr>
            <p:spPr bwMode="auto">
              <a:xfrm rot="-5400000" flipH="1" flipV="1">
                <a:off x="1907" y="2296"/>
                <a:ext cx="69" cy="127"/>
              </a:xfrm>
              <a:prstGeom prst="line">
                <a:avLst/>
              </a:prstGeom>
              <a:noFill/>
              <a:ln w="19050">
                <a:solidFill>
                  <a:srgbClr val="FFCC66"/>
                </a:solidFill>
                <a:round/>
                <a:headEnd/>
                <a:tailEnd/>
              </a:ln>
            </p:spPr>
            <p:txBody>
              <a:bodyPr/>
              <a:lstStyle/>
              <a:p>
                <a:endParaRPr lang="hu-HU"/>
              </a:p>
            </p:txBody>
          </p:sp>
          <p:sp>
            <p:nvSpPr>
              <p:cNvPr id="208190" name="Line 1578"/>
              <p:cNvSpPr>
                <a:spLocks noChangeShapeType="1"/>
              </p:cNvSpPr>
              <p:nvPr/>
            </p:nvSpPr>
            <p:spPr bwMode="auto">
              <a:xfrm rot="16200000" flipH="1">
                <a:off x="1906" y="2089"/>
                <a:ext cx="69" cy="127"/>
              </a:xfrm>
              <a:prstGeom prst="line">
                <a:avLst/>
              </a:prstGeom>
              <a:noFill/>
              <a:ln w="19050">
                <a:solidFill>
                  <a:srgbClr val="FFCC66"/>
                </a:solidFill>
                <a:round/>
                <a:headEnd/>
                <a:tailEnd/>
              </a:ln>
            </p:spPr>
            <p:txBody>
              <a:bodyPr/>
              <a:lstStyle/>
              <a:p>
                <a:endParaRPr lang="hu-HU"/>
              </a:p>
            </p:txBody>
          </p:sp>
          <p:sp>
            <p:nvSpPr>
              <p:cNvPr id="208191" name="Line 1579"/>
              <p:cNvSpPr>
                <a:spLocks noChangeShapeType="1"/>
              </p:cNvSpPr>
              <p:nvPr/>
            </p:nvSpPr>
            <p:spPr bwMode="auto">
              <a:xfrm rot="-5400000">
                <a:off x="2701" y="1375"/>
                <a:ext cx="150" cy="1"/>
              </a:xfrm>
              <a:prstGeom prst="line">
                <a:avLst/>
              </a:prstGeom>
              <a:noFill/>
              <a:ln w="19050">
                <a:solidFill>
                  <a:srgbClr val="FFCC66"/>
                </a:solidFill>
                <a:round/>
                <a:headEnd/>
                <a:tailEnd/>
              </a:ln>
            </p:spPr>
            <p:txBody>
              <a:bodyPr/>
              <a:lstStyle/>
              <a:p>
                <a:endParaRPr lang="hu-HU"/>
              </a:p>
            </p:txBody>
          </p:sp>
          <p:sp>
            <p:nvSpPr>
              <p:cNvPr id="208192" name="Line 1580"/>
              <p:cNvSpPr>
                <a:spLocks noChangeShapeType="1"/>
              </p:cNvSpPr>
              <p:nvPr/>
            </p:nvSpPr>
            <p:spPr bwMode="auto">
              <a:xfrm rot="-5400000">
                <a:off x="2702" y="3137"/>
                <a:ext cx="150" cy="1"/>
              </a:xfrm>
              <a:prstGeom prst="line">
                <a:avLst/>
              </a:prstGeom>
              <a:noFill/>
              <a:ln w="19050">
                <a:solidFill>
                  <a:srgbClr val="FFCC66"/>
                </a:solidFill>
                <a:round/>
                <a:headEnd/>
                <a:tailEnd/>
              </a:ln>
            </p:spPr>
            <p:txBody>
              <a:bodyPr/>
              <a:lstStyle/>
              <a:p>
                <a:endParaRPr lang="hu-HU"/>
              </a:p>
            </p:txBody>
          </p:sp>
          <p:sp>
            <p:nvSpPr>
              <p:cNvPr id="208193" name="Line 1581"/>
              <p:cNvSpPr>
                <a:spLocks noChangeShapeType="1"/>
              </p:cNvSpPr>
              <p:nvPr/>
            </p:nvSpPr>
            <p:spPr bwMode="auto">
              <a:xfrm rot="16200000" flipH="1">
                <a:off x="3324" y="2918"/>
                <a:ext cx="149" cy="1"/>
              </a:xfrm>
              <a:prstGeom prst="line">
                <a:avLst/>
              </a:prstGeom>
              <a:noFill/>
              <a:ln w="19050">
                <a:solidFill>
                  <a:srgbClr val="FFCC66"/>
                </a:solidFill>
                <a:round/>
                <a:headEnd/>
                <a:tailEnd/>
              </a:ln>
            </p:spPr>
            <p:txBody>
              <a:bodyPr/>
              <a:lstStyle/>
              <a:p>
                <a:endParaRPr lang="hu-HU"/>
              </a:p>
            </p:txBody>
          </p:sp>
          <p:sp>
            <p:nvSpPr>
              <p:cNvPr id="208194" name="Line 1582"/>
              <p:cNvSpPr>
                <a:spLocks noChangeShapeType="1"/>
              </p:cNvSpPr>
              <p:nvPr/>
            </p:nvSpPr>
            <p:spPr bwMode="auto">
              <a:xfrm rot="16200000" flipH="1">
                <a:off x="3329" y="1599"/>
                <a:ext cx="138" cy="1"/>
              </a:xfrm>
              <a:prstGeom prst="line">
                <a:avLst/>
              </a:prstGeom>
              <a:noFill/>
              <a:ln w="19050">
                <a:solidFill>
                  <a:srgbClr val="FFCC66"/>
                </a:solidFill>
                <a:round/>
                <a:headEnd/>
                <a:tailEnd/>
              </a:ln>
            </p:spPr>
            <p:txBody>
              <a:bodyPr/>
              <a:lstStyle/>
              <a:p>
                <a:endParaRPr lang="hu-HU"/>
              </a:p>
            </p:txBody>
          </p:sp>
          <p:sp>
            <p:nvSpPr>
              <p:cNvPr id="208195" name="Line 1583"/>
              <p:cNvSpPr>
                <a:spLocks noChangeShapeType="1"/>
              </p:cNvSpPr>
              <p:nvPr/>
            </p:nvSpPr>
            <p:spPr bwMode="auto">
              <a:xfrm rot="16200000" flipH="1">
                <a:off x="2425" y="2964"/>
                <a:ext cx="69" cy="127"/>
              </a:xfrm>
              <a:prstGeom prst="line">
                <a:avLst/>
              </a:prstGeom>
              <a:noFill/>
              <a:ln w="19050">
                <a:solidFill>
                  <a:srgbClr val="FFCC66"/>
                </a:solidFill>
                <a:round/>
                <a:headEnd/>
                <a:tailEnd/>
              </a:ln>
            </p:spPr>
            <p:txBody>
              <a:bodyPr/>
              <a:lstStyle/>
              <a:p>
                <a:endParaRPr lang="hu-HU"/>
              </a:p>
            </p:txBody>
          </p:sp>
          <p:sp>
            <p:nvSpPr>
              <p:cNvPr id="208196" name="Line 1584"/>
              <p:cNvSpPr>
                <a:spLocks noChangeShapeType="1"/>
              </p:cNvSpPr>
              <p:nvPr/>
            </p:nvSpPr>
            <p:spPr bwMode="auto">
              <a:xfrm rot="16200000" flipH="1">
                <a:off x="3174" y="2964"/>
                <a:ext cx="69" cy="127"/>
              </a:xfrm>
              <a:prstGeom prst="line">
                <a:avLst/>
              </a:prstGeom>
              <a:noFill/>
              <a:ln w="19050">
                <a:solidFill>
                  <a:srgbClr val="FFCC66"/>
                </a:solidFill>
                <a:round/>
                <a:headEnd/>
                <a:tailEnd/>
              </a:ln>
            </p:spPr>
            <p:txBody>
              <a:bodyPr/>
              <a:lstStyle/>
              <a:p>
                <a:endParaRPr lang="hu-HU"/>
              </a:p>
            </p:txBody>
          </p:sp>
          <p:sp>
            <p:nvSpPr>
              <p:cNvPr id="208197" name="Line 1585"/>
              <p:cNvSpPr>
                <a:spLocks noChangeShapeType="1"/>
              </p:cNvSpPr>
              <p:nvPr/>
            </p:nvSpPr>
            <p:spPr bwMode="auto">
              <a:xfrm rot="-5400000" flipH="1" flipV="1">
                <a:off x="2419" y="1427"/>
                <a:ext cx="80" cy="127"/>
              </a:xfrm>
              <a:prstGeom prst="line">
                <a:avLst/>
              </a:prstGeom>
              <a:noFill/>
              <a:ln w="19050">
                <a:solidFill>
                  <a:srgbClr val="FFCC66"/>
                </a:solidFill>
                <a:round/>
                <a:headEnd/>
                <a:tailEnd/>
              </a:ln>
            </p:spPr>
            <p:txBody>
              <a:bodyPr/>
              <a:lstStyle/>
              <a:p>
                <a:endParaRPr lang="hu-HU"/>
              </a:p>
            </p:txBody>
          </p:sp>
          <p:sp>
            <p:nvSpPr>
              <p:cNvPr id="208198" name="Line 1586"/>
              <p:cNvSpPr>
                <a:spLocks noChangeShapeType="1"/>
              </p:cNvSpPr>
              <p:nvPr/>
            </p:nvSpPr>
            <p:spPr bwMode="auto">
              <a:xfrm rot="-5400000" flipH="1" flipV="1">
                <a:off x="3168" y="1427"/>
                <a:ext cx="80" cy="127"/>
              </a:xfrm>
              <a:prstGeom prst="line">
                <a:avLst/>
              </a:prstGeom>
              <a:noFill/>
              <a:ln w="19050">
                <a:solidFill>
                  <a:srgbClr val="FFCC66"/>
                </a:solidFill>
                <a:round/>
                <a:headEnd/>
                <a:tailEnd/>
              </a:ln>
            </p:spPr>
            <p:txBody>
              <a:bodyPr/>
              <a:lstStyle/>
              <a:p>
                <a:endParaRPr lang="hu-HU"/>
              </a:p>
            </p:txBody>
          </p:sp>
          <p:sp>
            <p:nvSpPr>
              <p:cNvPr id="208199" name="Line 1587"/>
              <p:cNvSpPr>
                <a:spLocks noChangeShapeType="1"/>
              </p:cNvSpPr>
              <p:nvPr/>
            </p:nvSpPr>
            <p:spPr bwMode="auto">
              <a:xfrm rot="16200000" flipH="1">
                <a:off x="3589" y="2469"/>
                <a:ext cx="150" cy="1"/>
              </a:xfrm>
              <a:prstGeom prst="line">
                <a:avLst/>
              </a:prstGeom>
              <a:noFill/>
              <a:ln w="19050">
                <a:solidFill>
                  <a:srgbClr val="FFCC66"/>
                </a:solidFill>
                <a:round/>
                <a:headEnd/>
                <a:tailEnd/>
              </a:ln>
            </p:spPr>
            <p:txBody>
              <a:bodyPr/>
              <a:lstStyle/>
              <a:p>
                <a:endParaRPr lang="hu-HU"/>
              </a:p>
            </p:txBody>
          </p:sp>
          <p:sp>
            <p:nvSpPr>
              <p:cNvPr id="208200" name="Line 1588"/>
              <p:cNvSpPr>
                <a:spLocks noChangeShapeType="1"/>
              </p:cNvSpPr>
              <p:nvPr/>
            </p:nvSpPr>
            <p:spPr bwMode="auto">
              <a:xfrm rot="16200000" flipH="1">
                <a:off x="3588" y="2043"/>
                <a:ext cx="150" cy="1"/>
              </a:xfrm>
              <a:prstGeom prst="line">
                <a:avLst/>
              </a:prstGeom>
              <a:noFill/>
              <a:ln w="19050">
                <a:solidFill>
                  <a:srgbClr val="FFCC66"/>
                </a:solidFill>
                <a:round/>
                <a:headEnd/>
                <a:tailEnd/>
              </a:ln>
            </p:spPr>
            <p:txBody>
              <a:bodyPr/>
              <a:lstStyle/>
              <a:p>
                <a:endParaRPr lang="hu-HU"/>
              </a:p>
            </p:txBody>
          </p:sp>
          <p:sp>
            <p:nvSpPr>
              <p:cNvPr id="208201" name="Line 1589"/>
              <p:cNvSpPr>
                <a:spLocks noChangeShapeType="1"/>
              </p:cNvSpPr>
              <p:nvPr/>
            </p:nvSpPr>
            <p:spPr bwMode="auto">
              <a:xfrm rot="16200000" flipH="1">
                <a:off x="2165" y="1645"/>
                <a:ext cx="81" cy="127"/>
              </a:xfrm>
              <a:prstGeom prst="line">
                <a:avLst/>
              </a:prstGeom>
              <a:noFill/>
              <a:ln w="19050">
                <a:solidFill>
                  <a:srgbClr val="FFCC66"/>
                </a:solidFill>
                <a:round/>
                <a:headEnd/>
                <a:tailEnd/>
              </a:ln>
            </p:spPr>
            <p:txBody>
              <a:bodyPr/>
              <a:lstStyle/>
              <a:p>
                <a:endParaRPr lang="hu-HU"/>
              </a:p>
            </p:txBody>
          </p:sp>
          <p:sp>
            <p:nvSpPr>
              <p:cNvPr id="208202" name="Line 1590"/>
              <p:cNvSpPr>
                <a:spLocks noChangeShapeType="1"/>
              </p:cNvSpPr>
              <p:nvPr/>
            </p:nvSpPr>
            <p:spPr bwMode="auto">
              <a:xfrm rot="-5400000" flipH="1" flipV="1">
                <a:off x="3421" y="2740"/>
                <a:ext cx="81" cy="127"/>
              </a:xfrm>
              <a:prstGeom prst="line">
                <a:avLst/>
              </a:prstGeom>
              <a:noFill/>
              <a:ln w="19050">
                <a:solidFill>
                  <a:srgbClr val="FFCC66"/>
                </a:solidFill>
                <a:round/>
                <a:headEnd/>
                <a:tailEnd/>
              </a:ln>
            </p:spPr>
            <p:txBody>
              <a:bodyPr/>
              <a:lstStyle/>
              <a:p>
                <a:endParaRPr lang="hu-HU"/>
              </a:p>
            </p:txBody>
          </p:sp>
          <p:sp>
            <p:nvSpPr>
              <p:cNvPr id="208203" name="Line 1591"/>
              <p:cNvSpPr>
                <a:spLocks noChangeShapeType="1"/>
              </p:cNvSpPr>
              <p:nvPr/>
            </p:nvSpPr>
            <p:spPr bwMode="auto">
              <a:xfrm rot="16200000" flipH="1">
                <a:off x="3420" y="1645"/>
                <a:ext cx="81" cy="127"/>
              </a:xfrm>
              <a:prstGeom prst="line">
                <a:avLst/>
              </a:prstGeom>
              <a:noFill/>
              <a:ln w="19050">
                <a:solidFill>
                  <a:srgbClr val="FFCC66"/>
                </a:solidFill>
                <a:round/>
                <a:headEnd/>
                <a:tailEnd/>
              </a:ln>
            </p:spPr>
            <p:txBody>
              <a:bodyPr/>
              <a:lstStyle/>
              <a:p>
                <a:endParaRPr lang="hu-HU"/>
              </a:p>
            </p:txBody>
          </p:sp>
          <p:sp>
            <p:nvSpPr>
              <p:cNvPr id="208204" name="Line 1592"/>
              <p:cNvSpPr>
                <a:spLocks noChangeShapeType="1"/>
              </p:cNvSpPr>
              <p:nvPr/>
            </p:nvSpPr>
            <p:spPr bwMode="auto">
              <a:xfrm rot="-5400000" flipH="1" flipV="1">
                <a:off x="2166" y="2740"/>
                <a:ext cx="81" cy="127"/>
              </a:xfrm>
              <a:prstGeom prst="line">
                <a:avLst/>
              </a:prstGeom>
              <a:noFill/>
              <a:ln w="19050">
                <a:solidFill>
                  <a:srgbClr val="FFCC66"/>
                </a:solidFill>
                <a:round/>
                <a:headEnd/>
                <a:tailEnd/>
              </a:ln>
            </p:spPr>
            <p:txBody>
              <a:bodyPr/>
              <a:lstStyle/>
              <a:p>
                <a:endParaRPr lang="hu-HU"/>
              </a:p>
            </p:txBody>
          </p:sp>
          <p:sp>
            <p:nvSpPr>
              <p:cNvPr id="208205" name="Line 1593"/>
              <p:cNvSpPr>
                <a:spLocks noChangeShapeType="1"/>
              </p:cNvSpPr>
              <p:nvPr/>
            </p:nvSpPr>
            <p:spPr bwMode="auto">
              <a:xfrm rot="16200000" flipV="1">
                <a:off x="2038" y="1865"/>
                <a:ext cx="69" cy="138"/>
              </a:xfrm>
              <a:prstGeom prst="line">
                <a:avLst/>
              </a:prstGeom>
              <a:noFill/>
              <a:ln w="19050">
                <a:solidFill>
                  <a:srgbClr val="FFCC66"/>
                </a:solidFill>
                <a:round/>
                <a:headEnd/>
                <a:tailEnd/>
              </a:ln>
            </p:spPr>
            <p:txBody>
              <a:bodyPr/>
              <a:lstStyle/>
              <a:p>
                <a:endParaRPr lang="hu-HU"/>
              </a:p>
            </p:txBody>
          </p:sp>
          <p:sp>
            <p:nvSpPr>
              <p:cNvPr id="208206" name="Line 1594"/>
              <p:cNvSpPr>
                <a:spLocks noChangeShapeType="1"/>
              </p:cNvSpPr>
              <p:nvPr/>
            </p:nvSpPr>
            <p:spPr bwMode="auto">
              <a:xfrm rot="16200000" flipV="1">
                <a:off x="3558" y="1865"/>
                <a:ext cx="69" cy="138"/>
              </a:xfrm>
              <a:prstGeom prst="line">
                <a:avLst/>
              </a:prstGeom>
              <a:noFill/>
              <a:ln w="19050">
                <a:solidFill>
                  <a:srgbClr val="FFCC66"/>
                </a:solidFill>
                <a:round/>
                <a:headEnd/>
                <a:tailEnd/>
              </a:ln>
            </p:spPr>
            <p:txBody>
              <a:bodyPr/>
              <a:lstStyle/>
              <a:p>
                <a:endParaRPr lang="hu-HU"/>
              </a:p>
            </p:txBody>
          </p:sp>
          <p:sp>
            <p:nvSpPr>
              <p:cNvPr id="208207" name="Line 1595"/>
              <p:cNvSpPr>
                <a:spLocks noChangeShapeType="1"/>
              </p:cNvSpPr>
              <p:nvPr/>
            </p:nvSpPr>
            <p:spPr bwMode="auto">
              <a:xfrm rot="-5400000" flipH="1" flipV="1">
                <a:off x="2039" y="2510"/>
                <a:ext cx="69" cy="138"/>
              </a:xfrm>
              <a:prstGeom prst="line">
                <a:avLst/>
              </a:prstGeom>
              <a:noFill/>
              <a:ln w="19050">
                <a:solidFill>
                  <a:srgbClr val="FFCC66"/>
                </a:solidFill>
                <a:round/>
                <a:headEnd/>
                <a:tailEnd/>
              </a:ln>
            </p:spPr>
            <p:txBody>
              <a:bodyPr/>
              <a:lstStyle/>
              <a:p>
                <a:endParaRPr lang="hu-HU"/>
              </a:p>
            </p:txBody>
          </p:sp>
          <p:sp>
            <p:nvSpPr>
              <p:cNvPr id="208208" name="Line 1596"/>
              <p:cNvSpPr>
                <a:spLocks noChangeShapeType="1"/>
              </p:cNvSpPr>
              <p:nvPr/>
            </p:nvSpPr>
            <p:spPr bwMode="auto">
              <a:xfrm rot="-5400000" flipH="1" flipV="1">
                <a:off x="3559" y="2510"/>
                <a:ext cx="69" cy="138"/>
              </a:xfrm>
              <a:prstGeom prst="line">
                <a:avLst/>
              </a:prstGeom>
              <a:noFill/>
              <a:ln w="19050">
                <a:solidFill>
                  <a:srgbClr val="FFCC66"/>
                </a:solidFill>
                <a:round/>
                <a:headEnd/>
                <a:tailEnd/>
              </a:ln>
            </p:spPr>
            <p:txBody>
              <a:bodyPr/>
              <a:lstStyle/>
              <a:p>
                <a:endParaRPr lang="hu-HU"/>
              </a:p>
            </p:txBody>
          </p:sp>
          <p:sp>
            <p:nvSpPr>
              <p:cNvPr id="208209" name="Line 1597"/>
              <p:cNvSpPr>
                <a:spLocks noChangeShapeType="1"/>
              </p:cNvSpPr>
              <p:nvPr/>
            </p:nvSpPr>
            <p:spPr bwMode="auto">
              <a:xfrm rot="-5400000">
                <a:off x="3451" y="2688"/>
                <a:ext cx="150" cy="1"/>
              </a:xfrm>
              <a:prstGeom prst="line">
                <a:avLst/>
              </a:prstGeom>
              <a:noFill/>
              <a:ln w="19050">
                <a:solidFill>
                  <a:srgbClr val="FFCC66"/>
                </a:solidFill>
                <a:round/>
                <a:headEnd/>
                <a:tailEnd/>
              </a:ln>
            </p:spPr>
            <p:txBody>
              <a:bodyPr/>
              <a:lstStyle/>
              <a:p>
                <a:endParaRPr lang="hu-HU"/>
              </a:p>
            </p:txBody>
          </p:sp>
          <p:sp>
            <p:nvSpPr>
              <p:cNvPr id="208210" name="Line 1598"/>
              <p:cNvSpPr>
                <a:spLocks noChangeShapeType="1"/>
              </p:cNvSpPr>
              <p:nvPr/>
            </p:nvSpPr>
            <p:spPr bwMode="auto">
              <a:xfrm rot="-5400000">
                <a:off x="3450" y="1824"/>
                <a:ext cx="150" cy="1"/>
              </a:xfrm>
              <a:prstGeom prst="line">
                <a:avLst/>
              </a:prstGeom>
              <a:noFill/>
              <a:ln w="19050">
                <a:solidFill>
                  <a:srgbClr val="FFCC66"/>
                </a:solidFill>
                <a:round/>
                <a:headEnd/>
                <a:tailEnd/>
              </a:ln>
            </p:spPr>
            <p:txBody>
              <a:bodyPr/>
              <a:lstStyle/>
              <a:p>
                <a:endParaRPr lang="hu-HU"/>
              </a:p>
            </p:txBody>
          </p:sp>
          <p:sp>
            <p:nvSpPr>
              <p:cNvPr id="208211" name="Line 1599"/>
              <p:cNvSpPr>
                <a:spLocks noChangeShapeType="1"/>
              </p:cNvSpPr>
              <p:nvPr/>
            </p:nvSpPr>
            <p:spPr bwMode="auto">
              <a:xfrm rot="-5400000">
                <a:off x="1936" y="2256"/>
                <a:ext cx="138" cy="1"/>
              </a:xfrm>
              <a:prstGeom prst="line">
                <a:avLst/>
              </a:prstGeom>
              <a:noFill/>
              <a:ln w="19050">
                <a:solidFill>
                  <a:srgbClr val="FFCC66"/>
                </a:solidFill>
                <a:round/>
                <a:headEnd/>
                <a:tailEnd/>
              </a:ln>
            </p:spPr>
            <p:txBody>
              <a:bodyPr/>
              <a:lstStyle/>
              <a:p>
                <a:endParaRPr lang="hu-HU"/>
              </a:p>
            </p:txBody>
          </p:sp>
          <p:sp>
            <p:nvSpPr>
              <p:cNvPr id="208212" name="Line 1600"/>
              <p:cNvSpPr>
                <a:spLocks noChangeShapeType="1"/>
              </p:cNvSpPr>
              <p:nvPr/>
            </p:nvSpPr>
            <p:spPr bwMode="auto">
              <a:xfrm rot="-5400000" flipH="1" flipV="1">
                <a:off x="3047" y="2964"/>
                <a:ext cx="69" cy="127"/>
              </a:xfrm>
              <a:prstGeom prst="line">
                <a:avLst/>
              </a:prstGeom>
              <a:noFill/>
              <a:ln w="19050">
                <a:solidFill>
                  <a:srgbClr val="FFCC66"/>
                </a:solidFill>
                <a:round/>
                <a:headEnd/>
                <a:tailEnd/>
              </a:ln>
            </p:spPr>
            <p:txBody>
              <a:bodyPr/>
              <a:lstStyle/>
              <a:p>
                <a:endParaRPr lang="hu-HU"/>
              </a:p>
            </p:txBody>
          </p:sp>
          <p:sp>
            <p:nvSpPr>
              <p:cNvPr id="208213" name="Line 1601"/>
              <p:cNvSpPr>
                <a:spLocks noChangeShapeType="1"/>
              </p:cNvSpPr>
              <p:nvPr/>
            </p:nvSpPr>
            <p:spPr bwMode="auto">
              <a:xfrm rot="-5400000" flipH="1" flipV="1">
                <a:off x="2552" y="2964"/>
                <a:ext cx="69" cy="127"/>
              </a:xfrm>
              <a:prstGeom prst="line">
                <a:avLst/>
              </a:prstGeom>
              <a:noFill/>
              <a:ln w="19050">
                <a:solidFill>
                  <a:srgbClr val="FFCC66"/>
                </a:solidFill>
                <a:round/>
                <a:headEnd/>
                <a:tailEnd/>
              </a:ln>
            </p:spPr>
            <p:txBody>
              <a:bodyPr/>
              <a:lstStyle/>
              <a:p>
                <a:endParaRPr lang="hu-HU"/>
              </a:p>
            </p:txBody>
          </p:sp>
          <p:sp>
            <p:nvSpPr>
              <p:cNvPr id="208214" name="Line 1602"/>
              <p:cNvSpPr>
                <a:spLocks noChangeShapeType="1"/>
              </p:cNvSpPr>
              <p:nvPr/>
            </p:nvSpPr>
            <p:spPr bwMode="auto">
              <a:xfrm rot="16200000" flipV="1">
                <a:off x="2546" y="1427"/>
                <a:ext cx="80" cy="127"/>
              </a:xfrm>
              <a:prstGeom prst="line">
                <a:avLst/>
              </a:prstGeom>
              <a:noFill/>
              <a:ln w="19050">
                <a:solidFill>
                  <a:srgbClr val="FFCC66"/>
                </a:solidFill>
                <a:round/>
                <a:headEnd/>
                <a:tailEnd/>
              </a:ln>
            </p:spPr>
            <p:txBody>
              <a:bodyPr/>
              <a:lstStyle/>
              <a:p>
                <a:endParaRPr lang="hu-HU"/>
              </a:p>
            </p:txBody>
          </p:sp>
          <p:sp>
            <p:nvSpPr>
              <p:cNvPr id="208215" name="Line 1603"/>
              <p:cNvSpPr>
                <a:spLocks noChangeShapeType="1"/>
              </p:cNvSpPr>
              <p:nvPr/>
            </p:nvSpPr>
            <p:spPr bwMode="auto">
              <a:xfrm rot="16200000" flipV="1">
                <a:off x="3041" y="1427"/>
                <a:ext cx="80" cy="127"/>
              </a:xfrm>
              <a:prstGeom prst="line">
                <a:avLst/>
              </a:prstGeom>
              <a:noFill/>
              <a:ln w="19050">
                <a:solidFill>
                  <a:srgbClr val="FFCC66"/>
                </a:solidFill>
                <a:round/>
                <a:headEnd/>
                <a:tailEnd/>
              </a:ln>
            </p:spPr>
            <p:txBody>
              <a:bodyPr/>
              <a:lstStyle/>
              <a:p>
                <a:endParaRPr lang="hu-HU"/>
              </a:p>
            </p:txBody>
          </p:sp>
          <p:sp>
            <p:nvSpPr>
              <p:cNvPr id="208216" name="Line 1604"/>
              <p:cNvSpPr>
                <a:spLocks noChangeShapeType="1"/>
              </p:cNvSpPr>
              <p:nvPr/>
            </p:nvSpPr>
            <p:spPr bwMode="auto">
              <a:xfrm rot="16200000" flipH="1">
                <a:off x="2322" y="2918"/>
                <a:ext cx="149" cy="1"/>
              </a:xfrm>
              <a:prstGeom prst="line">
                <a:avLst/>
              </a:prstGeom>
              <a:noFill/>
              <a:ln w="19050">
                <a:solidFill>
                  <a:srgbClr val="FFCC66"/>
                </a:solidFill>
                <a:round/>
                <a:headEnd/>
                <a:tailEnd/>
              </a:ln>
            </p:spPr>
            <p:txBody>
              <a:bodyPr/>
              <a:lstStyle/>
              <a:p>
                <a:endParaRPr lang="hu-HU"/>
              </a:p>
            </p:txBody>
          </p:sp>
          <p:sp>
            <p:nvSpPr>
              <p:cNvPr id="208217" name="Line 1605"/>
              <p:cNvSpPr>
                <a:spLocks noChangeShapeType="1"/>
              </p:cNvSpPr>
              <p:nvPr/>
            </p:nvSpPr>
            <p:spPr bwMode="auto">
              <a:xfrm rot="16200000" flipH="1">
                <a:off x="2327" y="1599"/>
                <a:ext cx="138" cy="1"/>
              </a:xfrm>
              <a:prstGeom prst="line">
                <a:avLst/>
              </a:prstGeom>
              <a:noFill/>
              <a:ln w="19050">
                <a:solidFill>
                  <a:srgbClr val="FFCC66"/>
                </a:solidFill>
                <a:round/>
                <a:headEnd/>
                <a:tailEnd/>
              </a:ln>
            </p:spPr>
            <p:txBody>
              <a:bodyPr/>
              <a:lstStyle/>
              <a:p>
                <a:endParaRPr lang="hu-HU"/>
              </a:p>
            </p:txBody>
          </p:sp>
          <p:sp>
            <p:nvSpPr>
              <p:cNvPr id="208218" name="Line 1606"/>
              <p:cNvSpPr>
                <a:spLocks noChangeShapeType="1"/>
              </p:cNvSpPr>
              <p:nvPr/>
            </p:nvSpPr>
            <p:spPr bwMode="auto">
              <a:xfrm rot="16200000" flipH="1">
                <a:off x="2678" y="2965"/>
                <a:ext cx="69" cy="126"/>
              </a:xfrm>
              <a:prstGeom prst="line">
                <a:avLst/>
              </a:prstGeom>
              <a:noFill/>
              <a:ln w="19050">
                <a:solidFill>
                  <a:srgbClr val="FFCC66"/>
                </a:solidFill>
                <a:round/>
                <a:headEnd/>
                <a:tailEnd/>
              </a:ln>
            </p:spPr>
            <p:txBody>
              <a:bodyPr/>
              <a:lstStyle/>
              <a:p>
                <a:endParaRPr lang="hu-HU"/>
              </a:p>
            </p:txBody>
          </p:sp>
          <p:sp>
            <p:nvSpPr>
              <p:cNvPr id="208219" name="Line 1607"/>
              <p:cNvSpPr>
                <a:spLocks noChangeShapeType="1"/>
              </p:cNvSpPr>
              <p:nvPr/>
            </p:nvSpPr>
            <p:spPr bwMode="auto">
              <a:xfrm rot="16200000" flipH="1">
                <a:off x="2920" y="2965"/>
                <a:ext cx="69" cy="126"/>
              </a:xfrm>
              <a:prstGeom prst="line">
                <a:avLst/>
              </a:prstGeom>
              <a:noFill/>
              <a:ln w="19050">
                <a:solidFill>
                  <a:srgbClr val="FFCC66"/>
                </a:solidFill>
                <a:round/>
                <a:headEnd/>
                <a:tailEnd/>
              </a:ln>
            </p:spPr>
            <p:txBody>
              <a:bodyPr/>
              <a:lstStyle/>
              <a:p>
                <a:endParaRPr lang="hu-HU"/>
              </a:p>
            </p:txBody>
          </p:sp>
          <p:sp>
            <p:nvSpPr>
              <p:cNvPr id="208220" name="Line 1608"/>
              <p:cNvSpPr>
                <a:spLocks noChangeShapeType="1"/>
              </p:cNvSpPr>
              <p:nvPr/>
            </p:nvSpPr>
            <p:spPr bwMode="auto">
              <a:xfrm rot="-5400000" flipH="1" flipV="1">
                <a:off x="2672" y="1428"/>
                <a:ext cx="80" cy="126"/>
              </a:xfrm>
              <a:prstGeom prst="line">
                <a:avLst/>
              </a:prstGeom>
              <a:noFill/>
              <a:ln w="19050">
                <a:solidFill>
                  <a:srgbClr val="FFCC66"/>
                </a:solidFill>
                <a:round/>
                <a:headEnd/>
                <a:tailEnd/>
              </a:ln>
            </p:spPr>
            <p:txBody>
              <a:bodyPr/>
              <a:lstStyle/>
              <a:p>
                <a:endParaRPr lang="hu-HU"/>
              </a:p>
            </p:txBody>
          </p:sp>
          <p:sp>
            <p:nvSpPr>
              <p:cNvPr id="208221" name="Line 1609"/>
              <p:cNvSpPr>
                <a:spLocks noChangeShapeType="1"/>
              </p:cNvSpPr>
              <p:nvPr/>
            </p:nvSpPr>
            <p:spPr bwMode="auto">
              <a:xfrm rot="-5400000" flipH="1" flipV="1">
                <a:off x="2914" y="1428"/>
                <a:ext cx="80" cy="126"/>
              </a:xfrm>
              <a:prstGeom prst="line">
                <a:avLst/>
              </a:prstGeom>
              <a:noFill/>
              <a:ln w="19050">
                <a:solidFill>
                  <a:srgbClr val="FFCC66"/>
                </a:solidFill>
                <a:round/>
                <a:headEnd/>
                <a:tailEnd/>
              </a:ln>
            </p:spPr>
            <p:txBody>
              <a:bodyPr/>
              <a:lstStyle/>
              <a:p>
                <a:endParaRPr lang="hu-HU"/>
              </a:p>
            </p:txBody>
          </p:sp>
          <p:sp>
            <p:nvSpPr>
              <p:cNvPr id="208222" name="Line 1610"/>
              <p:cNvSpPr>
                <a:spLocks noChangeShapeType="1"/>
              </p:cNvSpPr>
              <p:nvPr/>
            </p:nvSpPr>
            <p:spPr bwMode="auto">
              <a:xfrm rot="-5400000" flipH="1" flipV="1">
                <a:off x="2799" y="2970"/>
                <a:ext cx="69" cy="116"/>
              </a:xfrm>
              <a:prstGeom prst="line">
                <a:avLst/>
              </a:prstGeom>
              <a:noFill/>
              <a:ln w="19050">
                <a:solidFill>
                  <a:srgbClr val="FFCC66"/>
                </a:solidFill>
                <a:round/>
                <a:headEnd/>
                <a:tailEnd/>
              </a:ln>
            </p:spPr>
            <p:txBody>
              <a:bodyPr/>
              <a:lstStyle/>
              <a:p>
                <a:endParaRPr lang="hu-HU"/>
              </a:p>
            </p:txBody>
          </p:sp>
          <p:sp>
            <p:nvSpPr>
              <p:cNvPr id="208223" name="Line 1611"/>
              <p:cNvSpPr>
                <a:spLocks noChangeShapeType="1"/>
              </p:cNvSpPr>
              <p:nvPr/>
            </p:nvSpPr>
            <p:spPr bwMode="auto">
              <a:xfrm rot="16200000" flipV="1">
                <a:off x="2793" y="1433"/>
                <a:ext cx="80" cy="116"/>
              </a:xfrm>
              <a:prstGeom prst="line">
                <a:avLst/>
              </a:prstGeom>
              <a:noFill/>
              <a:ln w="19050">
                <a:solidFill>
                  <a:srgbClr val="FFCC66"/>
                </a:solidFill>
                <a:round/>
                <a:headEnd/>
                <a:tailEnd/>
              </a:ln>
            </p:spPr>
            <p:txBody>
              <a:bodyPr/>
              <a:lstStyle/>
              <a:p>
                <a:endParaRPr lang="hu-HU"/>
              </a:p>
            </p:txBody>
          </p:sp>
          <p:sp>
            <p:nvSpPr>
              <p:cNvPr id="208224" name="Line 1612"/>
              <p:cNvSpPr>
                <a:spLocks noChangeShapeType="1"/>
              </p:cNvSpPr>
              <p:nvPr/>
            </p:nvSpPr>
            <p:spPr bwMode="auto">
              <a:xfrm rot="16200000" flipV="1">
                <a:off x="3559" y="2291"/>
                <a:ext cx="69" cy="138"/>
              </a:xfrm>
              <a:prstGeom prst="line">
                <a:avLst/>
              </a:prstGeom>
              <a:noFill/>
              <a:ln w="19050">
                <a:solidFill>
                  <a:srgbClr val="FFCC66"/>
                </a:solidFill>
                <a:round/>
                <a:headEnd/>
                <a:tailEnd/>
              </a:ln>
            </p:spPr>
            <p:txBody>
              <a:bodyPr/>
              <a:lstStyle/>
              <a:p>
                <a:endParaRPr lang="hu-HU"/>
              </a:p>
            </p:txBody>
          </p:sp>
          <p:sp>
            <p:nvSpPr>
              <p:cNvPr id="208225" name="Line 1613"/>
              <p:cNvSpPr>
                <a:spLocks noChangeShapeType="1"/>
              </p:cNvSpPr>
              <p:nvPr/>
            </p:nvSpPr>
            <p:spPr bwMode="auto">
              <a:xfrm rot="16200000" flipV="1">
                <a:off x="2039" y="2291"/>
                <a:ext cx="69" cy="138"/>
              </a:xfrm>
              <a:prstGeom prst="line">
                <a:avLst/>
              </a:prstGeom>
              <a:noFill/>
              <a:ln w="19050">
                <a:solidFill>
                  <a:srgbClr val="FFCC66"/>
                </a:solidFill>
                <a:round/>
                <a:headEnd/>
                <a:tailEnd/>
              </a:ln>
            </p:spPr>
            <p:txBody>
              <a:bodyPr/>
              <a:lstStyle/>
              <a:p>
                <a:endParaRPr lang="hu-HU"/>
              </a:p>
            </p:txBody>
          </p:sp>
          <p:sp>
            <p:nvSpPr>
              <p:cNvPr id="208226" name="Line 1614"/>
              <p:cNvSpPr>
                <a:spLocks noChangeShapeType="1"/>
              </p:cNvSpPr>
              <p:nvPr/>
            </p:nvSpPr>
            <p:spPr bwMode="auto">
              <a:xfrm rot="-5400000" flipH="1" flipV="1">
                <a:off x="2038" y="2084"/>
                <a:ext cx="69" cy="138"/>
              </a:xfrm>
              <a:prstGeom prst="line">
                <a:avLst/>
              </a:prstGeom>
              <a:noFill/>
              <a:ln w="19050">
                <a:solidFill>
                  <a:srgbClr val="FFCC66"/>
                </a:solidFill>
                <a:round/>
                <a:headEnd/>
                <a:tailEnd/>
              </a:ln>
            </p:spPr>
            <p:txBody>
              <a:bodyPr/>
              <a:lstStyle/>
              <a:p>
                <a:endParaRPr lang="hu-HU"/>
              </a:p>
            </p:txBody>
          </p:sp>
          <p:sp>
            <p:nvSpPr>
              <p:cNvPr id="208227" name="Line 1615"/>
              <p:cNvSpPr>
                <a:spLocks noChangeShapeType="1"/>
              </p:cNvSpPr>
              <p:nvPr/>
            </p:nvSpPr>
            <p:spPr bwMode="auto">
              <a:xfrm rot="-5400000" flipH="1" flipV="1">
                <a:off x="3558" y="2084"/>
                <a:ext cx="69" cy="138"/>
              </a:xfrm>
              <a:prstGeom prst="line">
                <a:avLst/>
              </a:prstGeom>
              <a:noFill/>
              <a:ln w="19050">
                <a:solidFill>
                  <a:srgbClr val="FFCC66"/>
                </a:solidFill>
                <a:round/>
                <a:headEnd/>
                <a:tailEnd/>
              </a:ln>
            </p:spPr>
            <p:txBody>
              <a:bodyPr/>
              <a:lstStyle/>
              <a:p>
                <a:endParaRPr lang="hu-HU"/>
              </a:p>
            </p:txBody>
          </p:sp>
          <p:sp>
            <p:nvSpPr>
              <p:cNvPr id="208228" name="Line 1616"/>
              <p:cNvSpPr>
                <a:spLocks noChangeShapeType="1"/>
              </p:cNvSpPr>
              <p:nvPr/>
            </p:nvSpPr>
            <p:spPr bwMode="auto">
              <a:xfrm rot="16200000" flipV="1">
                <a:off x="2292" y="2741"/>
                <a:ext cx="81" cy="126"/>
              </a:xfrm>
              <a:prstGeom prst="line">
                <a:avLst/>
              </a:prstGeom>
              <a:noFill/>
              <a:ln w="19050">
                <a:solidFill>
                  <a:srgbClr val="FFCC66"/>
                </a:solidFill>
                <a:round/>
                <a:headEnd/>
                <a:tailEnd/>
              </a:ln>
            </p:spPr>
            <p:txBody>
              <a:bodyPr/>
              <a:lstStyle/>
              <a:p>
                <a:endParaRPr lang="hu-HU"/>
              </a:p>
            </p:txBody>
          </p:sp>
          <p:sp>
            <p:nvSpPr>
              <p:cNvPr id="208229" name="Line 1617"/>
              <p:cNvSpPr>
                <a:spLocks noChangeShapeType="1"/>
              </p:cNvSpPr>
              <p:nvPr/>
            </p:nvSpPr>
            <p:spPr bwMode="auto">
              <a:xfrm rot="-5400000" flipH="1" flipV="1">
                <a:off x="2291" y="1646"/>
                <a:ext cx="81" cy="126"/>
              </a:xfrm>
              <a:prstGeom prst="line">
                <a:avLst/>
              </a:prstGeom>
              <a:noFill/>
              <a:ln w="19050">
                <a:solidFill>
                  <a:srgbClr val="FFCC66"/>
                </a:solidFill>
                <a:round/>
                <a:headEnd/>
                <a:tailEnd/>
              </a:ln>
            </p:spPr>
            <p:txBody>
              <a:bodyPr/>
              <a:lstStyle/>
              <a:p>
                <a:endParaRPr lang="hu-HU"/>
              </a:p>
            </p:txBody>
          </p:sp>
          <p:sp>
            <p:nvSpPr>
              <p:cNvPr id="208230" name="Line 1618"/>
              <p:cNvSpPr>
                <a:spLocks noChangeShapeType="1"/>
              </p:cNvSpPr>
              <p:nvPr/>
            </p:nvSpPr>
            <p:spPr bwMode="auto">
              <a:xfrm rot="16200000" flipV="1">
                <a:off x="3294" y="2741"/>
                <a:ext cx="81" cy="126"/>
              </a:xfrm>
              <a:prstGeom prst="line">
                <a:avLst/>
              </a:prstGeom>
              <a:noFill/>
              <a:ln w="19050">
                <a:solidFill>
                  <a:srgbClr val="FFCC66"/>
                </a:solidFill>
                <a:round/>
                <a:headEnd/>
                <a:tailEnd/>
              </a:ln>
            </p:spPr>
            <p:txBody>
              <a:bodyPr/>
              <a:lstStyle/>
              <a:p>
                <a:endParaRPr lang="hu-HU"/>
              </a:p>
            </p:txBody>
          </p:sp>
          <p:sp>
            <p:nvSpPr>
              <p:cNvPr id="208231" name="Line 1619"/>
              <p:cNvSpPr>
                <a:spLocks noChangeShapeType="1"/>
              </p:cNvSpPr>
              <p:nvPr/>
            </p:nvSpPr>
            <p:spPr bwMode="auto">
              <a:xfrm rot="-5400000" flipH="1" flipV="1">
                <a:off x="3293" y="1646"/>
                <a:ext cx="81" cy="126"/>
              </a:xfrm>
              <a:prstGeom prst="line">
                <a:avLst/>
              </a:prstGeom>
              <a:noFill/>
              <a:ln w="19050">
                <a:solidFill>
                  <a:srgbClr val="FFCC66"/>
                </a:solidFill>
                <a:round/>
                <a:headEnd/>
                <a:tailEnd/>
              </a:ln>
            </p:spPr>
            <p:txBody>
              <a:bodyPr/>
              <a:lstStyle/>
              <a:p>
                <a:endParaRPr lang="hu-HU"/>
              </a:p>
            </p:txBody>
          </p:sp>
          <p:sp>
            <p:nvSpPr>
              <p:cNvPr id="208232" name="Line 1620"/>
              <p:cNvSpPr>
                <a:spLocks noChangeShapeType="1"/>
              </p:cNvSpPr>
              <p:nvPr/>
            </p:nvSpPr>
            <p:spPr bwMode="auto">
              <a:xfrm rot="16200000" flipH="1">
                <a:off x="3071" y="2918"/>
                <a:ext cx="149" cy="1"/>
              </a:xfrm>
              <a:prstGeom prst="line">
                <a:avLst/>
              </a:prstGeom>
              <a:noFill/>
              <a:ln w="19050">
                <a:solidFill>
                  <a:srgbClr val="FFCC66"/>
                </a:solidFill>
                <a:round/>
                <a:headEnd/>
                <a:tailEnd/>
              </a:ln>
            </p:spPr>
            <p:txBody>
              <a:bodyPr/>
              <a:lstStyle/>
              <a:p>
                <a:endParaRPr lang="hu-HU"/>
              </a:p>
            </p:txBody>
          </p:sp>
          <p:sp>
            <p:nvSpPr>
              <p:cNvPr id="208233" name="Line 1621"/>
              <p:cNvSpPr>
                <a:spLocks noChangeShapeType="1"/>
              </p:cNvSpPr>
              <p:nvPr/>
            </p:nvSpPr>
            <p:spPr bwMode="auto">
              <a:xfrm rot="16200000" flipH="1">
                <a:off x="2069" y="2469"/>
                <a:ext cx="150" cy="1"/>
              </a:xfrm>
              <a:prstGeom prst="line">
                <a:avLst/>
              </a:prstGeom>
              <a:noFill/>
              <a:ln w="19050">
                <a:solidFill>
                  <a:srgbClr val="FFCC66"/>
                </a:solidFill>
                <a:round/>
                <a:headEnd/>
                <a:tailEnd/>
              </a:ln>
            </p:spPr>
            <p:txBody>
              <a:bodyPr/>
              <a:lstStyle/>
              <a:p>
                <a:endParaRPr lang="hu-HU"/>
              </a:p>
            </p:txBody>
          </p:sp>
          <p:sp>
            <p:nvSpPr>
              <p:cNvPr id="208234" name="Line 1622"/>
              <p:cNvSpPr>
                <a:spLocks noChangeShapeType="1"/>
              </p:cNvSpPr>
              <p:nvPr/>
            </p:nvSpPr>
            <p:spPr bwMode="auto">
              <a:xfrm rot="16200000" flipH="1">
                <a:off x="2068" y="2043"/>
                <a:ext cx="150" cy="1"/>
              </a:xfrm>
              <a:prstGeom prst="line">
                <a:avLst/>
              </a:prstGeom>
              <a:noFill/>
              <a:ln w="19050">
                <a:solidFill>
                  <a:srgbClr val="FFCC66"/>
                </a:solidFill>
                <a:round/>
                <a:headEnd/>
                <a:tailEnd/>
              </a:ln>
            </p:spPr>
            <p:txBody>
              <a:bodyPr/>
              <a:lstStyle/>
              <a:p>
                <a:endParaRPr lang="hu-HU"/>
              </a:p>
            </p:txBody>
          </p:sp>
          <p:sp>
            <p:nvSpPr>
              <p:cNvPr id="208235" name="Line 1623"/>
              <p:cNvSpPr>
                <a:spLocks noChangeShapeType="1"/>
              </p:cNvSpPr>
              <p:nvPr/>
            </p:nvSpPr>
            <p:spPr bwMode="auto">
              <a:xfrm rot="16200000" flipH="1">
                <a:off x="3076" y="1599"/>
                <a:ext cx="138" cy="1"/>
              </a:xfrm>
              <a:prstGeom prst="line">
                <a:avLst/>
              </a:prstGeom>
              <a:noFill/>
              <a:ln w="19050">
                <a:solidFill>
                  <a:srgbClr val="FFCC66"/>
                </a:solidFill>
                <a:round/>
                <a:headEnd/>
                <a:tailEnd/>
              </a:ln>
            </p:spPr>
            <p:txBody>
              <a:bodyPr/>
              <a:lstStyle/>
              <a:p>
                <a:endParaRPr lang="hu-HU"/>
              </a:p>
            </p:txBody>
          </p:sp>
          <p:sp>
            <p:nvSpPr>
              <p:cNvPr id="208236" name="Line 1624"/>
              <p:cNvSpPr>
                <a:spLocks noChangeShapeType="1"/>
              </p:cNvSpPr>
              <p:nvPr/>
            </p:nvSpPr>
            <p:spPr bwMode="auto">
              <a:xfrm rot="-5400000">
                <a:off x="2195" y="1824"/>
                <a:ext cx="150" cy="1"/>
              </a:xfrm>
              <a:prstGeom prst="line">
                <a:avLst/>
              </a:prstGeom>
              <a:noFill/>
              <a:ln w="19050">
                <a:solidFill>
                  <a:srgbClr val="FFCC66"/>
                </a:solidFill>
                <a:round/>
                <a:headEnd/>
                <a:tailEnd/>
              </a:ln>
            </p:spPr>
            <p:txBody>
              <a:bodyPr/>
              <a:lstStyle/>
              <a:p>
                <a:endParaRPr lang="hu-HU"/>
              </a:p>
            </p:txBody>
          </p:sp>
          <p:sp>
            <p:nvSpPr>
              <p:cNvPr id="208237" name="Line 1625"/>
              <p:cNvSpPr>
                <a:spLocks noChangeShapeType="1"/>
              </p:cNvSpPr>
              <p:nvPr/>
            </p:nvSpPr>
            <p:spPr bwMode="auto">
              <a:xfrm rot="-5400000">
                <a:off x="2196" y="2688"/>
                <a:ext cx="150" cy="1"/>
              </a:xfrm>
              <a:prstGeom prst="line">
                <a:avLst/>
              </a:prstGeom>
              <a:noFill/>
              <a:ln w="19050">
                <a:solidFill>
                  <a:srgbClr val="FFCC66"/>
                </a:solidFill>
                <a:round/>
                <a:headEnd/>
                <a:tailEnd/>
              </a:ln>
            </p:spPr>
            <p:txBody>
              <a:bodyPr/>
              <a:lstStyle/>
              <a:p>
                <a:endParaRPr lang="hu-HU"/>
              </a:p>
            </p:txBody>
          </p:sp>
          <p:sp>
            <p:nvSpPr>
              <p:cNvPr id="208238" name="Line 1626"/>
              <p:cNvSpPr>
                <a:spLocks noChangeShapeType="1"/>
              </p:cNvSpPr>
              <p:nvPr/>
            </p:nvSpPr>
            <p:spPr bwMode="auto">
              <a:xfrm rot="-5400000" flipH="1" flipV="1">
                <a:off x="3426" y="1870"/>
                <a:ext cx="69" cy="127"/>
              </a:xfrm>
              <a:prstGeom prst="line">
                <a:avLst/>
              </a:prstGeom>
              <a:noFill/>
              <a:ln w="19050">
                <a:solidFill>
                  <a:srgbClr val="FFCC66"/>
                </a:solidFill>
                <a:round/>
                <a:headEnd/>
                <a:tailEnd/>
              </a:ln>
            </p:spPr>
            <p:txBody>
              <a:bodyPr/>
              <a:lstStyle/>
              <a:p>
                <a:endParaRPr lang="hu-HU"/>
              </a:p>
            </p:txBody>
          </p:sp>
          <p:sp>
            <p:nvSpPr>
              <p:cNvPr id="208239" name="Line 1627"/>
              <p:cNvSpPr>
                <a:spLocks noChangeShapeType="1"/>
              </p:cNvSpPr>
              <p:nvPr/>
            </p:nvSpPr>
            <p:spPr bwMode="auto">
              <a:xfrm rot="-5400000" flipH="1" flipV="1">
                <a:off x="2171" y="1870"/>
                <a:ext cx="69" cy="127"/>
              </a:xfrm>
              <a:prstGeom prst="line">
                <a:avLst/>
              </a:prstGeom>
              <a:noFill/>
              <a:ln w="19050">
                <a:solidFill>
                  <a:srgbClr val="FFCC66"/>
                </a:solidFill>
                <a:round/>
                <a:headEnd/>
                <a:tailEnd/>
              </a:ln>
            </p:spPr>
            <p:txBody>
              <a:bodyPr/>
              <a:lstStyle/>
              <a:p>
                <a:endParaRPr lang="hu-HU"/>
              </a:p>
            </p:txBody>
          </p:sp>
          <p:sp>
            <p:nvSpPr>
              <p:cNvPr id="208240" name="Line 1628"/>
              <p:cNvSpPr>
                <a:spLocks noChangeShapeType="1"/>
              </p:cNvSpPr>
              <p:nvPr/>
            </p:nvSpPr>
            <p:spPr bwMode="auto">
              <a:xfrm rot="16200000" flipH="1">
                <a:off x="2172" y="2515"/>
                <a:ext cx="69" cy="127"/>
              </a:xfrm>
              <a:prstGeom prst="line">
                <a:avLst/>
              </a:prstGeom>
              <a:noFill/>
              <a:ln w="19050">
                <a:solidFill>
                  <a:srgbClr val="FFCC66"/>
                </a:solidFill>
                <a:round/>
                <a:headEnd/>
                <a:tailEnd/>
              </a:ln>
            </p:spPr>
            <p:txBody>
              <a:bodyPr/>
              <a:lstStyle/>
              <a:p>
                <a:endParaRPr lang="hu-HU"/>
              </a:p>
            </p:txBody>
          </p:sp>
          <p:sp>
            <p:nvSpPr>
              <p:cNvPr id="208241" name="Line 1629"/>
              <p:cNvSpPr>
                <a:spLocks noChangeShapeType="1"/>
              </p:cNvSpPr>
              <p:nvPr/>
            </p:nvSpPr>
            <p:spPr bwMode="auto">
              <a:xfrm rot="16200000" flipH="1">
                <a:off x="3427" y="2515"/>
                <a:ext cx="69" cy="127"/>
              </a:xfrm>
              <a:prstGeom prst="line">
                <a:avLst/>
              </a:prstGeom>
              <a:noFill/>
              <a:ln w="19050">
                <a:solidFill>
                  <a:srgbClr val="FFCC66"/>
                </a:solidFill>
                <a:round/>
                <a:headEnd/>
                <a:tailEnd/>
              </a:ln>
            </p:spPr>
            <p:txBody>
              <a:bodyPr/>
              <a:lstStyle/>
              <a:p>
                <a:endParaRPr lang="hu-HU"/>
              </a:p>
            </p:txBody>
          </p:sp>
          <p:sp>
            <p:nvSpPr>
              <p:cNvPr id="208242" name="Line 1630"/>
              <p:cNvSpPr>
                <a:spLocks noChangeShapeType="1"/>
              </p:cNvSpPr>
              <p:nvPr/>
            </p:nvSpPr>
            <p:spPr bwMode="auto">
              <a:xfrm rot="-5400000">
                <a:off x="3456" y="2256"/>
                <a:ext cx="138" cy="1"/>
              </a:xfrm>
              <a:prstGeom prst="line">
                <a:avLst/>
              </a:prstGeom>
              <a:noFill/>
              <a:ln w="19050">
                <a:solidFill>
                  <a:srgbClr val="FFCC66"/>
                </a:solidFill>
                <a:round/>
                <a:headEnd/>
                <a:tailEnd/>
              </a:ln>
            </p:spPr>
            <p:txBody>
              <a:bodyPr/>
              <a:lstStyle/>
              <a:p>
                <a:endParaRPr lang="hu-HU"/>
              </a:p>
            </p:txBody>
          </p:sp>
          <p:sp>
            <p:nvSpPr>
              <p:cNvPr id="208243" name="Line 1631"/>
              <p:cNvSpPr>
                <a:spLocks noChangeShapeType="1"/>
              </p:cNvSpPr>
              <p:nvPr/>
            </p:nvSpPr>
            <p:spPr bwMode="auto">
              <a:xfrm rot="16200000" flipH="1">
                <a:off x="2576" y="2918"/>
                <a:ext cx="149" cy="1"/>
              </a:xfrm>
              <a:prstGeom prst="line">
                <a:avLst/>
              </a:prstGeom>
              <a:noFill/>
              <a:ln w="19050">
                <a:solidFill>
                  <a:srgbClr val="FFCC66"/>
                </a:solidFill>
                <a:round/>
                <a:headEnd/>
                <a:tailEnd/>
              </a:ln>
            </p:spPr>
            <p:txBody>
              <a:bodyPr/>
              <a:lstStyle/>
              <a:p>
                <a:endParaRPr lang="hu-HU"/>
              </a:p>
            </p:txBody>
          </p:sp>
          <p:sp>
            <p:nvSpPr>
              <p:cNvPr id="208244" name="Line 1632"/>
              <p:cNvSpPr>
                <a:spLocks noChangeShapeType="1"/>
              </p:cNvSpPr>
              <p:nvPr/>
            </p:nvSpPr>
            <p:spPr bwMode="auto">
              <a:xfrm rot="16200000" flipH="1">
                <a:off x="2581" y="1599"/>
                <a:ext cx="138" cy="1"/>
              </a:xfrm>
              <a:prstGeom prst="line">
                <a:avLst/>
              </a:prstGeom>
              <a:noFill/>
              <a:ln w="19050">
                <a:solidFill>
                  <a:srgbClr val="FFCC66"/>
                </a:solidFill>
                <a:round/>
                <a:headEnd/>
                <a:tailEnd/>
              </a:ln>
            </p:spPr>
            <p:txBody>
              <a:bodyPr/>
              <a:lstStyle/>
              <a:p>
                <a:endParaRPr lang="hu-HU"/>
              </a:p>
            </p:txBody>
          </p:sp>
          <p:sp>
            <p:nvSpPr>
              <p:cNvPr id="208245" name="Line 1633"/>
              <p:cNvSpPr>
                <a:spLocks noChangeShapeType="1"/>
              </p:cNvSpPr>
              <p:nvPr/>
            </p:nvSpPr>
            <p:spPr bwMode="auto">
              <a:xfrm rot="16200000" flipH="1">
                <a:off x="2418" y="1645"/>
                <a:ext cx="81" cy="127"/>
              </a:xfrm>
              <a:prstGeom prst="line">
                <a:avLst/>
              </a:prstGeom>
              <a:noFill/>
              <a:ln w="19050">
                <a:solidFill>
                  <a:srgbClr val="FFCC66"/>
                </a:solidFill>
                <a:round/>
                <a:headEnd/>
                <a:tailEnd/>
              </a:ln>
            </p:spPr>
            <p:txBody>
              <a:bodyPr/>
              <a:lstStyle/>
              <a:p>
                <a:endParaRPr lang="hu-HU"/>
              </a:p>
            </p:txBody>
          </p:sp>
          <p:sp>
            <p:nvSpPr>
              <p:cNvPr id="208246" name="Line 1634"/>
              <p:cNvSpPr>
                <a:spLocks noChangeShapeType="1"/>
              </p:cNvSpPr>
              <p:nvPr/>
            </p:nvSpPr>
            <p:spPr bwMode="auto">
              <a:xfrm rot="-5400000" flipH="1" flipV="1">
                <a:off x="2419" y="2740"/>
                <a:ext cx="81" cy="127"/>
              </a:xfrm>
              <a:prstGeom prst="line">
                <a:avLst/>
              </a:prstGeom>
              <a:noFill/>
              <a:ln w="19050">
                <a:solidFill>
                  <a:srgbClr val="FFCC66"/>
                </a:solidFill>
                <a:round/>
                <a:headEnd/>
                <a:tailEnd/>
              </a:ln>
            </p:spPr>
            <p:txBody>
              <a:bodyPr/>
              <a:lstStyle/>
              <a:p>
                <a:endParaRPr lang="hu-HU"/>
              </a:p>
            </p:txBody>
          </p:sp>
          <p:sp>
            <p:nvSpPr>
              <p:cNvPr id="208247" name="Line 1635"/>
              <p:cNvSpPr>
                <a:spLocks noChangeShapeType="1"/>
              </p:cNvSpPr>
              <p:nvPr/>
            </p:nvSpPr>
            <p:spPr bwMode="auto">
              <a:xfrm rot="16200000" flipH="1">
                <a:off x="3167" y="1645"/>
                <a:ext cx="81" cy="127"/>
              </a:xfrm>
              <a:prstGeom prst="line">
                <a:avLst/>
              </a:prstGeom>
              <a:noFill/>
              <a:ln w="19050">
                <a:solidFill>
                  <a:srgbClr val="FFCC66"/>
                </a:solidFill>
                <a:round/>
                <a:headEnd/>
                <a:tailEnd/>
              </a:ln>
            </p:spPr>
            <p:txBody>
              <a:bodyPr/>
              <a:lstStyle/>
              <a:p>
                <a:endParaRPr lang="hu-HU"/>
              </a:p>
            </p:txBody>
          </p:sp>
          <p:sp>
            <p:nvSpPr>
              <p:cNvPr id="208248" name="Line 1636"/>
              <p:cNvSpPr>
                <a:spLocks noChangeShapeType="1"/>
              </p:cNvSpPr>
              <p:nvPr/>
            </p:nvSpPr>
            <p:spPr bwMode="auto">
              <a:xfrm rot="-5400000" flipH="1" flipV="1">
                <a:off x="3168" y="2740"/>
                <a:ext cx="81" cy="127"/>
              </a:xfrm>
              <a:prstGeom prst="line">
                <a:avLst/>
              </a:prstGeom>
              <a:noFill/>
              <a:ln w="19050">
                <a:solidFill>
                  <a:srgbClr val="FFCC66"/>
                </a:solidFill>
                <a:round/>
                <a:headEnd/>
                <a:tailEnd/>
              </a:ln>
            </p:spPr>
            <p:txBody>
              <a:bodyPr/>
              <a:lstStyle/>
              <a:p>
                <a:endParaRPr lang="hu-HU"/>
              </a:p>
            </p:txBody>
          </p:sp>
          <p:sp>
            <p:nvSpPr>
              <p:cNvPr id="208249" name="Line 1637"/>
              <p:cNvSpPr>
                <a:spLocks noChangeShapeType="1"/>
              </p:cNvSpPr>
              <p:nvPr/>
            </p:nvSpPr>
            <p:spPr bwMode="auto">
              <a:xfrm rot="16200000" flipH="1">
                <a:off x="2818" y="2918"/>
                <a:ext cx="149" cy="1"/>
              </a:xfrm>
              <a:prstGeom prst="line">
                <a:avLst/>
              </a:prstGeom>
              <a:noFill/>
              <a:ln w="19050">
                <a:solidFill>
                  <a:srgbClr val="FFCC66"/>
                </a:solidFill>
                <a:round/>
                <a:headEnd/>
                <a:tailEnd/>
              </a:ln>
            </p:spPr>
            <p:txBody>
              <a:bodyPr/>
              <a:lstStyle/>
              <a:p>
                <a:endParaRPr lang="hu-HU"/>
              </a:p>
            </p:txBody>
          </p:sp>
          <p:sp>
            <p:nvSpPr>
              <p:cNvPr id="208250" name="Line 1638"/>
              <p:cNvSpPr>
                <a:spLocks noChangeShapeType="1"/>
              </p:cNvSpPr>
              <p:nvPr/>
            </p:nvSpPr>
            <p:spPr bwMode="auto">
              <a:xfrm rot="16200000" flipH="1">
                <a:off x="2823" y="1599"/>
                <a:ext cx="138" cy="1"/>
              </a:xfrm>
              <a:prstGeom prst="line">
                <a:avLst/>
              </a:prstGeom>
              <a:noFill/>
              <a:ln w="19050">
                <a:solidFill>
                  <a:srgbClr val="FFCC66"/>
                </a:solidFill>
                <a:round/>
                <a:headEnd/>
                <a:tailEnd/>
              </a:ln>
            </p:spPr>
            <p:txBody>
              <a:bodyPr/>
              <a:lstStyle/>
              <a:p>
                <a:endParaRPr lang="hu-HU"/>
              </a:p>
            </p:txBody>
          </p:sp>
          <p:sp>
            <p:nvSpPr>
              <p:cNvPr id="208251" name="Line 1639"/>
              <p:cNvSpPr>
                <a:spLocks noChangeShapeType="1"/>
              </p:cNvSpPr>
              <p:nvPr/>
            </p:nvSpPr>
            <p:spPr bwMode="auto">
              <a:xfrm rot="-5400000" flipH="1" flipV="1">
                <a:off x="2172" y="2296"/>
                <a:ext cx="69" cy="127"/>
              </a:xfrm>
              <a:prstGeom prst="line">
                <a:avLst/>
              </a:prstGeom>
              <a:noFill/>
              <a:ln w="19050">
                <a:solidFill>
                  <a:srgbClr val="FFCC66"/>
                </a:solidFill>
                <a:round/>
                <a:headEnd/>
                <a:tailEnd/>
              </a:ln>
            </p:spPr>
            <p:txBody>
              <a:bodyPr/>
              <a:lstStyle/>
              <a:p>
                <a:endParaRPr lang="hu-HU"/>
              </a:p>
            </p:txBody>
          </p:sp>
          <p:sp>
            <p:nvSpPr>
              <p:cNvPr id="208252" name="Line 1640"/>
              <p:cNvSpPr>
                <a:spLocks noChangeShapeType="1"/>
              </p:cNvSpPr>
              <p:nvPr/>
            </p:nvSpPr>
            <p:spPr bwMode="auto">
              <a:xfrm rot="-5400000" flipH="1" flipV="1">
                <a:off x="3427" y="2296"/>
                <a:ext cx="69" cy="127"/>
              </a:xfrm>
              <a:prstGeom prst="line">
                <a:avLst/>
              </a:prstGeom>
              <a:noFill/>
              <a:ln w="19050">
                <a:solidFill>
                  <a:srgbClr val="FFCC66"/>
                </a:solidFill>
                <a:round/>
                <a:headEnd/>
                <a:tailEnd/>
              </a:ln>
            </p:spPr>
            <p:txBody>
              <a:bodyPr/>
              <a:lstStyle/>
              <a:p>
                <a:endParaRPr lang="hu-HU"/>
              </a:p>
            </p:txBody>
          </p:sp>
          <p:sp>
            <p:nvSpPr>
              <p:cNvPr id="208253" name="Line 1641"/>
              <p:cNvSpPr>
                <a:spLocks noChangeShapeType="1"/>
              </p:cNvSpPr>
              <p:nvPr/>
            </p:nvSpPr>
            <p:spPr bwMode="auto">
              <a:xfrm rot="16200000" flipH="1">
                <a:off x="2171" y="2089"/>
                <a:ext cx="69" cy="127"/>
              </a:xfrm>
              <a:prstGeom prst="line">
                <a:avLst/>
              </a:prstGeom>
              <a:noFill/>
              <a:ln w="19050">
                <a:solidFill>
                  <a:srgbClr val="FFCC66"/>
                </a:solidFill>
                <a:round/>
                <a:headEnd/>
                <a:tailEnd/>
              </a:ln>
            </p:spPr>
            <p:txBody>
              <a:bodyPr/>
              <a:lstStyle/>
              <a:p>
                <a:endParaRPr lang="hu-HU"/>
              </a:p>
            </p:txBody>
          </p:sp>
          <p:sp>
            <p:nvSpPr>
              <p:cNvPr id="208254" name="Line 1642"/>
              <p:cNvSpPr>
                <a:spLocks noChangeShapeType="1"/>
              </p:cNvSpPr>
              <p:nvPr/>
            </p:nvSpPr>
            <p:spPr bwMode="auto">
              <a:xfrm rot="16200000" flipH="1">
                <a:off x="3426" y="2089"/>
                <a:ext cx="69" cy="127"/>
              </a:xfrm>
              <a:prstGeom prst="line">
                <a:avLst/>
              </a:prstGeom>
              <a:noFill/>
              <a:ln w="19050">
                <a:solidFill>
                  <a:srgbClr val="FFCC66"/>
                </a:solidFill>
                <a:round/>
                <a:headEnd/>
                <a:tailEnd/>
              </a:ln>
            </p:spPr>
            <p:txBody>
              <a:bodyPr/>
              <a:lstStyle/>
              <a:p>
                <a:endParaRPr lang="hu-HU"/>
              </a:p>
            </p:txBody>
          </p:sp>
          <p:sp>
            <p:nvSpPr>
              <p:cNvPr id="208255" name="Line 1643"/>
              <p:cNvSpPr>
                <a:spLocks noChangeShapeType="1"/>
              </p:cNvSpPr>
              <p:nvPr/>
            </p:nvSpPr>
            <p:spPr bwMode="auto">
              <a:xfrm rot="-5400000">
                <a:off x="3197" y="1824"/>
                <a:ext cx="150" cy="1"/>
              </a:xfrm>
              <a:prstGeom prst="line">
                <a:avLst/>
              </a:prstGeom>
              <a:noFill/>
              <a:ln w="19050">
                <a:solidFill>
                  <a:srgbClr val="FFCC66"/>
                </a:solidFill>
                <a:round/>
                <a:headEnd/>
                <a:tailEnd/>
              </a:ln>
            </p:spPr>
            <p:txBody>
              <a:bodyPr/>
              <a:lstStyle/>
              <a:p>
                <a:endParaRPr lang="hu-HU"/>
              </a:p>
            </p:txBody>
          </p:sp>
          <p:sp>
            <p:nvSpPr>
              <p:cNvPr id="208256" name="Line 1644"/>
              <p:cNvSpPr>
                <a:spLocks noChangeShapeType="1"/>
              </p:cNvSpPr>
              <p:nvPr/>
            </p:nvSpPr>
            <p:spPr bwMode="auto">
              <a:xfrm rot="-5400000">
                <a:off x="3198" y="2688"/>
                <a:ext cx="150" cy="1"/>
              </a:xfrm>
              <a:prstGeom prst="line">
                <a:avLst/>
              </a:prstGeom>
              <a:noFill/>
              <a:ln w="19050">
                <a:solidFill>
                  <a:srgbClr val="FFCC66"/>
                </a:solidFill>
                <a:round/>
                <a:headEnd/>
                <a:tailEnd/>
              </a:ln>
            </p:spPr>
            <p:txBody>
              <a:bodyPr/>
              <a:lstStyle/>
              <a:p>
                <a:endParaRPr lang="hu-HU"/>
              </a:p>
            </p:txBody>
          </p:sp>
          <p:sp>
            <p:nvSpPr>
              <p:cNvPr id="208257" name="Line 1645"/>
              <p:cNvSpPr>
                <a:spLocks noChangeShapeType="1"/>
              </p:cNvSpPr>
              <p:nvPr/>
            </p:nvSpPr>
            <p:spPr bwMode="auto">
              <a:xfrm rot="16200000" flipH="1">
                <a:off x="3324" y="2469"/>
                <a:ext cx="150" cy="1"/>
              </a:xfrm>
              <a:prstGeom prst="line">
                <a:avLst/>
              </a:prstGeom>
              <a:noFill/>
              <a:ln w="19050">
                <a:solidFill>
                  <a:srgbClr val="FFCC66"/>
                </a:solidFill>
                <a:round/>
                <a:headEnd/>
                <a:tailEnd/>
              </a:ln>
            </p:spPr>
            <p:txBody>
              <a:bodyPr/>
              <a:lstStyle/>
              <a:p>
                <a:endParaRPr lang="hu-HU"/>
              </a:p>
            </p:txBody>
          </p:sp>
          <p:sp>
            <p:nvSpPr>
              <p:cNvPr id="208258" name="Line 1646"/>
              <p:cNvSpPr>
                <a:spLocks noChangeShapeType="1"/>
              </p:cNvSpPr>
              <p:nvPr/>
            </p:nvSpPr>
            <p:spPr bwMode="auto">
              <a:xfrm rot="16200000" flipH="1">
                <a:off x="3323" y="2043"/>
                <a:ext cx="150" cy="1"/>
              </a:xfrm>
              <a:prstGeom prst="line">
                <a:avLst/>
              </a:prstGeom>
              <a:noFill/>
              <a:ln w="19050">
                <a:solidFill>
                  <a:srgbClr val="FFCC66"/>
                </a:solidFill>
                <a:round/>
                <a:headEnd/>
                <a:tailEnd/>
              </a:ln>
            </p:spPr>
            <p:txBody>
              <a:bodyPr/>
              <a:lstStyle/>
              <a:p>
                <a:endParaRPr lang="hu-HU"/>
              </a:p>
            </p:txBody>
          </p:sp>
          <p:sp>
            <p:nvSpPr>
              <p:cNvPr id="208259" name="Line 1647"/>
              <p:cNvSpPr>
                <a:spLocks noChangeShapeType="1"/>
              </p:cNvSpPr>
              <p:nvPr/>
            </p:nvSpPr>
            <p:spPr bwMode="auto">
              <a:xfrm rot="-5400000" flipH="1" flipV="1">
                <a:off x="2545" y="1645"/>
                <a:ext cx="81" cy="127"/>
              </a:xfrm>
              <a:prstGeom prst="line">
                <a:avLst/>
              </a:prstGeom>
              <a:noFill/>
              <a:ln w="19050">
                <a:solidFill>
                  <a:srgbClr val="FFCC66"/>
                </a:solidFill>
                <a:round/>
                <a:headEnd/>
                <a:tailEnd/>
              </a:ln>
            </p:spPr>
            <p:txBody>
              <a:bodyPr/>
              <a:lstStyle/>
              <a:p>
                <a:endParaRPr lang="hu-HU"/>
              </a:p>
            </p:txBody>
          </p:sp>
          <p:sp>
            <p:nvSpPr>
              <p:cNvPr id="208260" name="Line 1648"/>
              <p:cNvSpPr>
                <a:spLocks noChangeShapeType="1"/>
              </p:cNvSpPr>
              <p:nvPr/>
            </p:nvSpPr>
            <p:spPr bwMode="auto">
              <a:xfrm rot="16200000" flipV="1">
                <a:off x="2546" y="2740"/>
                <a:ext cx="81" cy="127"/>
              </a:xfrm>
              <a:prstGeom prst="line">
                <a:avLst/>
              </a:prstGeom>
              <a:noFill/>
              <a:ln w="19050">
                <a:solidFill>
                  <a:srgbClr val="FFCC66"/>
                </a:solidFill>
                <a:round/>
                <a:headEnd/>
                <a:tailEnd/>
              </a:ln>
            </p:spPr>
            <p:txBody>
              <a:bodyPr/>
              <a:lstStyle/>
              <a:p>
                <a:endParaRPr lang="hu-HU"/>
              </a:p>
            </p:txBody>
          </p:sp>
          <p:sp>
            <p:nvSpPr>
              <p:cNvPr id="208261" name="Line 1649"/>
              <p:cNvSpPr>
                <a:spLocks noChangeShapeType="1"/>
              </p:cNvSpPr>
              <p:nvPr/>
            </p:nvSpPr>
            <p:spPr bwMode="auto">
              <a:xfrm rot="-5400000" flipH="1" flipV="1">
                <a:off x="3040" y="1645"/>
                <a:ext cx="81" cy="127"/>
              </a:xfrm>
              <a:prstGeom prst="line">
                <a:avLst/>
              </a:prstGeom>
              <a:noFill/>
              <a:ln w="19050">
                <a:solidFill>
                  <a:srgbClr val="FFCC66"/>
                </a:solidFill>
                <a:round/>
                <a:headEnd/>
                <a:tailEnd/>
              </a:ln>
            </p:spPr>
            <p:txBody>
              <a:bodyPr/>
              <a:lstStyle/>
              <a:p>
                <a:endParaRPr lang="hu-HU"/>
              </a:p>
            </p:txBody>
          </p:sp>
          <p:sp>
            <p:nvSpPr>
              <p:cNvPr id="208262" name="Line 1650"/>
              <p:cNvSpPr>
                <a:spLocks noChangeShapeType="1"/>
              </p:cNvSpPr>
              <p:nvPr/>
            </p:nvSpPr>
            <p:spPr bwMode="auto">
              <a:xfrm rot="16200000" flipV="1">
                <a:off x="3041" y="2740"/>
                <a:ext cx="81" cy="127"/>
              </a:xfrm>
              <a:prstGeom prst="line">
                <a:avLst/>
              </a:prstGeom>
              <a:noFill/>
              <a:ln w="19050">
                <a:solidFill>
                  <a:srgbClr val="FFCC66"/>
                </a:solidFill>
                <a:round/>
                <a:headEnd/>
                <a:tailEnd/>
              </a:ln>
            </p:spPr>
            <p:txBody>
              <a:bodyPr/>
              <a:lstStyle/>
              <a:p>
                <a:endParaRPr lang="hu-HU"/>
              </a:p>
            </p:txBody>
          </p:sp>
          <p:sp>
            <p:nvSpPr>
              <p:cNvPr id="208263" name="Line 1651"/>
              <p:cNvSpPr>
                <a:spLocks noChangeShapeType="1"/>
              </p:cNvSpPr>
              <p:nvPr/>
            </p:nvSpPr>
            <p:spPr bwMode="auto">
              <a:xfrm rot="16200000" flipV="1">
                <a:off x="3299" y="1871"/>
                <a:ext cx="69" cy="126"/>
              </a:xfrm>
              <a:prstGeom prst="line">
                <a:avLst/>
              </a:prstGeom>
              <a:noFill/>
              <a:ln w="19050">
                <a:solidFill>
                  <a:srgbClr val="FFCC66"/>
                </a:solidFill>
                <a:round/>
                <a:headEnd/>
                <a:tailEnd/>
              </a:ln>
            </p:spPr>
            <p:txBody>
              <a:bodyPr/>
              <a:lstStyle/>
              <a:p>
                <a:endParaRPr lang="hu-HU"/>
              </a:p>
            </p:txBody>
          </p:sp>
          <p:sp>
            <p:nvSpPr>
              <p:cNvPr id="208264" name="Line 1652"/>
              <p:cNvSpPr>
                <a:spLocks noChangeShapeType="1"/>
              </p:cNvSpPr>
              <p:nvPr/>
            </p:nvSpPr>
            <p:spPr bwMode="auto">
              <a:xfrm rot="-5400000" flipH="1" flipV="1">
                <a:off x="3300" y="2516"/>
                <a:ext cx="69" cy="126"/>
              </a:xfrm>
              <a:prstGeom prst="line">
                <a:avLst/>
              </a:prstGeom>
              <a:noFill/>
              <a:ln w="19050">
                <a:solidFill>
                  <a:srgbClr val="FFCC66"/>
                </a:solidFill>
                <a:round/>
                <a:headEnd/>
                <a:tailEnd/>
              </a:ln>
            </p:spPr>
            <p:txBody>
              <a:bodyPr/>
              <a:lstStyle/>
              <a:p>
                <a:endParaRPr lang="hu-HU"/>
              </a:p>
            </p:txBody>
          </p:sp>
          <p:sp>
            <p:nvSpPr>
              <p:cNvPr id="208265" name="Line 1653"/>
              <p:cNvSpPr>
                <a:spLocks noChangeShapeType="1"/>
              </p:cNvSpPr>
              <p:nvPr/>
            </p:nvSpPr>
            <p:spPr bwMode="auto">
              <a:xfrm rot="-5400000" flipH="1" flipV="1">
                <a:off x="2298" y="2516"/>
                <a:ext cx="69" cy="126"/>
              </a:xfrm>
              <a:prstGeom prst="line">
                <a:avLst/>
              </a:prstGeom>
              <a:noFill/>
              <a:ln w="19050">
                <a:solidFill>
                  <a:srgbClr val="FFCC66"/>
                </a:solidFill>
                <a:round/>
                <a:headEnd/>
                <a:tailEnd/>
              </a:ln>
            </p:spPr>
            <p:txBody>
              <a:bodyPr/>
              <a:lstStyle/>
              <a:p>
                <a:endParaRPr lang="hu-HU"/>
              </a:p>
            </p:txBody>
          </p:sp>
          <p:sp>
            <p:nvSpPr>
              <p:cNvPr id="208266" name="Line 1654"/>
              <p:cNvSpPr>
                <a:spLocks noChangeShapeType="1"/>
              </p:cNvSpPr>
              <p:nvPr/>
            </p:nvSpPr>
            <p:spPr bwMode="auto">
              <a:xfrm rot="16200000" flipV="1">
                <a:off x="2297" y="1871"/>
                <a:ext cx="69" cy="126"/>
              </a:xfrm>
              <a:prstGeom prst="line">
                <a:avLst/>
              </a:prstGeom>
              <a:noFill/>
              <a:ln w="19050">
                <a:solidFill>
                  <a:srgbClr val="FFCC66"/>
                </a:solidFill>
                <a:round/>
                <a:headEnd/>
                <a:tailEnd/>
              </a:ln>
            </p:spPr>
            <p:txBody>
              <a:bodyPr/>
              <a:lstStyle/>
              <a:p>
                <a:endParaRPr lang="hu-HU"/>
              </a:p>
            </p:txBody>
          </p:sp>
          <p:sp>
            <p:nvSpPr>
              <p:cNvPr id="208267" name="Line 1655"/>
              <p:cNvSpPr>
                <a:spLocks noChangeShapeType="1"/>
              </p:cNvSpPr>
              <p:nvPr/>
            </p:nvSpPr>
            <p:spPr bwMode="auto">
              <a:xfrm rot="-5400000">
                <a:off x="2201" y="2256"/>
                <a:ext cx="138" cy="1"/>
              </a:xfrm>
              <a:prstGeom prst="line">
                <a:avLst/>
              </a:prstGeom>
              <a:noFill/>
              <a:ln w="19050">
                <a:solidFill>
                  <a:srgbClr val="FFCC66"/>
                </a:solidFill>
                <a:round/>
                <a:headEnd/>
                <a:tailEnd/>
              </a:ln>
            </p:spPr>
            <p:txBody>
              <a:bodyPr/>
              <a:lstStyle/>
              <a:p>
                <a:endParaRPr lang="hu-HU"/>
              </a:p>
            </p:txBody>
          </p:sp>
          <p:sp>
            <p:nvSpPr>
              <p:cNvPr id="208268" name="Line 1656"/>
              <p:cNvSpPr>
                <a:spLocks noChangeShapeType="1"/>
              </p:cNvSpPr>
              <p:nvPr/>
            </p:nvSpPr>
            <p:spPr bwMode="auto">
              <a:xfrm rot="16200000" flipH="1">
                <a:off x="2913" y="1646"/>
                <a:ext cx="81" cy="126"/>
              </a:xfrm>
              <a:prstGeom prst="line">
                <a:avLst/>
              </a:prstGeom>
              <a:noFill/>
              <a:ln w="19050">
                <a:solidFill>
                  <a:srgbClr val="FFCC66"/>
                </a:solidFill>
                <a:round/>
                <a:headEnd/>
                <a:tailEnd/>
              </a:ln>
            </p:spPr>
            <p:txBody>
              <a:bodyPr/>
              <a:lstStyle/>
              <a:p>
                <a:endParaRPr lang="hu-HU"/>
              </a:p>
            </p:txBody>
          </p:sp>
          <p:sp>
            <p:nvSpPr>
              <p:cNvPr id="208269" name="Line 1657"/>
              <p:cNvSpPr>
                <a:spLocks noChangeShapeType="1"/>
              </p:cNvSpPr>
              <p:nvPr/>
            </p:nvSpPr>
            <p:spPr bwMode="auto">
              <a:xfrm rot="-5400000" flipH="1" flipV="1">
                <a:off x="2914" y="2741"/>
                <a:ext cx="81" cy="126"/>
              </a:xfrm>
              <a:prstGeom prst="line">
                <a:avLst/>
              </a:prstGeom>
              <a:noFill/>
              <a:ln w="19050">
                <a:solidFill>
                  <a:srgbClr val="FFCC66"/>
                </a:solidFill>
                <a:round/>
                <a:headEnd/>
                <a:tailEnd/>
              </a:ln>
            </p:spPr>
            <p:txBody>
              <a:bodyPr/>
              <a:lstStyle/>
              <a:p>
                <a:endParaRPr lang="hu-HU"/>
              </a:p>
            </p:txBody>
          </p:sp>
          <p:sp>
            <p:nvSpPr>
              <p:cNvPr id="208270" name="Line 1658"/>
              <p:cNvSpPr>
                <a:spLocks noChangeShapeType="1"/>
              </p:cNvSpPr>
              <p:nvPr/>
            </p:nvSpPr>
            <p:spPr bwMode="auto">
              <a:xfrm rot="16200000" flipH="1">
                <a:off x="2671" y="1646"/>
                <a:ext cx="81" cy="126"/>
              </a:xfrm>
              <a:prstGeom prst="line">
                <a:avLst/>
              </a:prstGeom>
              <a:noFill/>
              <a:ln w="19050">
                <a:solidFill>
                  <a:srgbClr val="FFCC66"/>
                </a:solidFill>
                <a:round/>
                <a:headEnd/>
                <a:tailEnd/>
              </a:ln>
            </p:spPr>
            <p:txBody>
              <a:bodyPr/>
              <a:lstStyle/>
              <a:p>
                <a:endParaRPr lang="hu-HU"/>
              </a:p>
            </p:txBody>
          </p:sp>
          <p:sp>
            <p:nvSpPr>
              <p:cNvPr id="208271" name="Line 1659"/>
              <p:cNvSpPr>
                <a:spLocks noChangeShapeType="1"/>
              </p:cNvSpPr>
              <p:nvPr/>
            </p:nvSpPr>
            <p:spPr bwMode="auto">
              <a:xfrm rot="-5400000" flipH="1" flipV="1">
                <a:off x="2672" y="2741"/>
                <a:ext cx="81" cy="126"/>
              </a:xfrm>
              <a:prstGeom prst="line">
                <a:avLst/>
              </a:prstGeom>
              <a:noFill/>
              <a:ln w="19050">
                <a:solidFill>
                  <a:srgbClr val="FFCC66"/>
                </a:solidFill>
                <a:round/>
                <a:headEnd/>
                <a:tailEnd/>
              </a:ln>
            </p:spPr>
            <p:txBody>
              <a:bodyPr/>
              <a:lstStyle/>
              <a:p>
                <a:endParaRPr lang="hu-HU"/>
              </a:p>
            </p:txBody>
          </p:sp>
          <p:sp>
            <p:nvSpPr>
              <p:cNvPr id="208272" name="Line 1660"/>
              <p:cNvSpPr>
                <a:spLocks noChangeShapeType="1"/>
              </p:cNvSpPr>
              <p:nvPr/>
            </p:nvSpPr>
            <p:spPr bwMode="auto">
              <a:xfrm rot="16200000" flipV="1">
                <a:off x="2793" y="2746"/>
                <a:ext cx="81" cy="116"/>
              </a:xfrm>
              <a:prstGeom prst="line">
                <a:avLst/>
              </a:prstGeom>
              <a:noFill/>
              <a:ln w="19050">
                <a:solidFill>
                  <a:srgbClr val="FFCC66"/>
                </a:solidFill>
                <a:round/>
                <a:headEnd/>
                <a:tailEnd/>
              </a:ln>
            </p:spPr>
            <p:txBody>
              <a:bodyPr/>
              <a:lstStyle/>
              <a:p>
                <a:endParaRPr lang="hu-HU"/>
              </a:p>
            </p:txBody>
          </p:sp>
          <p:sp>
            <p:nvSpPr>
              <p:cNvPr id="208273" name="Line 1661"/>
              <p:cNvSpPr>
                <a:spLocks noChangeShapeType="1"/>
              </p:cNvSpPr>
              <p:nvPr/>
            </p:nvSpPr>
            <p:spPr bwMode="auto">
              <a:xfrm rot="-5400000" flipH="1" flipV="1">
                <a:off x="2792" y="1651"/>
                <a:ext cx="81" cy="116"/>
              </a:xfrm>
              <a:prstGeom prst="line">
                <a:avLst/>
              </a:prstGeom>
              <a:noFill/>
              <a:ln w="19050">
                <a:solidFill>
                  <a:srgbClr val="FFCC66"/>
                </a:solidFill>
                <a:round/>
                <a:headEnd/>
                <a:tailEnd/>
              </a:ln>
            </p:spPr>
            <p:txBody>
              <a:bodyPr/>
              <a:lstStyle/>
              <a:p>
                <a:endParaRPr lang="hu-HU"/>
              </a:p>
            </p:txBody>
          </p:sp>
          <p:sp>
            <p:nvSpPr>
              <p:cNvPr id="208274" name="Line 1662"/>
              <p:cNvSpPr>
                <a:spLocks noChangeShapeType="1"/>
              </p:cNvSpPr>
              <p:nvPr/>
            </p:nvSpPr>
            <p:spPr bwMode="auto">
              <a:xfrm rot="-5400000">
                <a:off x="2449" y="2688"/>
                <a:ext cx="150" cy="1"/>
              </a:xfrm>
              <a:prstGeom prst="line">
                <a:avLst/>
              </a:prstGeom>
              <a:noFill/>
              <a:ln w="19050">
                <a:solidFill>
                  <a:srgbClr val="FFCC66"/>
                </a:solidFill>
                <a:round/>
                <a:headEnd/>
                <a:tailEnd/>
              </a:ln>
            </p:spPr>
            <p:txBody>
              <a:bodyPr/>
              <a:lstStyle/>
              <a:p>
                <a:endParaRPr lang="hu-HU"/>
              </a:p>
            </p:txBody>
          </p:sp>
          <p:sp>
            <p:nvSpPr>
              <p:cNvPr id="208275" name="Line 1663"/>
              <p:cNvSpPr>
                <a:spLocks noChangeShapeType="1"/>
              </p:cNvSpPr>
              <p:nvPr/>
            </p:nvSpPr>
            <p:spPr bwMode="auto">
              <a:xfrm rot="-5400000">
                <a:off x="2448" y="1824"/>
                <a:ext cx="150" cy="1"/>
              </a:xfrm>
              <a:prstGeom prst="line">
                <a:avLst/>
              </a:prstGeom>
              <a:noFill/>
              <a:ln w="19050">
                <a:solidFill>
                  <a:srgbClr val="FFCC66"/>
                </a:solidFill>
                <a:round/>
                <a:headEnd/>
                <a:tailEnd/>
              </a:ln>
            </p:spPr>
            <p:txBody>
              <a:bodyPr/>
              <a:lstStyle/>
              <a:p>
                <a:endParaRPr lang="hu-HU"/>
              </a:p>
            </p:txBody>
          </p:sp>
          <p:sp>
            <p:nvSpPr>
              <p:cNvPr id="208276" name="Line 1664"/>
              <p:cNvSpPr>
                <a:spLocks noChangeShapeType="1"/>
              </p:cNvSpPr>
              <p:nvPr/>
            </p:nvSpPr>
            <p:spPr bwMode="auto">
              <a:xfrm rot="16200000" flipV="1">
                <a:off x="2298" y="2297"/>
                <a:ext cx="69" cy="126"/>
              </a:xfrm>
              <a:prstGeom prst="line">
                <a:avLst/>
              </a:prstGeom>
              <a:noFill/>
              <a:ln w="19050">
                <a:solidFill>
                  <a:srgbClr val="FFCC66"/>
                </a:solidFill>
                <a:round/>
                <a:headEnd/>
                <a:tailEnd/>
              </a:ln>
            </p:spPr>
            <p:txBody>
              <a:bodyPr/>
              <a:lstStyle/>
              <a:p>
                <a:endParaRPr lang="hu-HU"/>
              </a:p>
            </p:txBody>
          </p:sp>
          <p:sp>
            <p:nvSpPr>
              <p:cNvPr id="208277" name="Line 1665"/>
              <p:cNvSpPr>
                <a:spLocks noChangeShapeType="1"/>
              </p:cNvSpPr>
              <p:nvPr/>
            </p:nvSpPr>
            <p:spPr bwMode="auto">
              <a:xfrm rot="16200000" flipV="1">
                <a:off x="3300" y="2297"/>
                <a:ext cx="69" cy="126"/>
              </a:xfrm>
              <a:prstGeom prst="line">
                <a:avLst/>
              </a:prstGeom>
              <a:noFill/>
              <a:ln w="19050">
                <a:solidFill>
                  <a:srgbClr val="FFCC66"/>
                </a:solidFill>
                <a:round/>
                <a:headEnd/>
                <a:tailEnd/>
              </a:ln>
            </p:spPr>
            <p:txBody>
              <a:bodyPr/>
              <a:lstStyle/>
              <a:p>
                <a:endParaRPr lang="hu-HU"/>
              </a:p>
            </p:txBody>
          </p:sp>
          <p:sp>
            <p:nvSpPr>
              <p:cNvPr id="208278" name="Line 1666"/>
              <p:cNvSpPr>
                <a:spLocks noChangeShapeType="1"/>
              </p:cNvSpPr>
              <p:nvPr/>
            </p:nvSpPr>
            <p:spPr bwMode="auto">
              <a:xfrm rot="-5400000" flipH="1" flipV="1">
                <a:off x="2297" y="2090"/>
                <a:ext cx="69" cy="126"/>
              </a:xfrm>
              <a:prstGeom prst="line">
                <a:avLst/>
              </a:prstGeom>
              <a:noFill/>
              <a:ln w="19050">
                <a:solidFill>
                  <a:srgbClr val="FFCC66"/>
                </a:solidFill>
                <a:round/>
                <a:headEnd/>
                <a:tailEnd/>
              </a:ln>
            </p:spPr>
            <p:txBody>
              <a:bodyPr/>
              <a:lstStyle/>
              <a:p>
                <a:endParaRPr lang="hu-HU"/>
              </a:p>
            </p:txBody>
          </p:sp>
          <p:sp>
            <p:nvSpPr>
              <p:cNvPr id="208279" name="Line 1667"/>
              <p:cNvSpPr>
                <a:spLocks noChangeShapeType="1"/>
              </p:cNvSpPr>
              <p:nvPr/>
            </p:nvSpPr>
            <p:spPr bwMode="auto">
              <a:xfrm rot="-5400000" flipH="1" flipV="1">
                <a:off x="3299" y="2090"/>
                <a:ext cx="69" cy="126"/>
              </a:xfrm>
              <a:prstGeom prst="line">
                <a:avLst/>
              </a:prstGeom>
              <a:noFill/>
              <a:ln w="19050">
                <a:solidFill>
                  <a:srgbClr val="FFCC66"/>
                </a:solidFill>
                <a:round/>
                <a:headEnd/>
                <a:tailEnd/>
              </a:ln>
            </p:spPr>
            <p:txBody>
              <a:bodyPr/>
              <a:lstStyle/>
              <a:p>
                <a:endParaRPr lang="hu-HU"/>
              </a:p>
            </p:txBody>
          </p:sp>
          <p:sp>
            <p:nvSpPr>
              <p:cNvPr id="208280" name="Line 1668"/>
              <p:cNvSpPr>
                <a:spLocks noChangeShapeType="1"/>
              </p:cNvSpPr>
              <p:nvPr/>
            </p:nvSpPr>
            <p:spPr bwMode="auto">
              <a:xfrm rot="-5400000" flipH="1" flipV="1">
                <a:off x="3173" y="1870"/>
                <a:ext cx="69" cy="127"/>
              </a:xfrm>
              <a:prstGeom prst="line">
                <a:avLst/>
              </a:prstGeom>
              <a:noFill/>
              <a:ln w="19050">
                <a:solidFill>
                  <a:srgbClr val="FFCC66"/>
                </a:solidFill>
                <a:round/>
                <a:headEnd/>
                <a:tailEnd/>
              </a:ln>
            </p:spPr>
            <p:txBody>
              <a:bodyPr/>
              <a:lstStyle/>
              <a:p>
                <a:endParaRPr lang="hu-HU"/>
              </a:p>
            </p:txBody>
          </p:sp>
          <p:sp>
            <p:nvSpPr>
              <p:cNvPr id="208281" name="Line 1669"/>
              <p:cNvSpPr>
                <a:spLocks noChangeShapeType="1"/>
              </p:cNvSpPr>
              <p:nvPr/>
            </p:nvSpPr>
            <p:spPr bwMode="auto">
              <a:xfrm rot="-5400000" flipH="1" flipV="1">
                <a:off x="2424" y="1870"/>
                <a:ext cx="69" cy="127"/>
              </a:xfrm>
              <a:prstGeom prst="line">
                <a:avLst/>
              </a:prstGeom>
              <a:noFill/>
              <a:ln w="19050">
                <a:solidFill>
                  <a:srgbClr val="FFCC66"/>
                </a:solidFill>
                <a:round/>
                <a:headEnd/>
                <a:tailEnd/>
              </a:ln>
            </p:spPr>
            <p:txBody>
              <a:bodyPr/>
              <a:lstStyle/>
              <a:p>
                <a:endParaRPr lang="hu-HU"/>
              </a:p>
            </p:txBody>
          </p:sp>
          <p:sp>
            <p:nvSpPr>
              <p:cNvPr id="208282" name="Line 1670"/>
              <p:cNvSpPr>
                <a:spLocks noChangeShapeType="1"/>
              </p:cNvSpPr>
              <p:nvPr/>
            </p:nvSpPr>
            <p:spPr bwMode="auto">
              <a:xfrm rot="16200000" flipH="1">
                <a:off x="2425" y="2515"/>
                <a:ext cx="69" cy="127"/>
              </a:xfrm>
              <a:prstGeom prst="line">
                <a:avLst/>
              </a:prstGeom>
              <a:noFill/>
              <a:ln w="19050">
                <a:solidFill>
                  <a:srgbClr val="FFCC66"/>
                </a:solidFill>
                <a:round/>
                <a:headEnd/>
                <a:tailEnd/>
              </a:ln>
            </p:spPr>
            <p:txBody>
              <a:bodyPr/>
              <a:lstStyle/>
              <a:p>
                <a:endParaRPr lang="hu-HU"/>
              </a:p>
            </p:txBody>
          </p:sp>
          <p:sp>
            <p:nvSpPr>
              <p:cNvPr id="208283" name="Line 1671"/>
              <p:cNvSpPr>
                <a:spLocks noChangeShapeType="1"/>
              </p:cNvSpPr>
              <p:nvPr/>
            </p:nvSpPr>
            <p:spPr bwMode="auto">
              <a:xfrm rot="16200000" flipH="1">
                <a:off x="3174" y="2515"/>
                <a:ext cx="69" cy="127"/>
              </a:xfrm>
              <a:prstGeom prst="line">
                <a:avLst/>
              </a:prstGeom>
              <a:noFill/>
              <a:ln w="19050">
                <a:solidFill>
                  <a:srgbClr val="FFCC66"/>
                </a:solidFill>
                <a:round/>
                <a:headEnd/>
                <a:tailEnd/>
              </a:ln>
            </p:spPr>
            <p:txBody>
              <a:bodyPr/>
              <a:lstStyle/>
              <a:p>
                <a:endParaRPr lang="hu-HU"/>
              </a:p>
            </p:txBody>
          </p:sp>
          <p:sp>
            <p:nvSpPr>
              <p:cNvPr id="208284" name="Line 1672"/>
              <p:cNvSpPr>
                <a:spLocks noChangeShapeType="1"/>
              </p:cNvSpPr>
              <p:nvPr/>
            </p:nvSpPr>
            <p:spPr bwMode="auto">
              <a:xfrm rot="16200000" flipH="1">
                <a:off x="2322" y="2469"/>
                <a:ext cx="150" cy="1"/>
              </a:xfrm>
              <a:prstGeom prst="line">
                <a:avLst/>
              </a:prstGeom>
              <a:noFill/>
              <a:ln w="19050">
                <a:solidFill>
                  <a:srgbClr val="FFCC66"/>
                </a:solidFill>
                <a:round/>
                <a:headEnd/>
                <a:tailEnd/>
              </a:ln>
            </p:spPr>
            <p:txBody>
              <a:bodyPr/>
              <a:lstStyle/>
              <a:p>
                <a:endParaRPr lang="hu-HU"/>
              </a:p>
            </p:txBody>
          </p:sp>
          <p:sp>
            <p:nvSpPr>
              <p:cNvPr id="208285" name="Line 1673"/>
              <p:cNvSpPr>
                <a:spLocks noChangeShapeType="1"/>
              </p:cNvSpPr>
              <p:nvPr/>
            </p:nvSpPr>
            <p:spPr bwMode="auto">
              <a:xfrm rot="16200000" flipH="1">
                <a:off x="2321" y="2043"/>
                <a:ext cx="150" cy="1"/>
              </a:xfrm>
              <a:prstGeom prst="line">
                <a:avLst/>
              </a:prstGeom>
              <a:noFill/>
              <a:ln w="19050">
                <a:solidFill>
                  <a:srgbClr val="FFCC66"/>
                </a:solidFill>
                <a:round/>
                <a:headEnd/>
                <a:tailEnd/>
              </a:ln>
            </p:spPr>
            <p:txBody>
              <a:bodyPr/>
              <a:lstStyle/>
              <a:p>
                <a:endParaRPr lang="hu-HU"/>
              </a:p>
            </p:txBody>
          </p:sp>
          <p:sp>
            <p:nvSpPr>
              <p:cNvPr id="208286" name="Line 1674"/>
              <p:cNvSpPr>
                <a:spLocks noChangeShapeType="1"/>
              </p:cNvSpPr>
              <p:nvPr/>
            </p:nvSpPr>
            <p:spPr bwMode="auto">
              <a:xfrm rot="-5400000">
                <a:off x="2944" y="2688"/>
                <a:ext cx="150" cy="1"/>
              </a:xfrm>
              <a:prstGeom prst="line">
                <a:avLst/>
              </a:prstGeom>
              <a:noFill/>
              <a:ln w="19050">
                <a:solidFill>
                  <a:srgbClr val="FFCC66"/>
                </a:solidFill>
                <a:round/>
                <a:headEnd/>
                <a:tailEnd/>
              </a:ln>
            </p:spPr>
            <p:txBody>
              <a:bodyPr/>
              <a:lstStyle/>
              <a:p>
                <a:endParaRPr lang="hu-HU"/>
              </a:p>
            </p:txBody>
          </p:sp>
          <p:sp>
            <p:nvSpPr>
              <p:cNvPr id="208287" name="Line 1675"/>
              <p:cNvSpPr>
                <a:spLocks noChangeShapeType="1"/>
              </p:cNvSpPr>
              <p:nvPr/>
            </p:nvSpPr>
            <p:spPr bwMode="auto">
              <a:xfrm rot="-5400000">
                <a:off x="2943" y="1824"/>
                <a:ext cx="150" cy="1"/>
              </a:xfrm>
              <a:prstGeom prst="line">
                <a:avLst/>
              </a:prstGeom>
              <a:noFill/>
              <a:ln w="19050">
                <a:solidFill>
                  <a:srgbClr val="FFCC66"/>
                </a:solidFill>
                <a:round/>
                <a:headEnd/>
                <a:tailEnd/>
              </a:ln>
            </p:spPr>
            <p:txBody>
              <a:bodyPr/>
              <a:lstStyle/>
              <a:p>
                <a:endParaRPr lang="hu-HU"/>
              </a:p>
            </p:txBody>
          </p:sp>
          <p:sp>
            <p:nvSpPr>
              <p:cNvPr id="208288" name="Line 1676"/>
              <p:cNvSpPr>
                <a:spLocks noChangeShapeType="1"/>
              </p:cNvSpPr>
              <p:nvPr/>
            </p:nvSpPr>
            <p:spPr bwMode="auto">
              <a:xfrm rot="-5400000">
                <a:off x="2702" y="2688"/>
                <a:ext cx="150" cy="1"/>
              </a:xfrm>
              <a:prstGeom prst="line">
                <a:avLst/>
              </a:prstGeom>
              <a:noFill/>
              <a:ln w="19050">
                <a:solidFill>
                  <a:srgbClr val="FFCC66"/>
                </a:solidFill>
                <a:round/>
                <a:headEnd/>
                <a:tailEnd/>
              </a:ln>
            </p:spPr>
            <p:txBody>
              <a:bodyPr/>
              <a:lstStyle/>
              <a:p>
                <a:endParaRPr lang="hu-HU"/>
              </a:p>
            </p:txBody>
          </p:sp>
          <p:sp>
            <p:nvSpPr>
              <p:cNvPr id="208289" name="Line 1677"/>
              <p:cNvSpPr>
                <a:spLocks noChangeShapeType="1"/>
              </p:cNvSpPr>
              <p:nvPr/>
            </p:nvSpPr>
            <p:spPr bwMode="auto">
              <a:xfrm rot="-5400000">
                <a:off x="2701" y="1824"/>
                <a:ext cx="150" cy="1"/>
              </a:xfrm>
              <a:prstGeom prst="line">
                <a:avLst/>
              </a:prstGeom>
              <a:noFill/>
              <a:ln w="19050">
                <a:solidFill>
                  <a:srgbClr val="FFCC66"/>
                </a:solidFill>
                <a:round/>
                <a:headEnd/>
                <a:tailEnd/>
              </a:ln>
            </p:spPr>
            <p:txBody>
              <a:bodyPr/>
              <a:lstStyle/>
              <a:p>
                <a:endParaRPr lang="hu-HU"/>
              </a:p>
            </p:txBody>
          </p:sp>
          <p:sp>
            <p:nvSpPr>
              <p:cNvPr id="208290" name="Line 1678"/>
              <p:cNvSpPr>
                <a:spLocks noChangeShapeType="1"/>
              </p:cNvSpPr>
              <p:nvPr/>
            </p:nvSpPr>
            <p:spPr bwMode="auto">
              <a:xfrm rot="-5400000">
                <a:off x="3203" y="2256"/>
                <a:ext cx="138" cy="1"/>
              </a:xfrm>
              <a:prstGeom prst="line">
                <a:avLst/>
              </a:prstGeom>
              <a:noFill/>
              <a:ln w="19050">
                <a:solidFill>
                  <a:srgbClr val="FFCC66"/>
                </a:solidFill>
                <a:round/>
                <a:headEnd/>
                <a:tailEnd/>
              </a:ln>
            </p:spPr>
            <p:txBody>
              <a:bodyPr/>
              <a:lstStyle/>
              <a:p>
                <a:endParaRPr lang="hu-HU"/>
              </a:p>
            </p:txBody>
          </p:sp>
          <p:sp>
            <p:nvSpPr>
              <p:cNvPr id="208291" name="Line 1679"/>
              <p:cNvSpPr>
                <a:spLocks noChangeShapeType="1"/>
              </p:cNvSpPr>
              <p:nvPr/>
            </p:nvSpPr>
            <p:spPr bwMode="auto">
              <a:xfrm rot="-5400000" flipH="1" flipV="1">
                <a:off x="3047" y="2515"/>
                <a:ext cx="69" cy="127"/>
              </a:xfrm>
              <a:prstGeom prst="line">
                <a:avLst/>
              </a:prstGeom>
              <a:noFill/>
              <a:ln w="19050">
                <a:solidFill>
                  <a:srgbClr val="FFCC66"/>
                </a:solidFill>
                <a:round/>
                <a:headEnd/>
                <a:tailEnd/>
              </a:ln>
            </p:spPr>
            <p:txBody>
              <a:bodyPr/>
              <a:lstStyle/>
              <a:p>
                <a:endParaRPr lang="hu-HU"/>
              </a:p>
            </p:txBody>
          </p:sp>
          <p:sp>
            <p:nvSpPr>
              <p:cNvPr id="208292" name="Line 1680"/>
              <p:cNvSpPr>
                <a:spLocks noChangeShapeType="1"/>
              </p:cNvSpPr>
              <p:nvPr/>
            </p:nvSpPr>
            <p:spPr bwMode="auto">
              <a:xfrm rot="16200000" flipV="1">
                <a:off x="3046" y="1870"/>
                <a:ext cx="69" cy="127"/>
              </a:xfrm>
              <a:prstGeom prst="line">
                <a:avLst/>
              </a:prstGeom>
              <a:noFill/>
              <a:ln w="19050">
                <a:solidFill>
                  <a:srgbClr val="FFCC66"/>
                </a:solidFill>
                <a:round/>
                <a:headEnd/>
                <a:tailEnd/>
              </a:ln>
            </p:spPr>
            <p:txBody>
              <a:bodyPr/>
              <a:lstStyle/>
              <a:p>
                <a:endParaRPr lang="hu-HU"/>
              </a:p>
            </p:txBody>
          </p:sp>
          <p:sp>
            <p:nvSpPr>
              <p:cNvPr id="208293" name="Line 1681"/>
              <p:cNvSpPr>
                <a:spLocks noChangeShapeType="1"/>
              </p:cNvSpPr>
              <p:nvPr/>
            </p:nvSpPr>
            <p:spPr bwMode="auto">
              <a:xfrm rot="-5400000" flipH="1" flipV="1">
                <a:off x="2552" y="2515"/>
                <a:ext cx="69" cy="127"/>
              </a:xfrm>
              <a:prstGeom prst="line">
                <a:avLst/>
              </a:prstGeom>
              <a:noFill/>
              <a:ln w="19050">
                <a:solidFill>
                  <a:srgbClr val="FFCC66"/>
                </a:solidFill>
                <a:round/>
                <a:headEnd/>
                <a:tailEnd/>
              </a:ln>
            </p:spPr>
            <p:txBody>
              <a:bodyPr/>
              <a:lstStyle/>
              <a:p>
                <a:endParaRPr lang="hu-HU"/>
              </a:p>
            </p:txBody>
          </p:sp>
          <p:sp>
            <p:nvSpPr>
              <p:cNvPr id="208294" name="Line 1682"/>
              <p:cNvSpPr>
                <a:spLocks noChangeShapeType="1"/>
              </p:cNvSpPr>
              <p:nvPr/>
            </p:nvSpPr>
            <p:spPr bwMode="auto">
              <a:xfrm rot="16200000" flipV="1">
                <a:off x="2551" y="1870"/>
                <a:ext cx="69" cy="127"/>
              </a:xfrm>
              <a:prstGeom prst="line">
                <a:avLst/>
              </a:prstGeom>
              <a:noFill/>
              <a:ln w="19050">
                <a:solidFill>
                  <a:srgbClr val="FFCC66"/>
                </a:solidFill>
                <a:round/>
                <a:headEnd/>
                <a:tailEnd/>
              </a:ln>
            </p:spPr>
            <p:txBody>
              <a:bodyPr/>
              <a:lstStyle/>
              <a:p>
                <a:endParaRPr lang="hu-HU"/>
              </a:p>
            </p:txBody>
          </p:sp>
          <p:sp>
            <p:nvSpPr>
              <p:cNvPr id="208295" name="Line 1683"/>
              <p:cNvSpPr>
                <a:spLocks noChangeShapeType="1"/>
              </p:cNvSpPr>
              <p:nvPr/>
            </p:nvSpPr>
            <p:spPr bwMode="auto">
              <a:xfrm rot="-5400000" flipH="1" flipV="1">
                <a:off x="3174" y="2296"/>
                <a:ext cx="69" cy="127"/>
              </a:xfrm>
              <a:prstGeom prst="line">
                <a:avLst/>
              </a:prstGeom>
              <a:noFill/>
              <a:ln w="19050">
                <a:solidFill>
                  <a:srgbClr val="FFCC66"/>
                </a:solidFill>
                <a:round/>
                <a:headEnd/>
                <a:tailEnd/>
              </a:ln>
            </p:spPr>
            <p:txBody>
              <a:bodyPr/>
              <a:lstStyle/>
              <a:p>
                <a:endParaRPr lang="hu-HU"/>
              </a:p>
            </p:txBody>
          </p:sp>
          <p:sp>
            <p:nvSpPr>
              <p:cNvPr id="208296" name="Line 1684"/>
              <p:cNvSpPr>
                <a:spLocks noChangeShapeType="1"/>
              </p:cNvSpPr>
              <p:nvPr/>
            </p:nvSpPr>
            <p:spPr bwMode="auto">
              <a:xfrm rot="-5400000" flipH="1" flipV="1">
                <a:off x="2425" y="2296"/>
                <a:ext cx="69" cy="127"/>
              </a:xfrm>
              <a:prstGeom prst="line">
                <a:avLst/>
              </a:prstGeom>
              <a:noFill/>
              <a:ln w="19050">
                <a:solidFill>
                  <a:srgbClr val="FFCC66"/>
                </a:solidFill>
                <a:round/>
                <a:headEnd/>
                <a:tailEnd/>
              </a:ln>
            </p:spPr>
            <p:txBody>
              <a:bodyPr/>
              <a:lstStyle/>
              <a:p>
                <a:endParaRPr lang="hu-HU"/>
              </a:p>
            </p:txBody>
          </p:sp>
          <p:sp>
            <p:nvSpPr>
              <p:cNvPr id="208297" name="Line 1685"/>
              <p:cNvSpPr>
                <a:spLocks noChangeShapeType="1"/>
              </p:cNvSpPr>
              <p:nvPr/>
            </p:nvSpPr>
            <p:spPr bwMode="auto">
              <a:xfrm rot="16200000" flipH="1">
                <a:off x="2424" y="2089"/>
                <a:ext cx="69" cy="127"/>
              </a:xfrm>
              <a:prstGeom prst="line">
                <a:avLst/>
              </a:prstGeom>
              <a:noFill/>
              <a:ln w="19050">
                <a:solidFill>
                  <a:srgbClr val="FFCC66"/>
                </a:solidFill>
                <a:round/>
                <a:headEnd/>
                <a:tailEnd/>
              </a:ln>
            </p:spPr>
            <p:txBody>
              <a:bodyPr/>
              <a:lstStyle/>
              <a:p>
                <a:endParaRPr lang="hu-HU"/>
              </a:p>
            </p:txBody>
          </p:sp>
          <p:sp>
            <p:nvSpPr>
              <p:cNvPr id="208298" name="Line 1686"/>
              <p:cNvSpPr>
                <a:spLocks noChangeShapeType="1"/>
              </p:cNvSpPr>
              <p:nvPr/>
            </p:nvSpPr>
            <p:spPr bwMode="auto">
              <a:xfrm rot="16200000" flipH="1">
                <a:off x="3173" y="2089"/>
                <a:ext cx="69" cy="127"/>
              </a:xfrm>
              <a:prstGeom prst="line">
                <a:avLst/>
              </a:prstGeom>
              <a:noFill/>
              <a:ln w="19050">
                <a:solidFill>
                  <a:srgbClr val="FFCC66"/>
                </a:solidFill>
                <a:round/>
                <a:headEnd/>
                <a:tailEnd/>
              </a:ln>
            </p:spPr>
            <p:txBody>
              <a:bodyPr/>
              <a:lstStyle/>
              <a:p>
                <a:endParaRPr lang="hu-HU"/>
              </a:p>
            </p:txBody>
          </p:sp>
          <p:sp>
            <p:nvSpPr>
              <p:cNvPr id="208299" name="Line 1687"/>
              <p:cNvSpPr>
                <a:spLocks noChangeShapeType="1"/>
              </p:cNvSpPr>
              <p:nvPr/>
            </p:nvSpPr>
            <p:spPr bwMode="auto">
              <a:xfrm rot="16200000" flipH="1">
                <a:off x="3071" y="2469"/>
                <a:ext cx="150" cy="1"/>
              </a:xfrm>
              <a:prstGeom prst="line">
                <a:avLst/>
              </a:prstGeom>
              <a:noFill/>
              <a:ln w="19050">
                <a:solidFill>
                  <a:srgbClr val="FFCC66"/>
                </a:solidFill>
                <a:round/>
                <a:headEnd/>
                <a:tailEnd/>
              </a:ln>
            </p:spPr>
            <p:txBody>
              <a:bodyPr/>
              <a:lstStyle/>
              <a:p>
                <a:endParaRPr lang="hu-HU"/>
              </a:p>
            </p:txBody>
          </p:sp>
          <p:sp>
            <p:nvSpPr>
              <p:cNvPr id="208300" name="Line 1688"/>
              <p:cNvSpPr>
                <a:spLocks noChangeShapeType="1"/>
              </p:cNvSpPr>
              <p:nvPr/>
            </p:nvSpPr>
            <p:spPr bwMode="auto">
              <a:xfrm rot="16200000" flipH="1">
                <a:off x="3070" y="2043"/>
                <a:ext cx="150" cy="1"/>
              </a:xfrm>
              <a:prstGeom prst="line">
                <a:avLst/>
              </a:prstGeom>
              <a:noFill/>
              <a:ln w="19050">
                <a:solidFill>
                  <a:srgbClr val="FFCC66"/>
                </a:solidFill>
                <a:round/>
                <a:headEnd/>
                <a:tailEnd/>
              </a:ln>
            </p:spPr>
            <p:txBody>
              <a:bodyPr/>
              <a:lstStyle/>
              <a:p>
                <a:endParaRPr lang="hu-HU"/>
              </a:p>
            </p:txBody>
          </p:sp>
          <p:sp>
            <p:nvSpPr>
              <p:cNvPr id="208301" name="Line 1689"/>
              <p:cNvSpPr>
                <a:spLocks noChangeShapeType="1"/>
              </p:cNvSpPr>
              <p:nvPr/>
            </p:nvSpPr>
            <p:spPr bwMode="auto">
              <a:xfrm rot="16200000" flipH="1">
                <a:off x="2920" y="2516"/>
                <a:ext cx="69" cy="126"/>
              </a:xfrm>
              <a:prstGeom prst="line">
                <a:avLst/>
              </a:prstGeom>
              <a:noFill/>
              <a:ln w="19050">
                <a:solidFill>
                  <a:srgbClr val="FFCC66"/>
                </a:solidFill>
                <a:round/>
                <a:headEnd/>
                <a:tailEnd/>
              </a:ln>
            </p:spPr>
            <p:txBody>
              <a:bodyPr/>
              <a:lstStyle/>
              <a:p>
                <a:endParaRPr lang="hu-HU"/>
              </a:p>
            </p:txBody>
          </p:sp>
          <p:sp>
            <p:nvSpPr>
              <p:cNvPr id="208302" name="Line 1690"/>
              <p:cNvSpPr>
                <a:spLocks noChangeShapeType="1"/>
              </p:cNvSpPr>
              <p:nvPr/>
            </p:nvSpPr>
            <p:spPr bwMode="auto">
              <a:xfrm rot="-5400000" flipH="1" flipV="1">
                <a:off x="2919" y="1871"/>
                <a:ext cx="69" cy="126"/>
              </a:xfrm>
              <a:prstGeom prst="line">
                <a:avLst/>
              </a:prstGeom>
              <a:noFill/>
              <a:ln w="19050">
                <a:solidFill>
                  <a:srgbClr val="FFCC66"/>
                </a:solidFill>
                <a:round/>
                <a:headEnd/>
                <a:tailEnd/>
              </a:ln>
            </p:spPr>
            <p:txBody>
              <a:bodyPr/>
              <a:lstStyle/>
              <a:p>
                <a:endParaRPr lang="hu-HU"/>
              </a:p>
            </p:txBody>
          </p:sp>
          <p:sp>
            <p:nvSpPr>
              <p:cNvPr id="208303" name="Line 1691"/>
              <p:cNvSpPr>
                <a:spLocks noChangeShapeType="1"/>
              </p:cNvSpPr>
              <p:nvPr/>
            </p:nvSpPr>
            <p:spPr bwMode="auto">
              <a:xfrm rot="-5400000" flipH="1" flipV="1">
                <a:off x="2677" y="1871"/>
                <a:ext cx="69" cy="126"/>
              </a:xfrm>
              <a:prstGeom prst="line">
                <a:avLst/>
              </a:prstGeom>
              <a:noFill/>
              <a:ln w="19050">
                <a:solidFill>
                  <a:srgbClr val="FFCC66"/>
                </a:solidFill>
                <a:round/>
                <a:headEnd/>
                <a:tailEnd/>
              </a:ln>
            </p:spPr>
            <p:txBody>
              <a:bodyPr/>
              <a:lstStyle/>
              <a:p>
                <a:endParaRPr lang="hu-HU"/>
              </a:p>
            </p:txBody>
          </p:sp>
          <p:sp>
            <p:nvSpPr>
              <p:cNvPr id="208304" name="Line 1692"/>
              <p:cNvSpPr>
                <a:spLocks noChangeShapeType="1"/>
              </p:cNvSpPr>
              <p:nvPr/>
            </p:nvSpPr>
            <p:spPr bwMode="auto">
              <a:xfrm rot="16200000" flipH="1">
                <a:off x="2678" y="2516"/>
                <a:ext cx="69" cy="126"/>
              </a:xfrm>
              <a:prstGeom prst="line">
                <a:avLst/>
              </a:prstGeom>
              <a:noFill/>
              <a:ln w="19050">
                <a:solidFill>
                  <a:srgbClr val="FFCC66"/>
                </a:solidFill>
                <a:round/>
                <a:headEnd/>
                <a:tailEnd/>
              </a:ln>
            </p:spPr>
            <p:txBody>
              <a:bodyPr/>
              <a:lstStyle/>
              <a:p>
                <a:endParaRPr lang="hu-HU"/>
              </a:p>
            </p:txBody>
          </p:sp>
          <p:sp>
            <p:nvSpPr>
              <p:cNvPr id="208305" name="Line 1693"/>
              <p:cNvSpPr>
                <a:spLocks noChangeShapeType="1"/>
              </p:cNvSpPr>
              <p:nvPr/>
            </p:nvSpPr>
            <p:spPr bwMode="auto">
              <a:xfrm rot="16200000" flipV="1">
                <a:off x="2798" y="1876"/>
                <a:ext cx="69" cy="116"/>
              </a:xfrm>
              <a:prstGeom prst="line">
                <a:avLst/>
              </a:prstGeom>
              <a:noFill/>
              <a:ln w="19050">
                <a:solidFill>
                  <a:srgbClr val="FFCC66"/>
                </a:solidFill>
                <a:round/>
                <a:headEnd/>
                <a:tailEnd/>
              </a:ln>
            </p:spPr>
            <p:txBody>
              <a:bodyPr/>
              <a:lstStyle/>
              <a:p>
                <a:endParaRPr lang="hu-HU"/>
              </a:p>
            </p:txBody>
          </p:sp>
          <p:sp>
            <p:nvSpPr>
              <p:cNvPr id="208306" name="Line 1694"/>
              <p:cNvSpPr>
                <a:spLocks noChangeShapeType="1"/>
              </p:cNvSpPr>
              <p:nvPr/>
            </p:nvSpPr>
            <p:spPr bwMode="auto">
              <a:xfrm rot="-5400000" flipH="1" flipV="1">
                <a:off x="2799" y="2521"/>
                <a:ext cx="69" cy="116"/>
              </a:xfrm>
              <a:prstGeom prst="line">
                <a:avLst/>
              </a:prstGeom>
              <a:noFill/>
              <a:ln w="19050">
                <a:solidFill>
                  <a:srgbClr val="FFCC66"/>
                </a:solidFill>
                <a:round/>
                <a:headEnd/>
                <a:tailEnd/>
              </a:ln>
            </p:spPr>
            <p:txBody>
              <a:bodyPr/>
              <a:lstStyle/>
              <a:p>
                <a:endParaRPr lang="hu-HU"/>
              </a:p>
            </p:txBody>
          </p:sp>
          <p:sp>
            <p:nvSpPr>
              <p:cNvPr id="208307" name="Line 1695"/>
              <p:cNvSpPr>
                <a:spLocks noChangeShapeType="1"/>
              </p:cNvSpPr>
              <p:nvPr/>
            </p:nvSpPr>
            <p:spPr bwMode="auto">
              <a:xfrm rot="-5400000">
                <a:off x="2454" y="2256"/>
                <a:ext cx="138" cy="1"/>
              </a:xfrm>
              <a:prstGeom prst="line">
                <a:avLst/>
              </a:prstGeom>
              <a:noFill/>
              <a:ln w="19050">
                <a:solidFill>
                  <a:srgbClr val="FFCC66"/>
                </a:solidFill>
                <a:round/>
                <a:headEnd/>
                <a:tailEnd/>
              </a:ln>
            </p:spPr>
            <p:txBody>
              <a:bodyPr/>
              <a:lstStyle/>
              <a:p>
                <a:endParaRPr lang="hu-HU"/>
              </a:p>
            </p:txBody>
          </p:sp>
          <p:sp>
            <p:nvSpPr>
              <p:cNvPr id="208308" name="Line 1696"/>
              <p:cNvSpPr>
                <a:spLocks noChangeShapeType="1"/>
              </p:cNvSpPr>
              <p:nvPr/>
            </p:nvSpPr>
            <p:spPr bwMode="auto">
              <a:xfrm rot="16200000" flipH="1">
                <a:off x="2575" y="2043"/>
                <a:ext cx="150" cy="1"/>
              </a:xfrm>
              <a:prstGeom prst="line">
                <a:avLst/>
              </a:prstGeom>
              <a:noFill/>
              <a:ln w="19050">
                <a:solidFill>
                  <a:srgbClr val="FFCC66"/>
                </a:solidFill>
                <a:round/>
                <a:headEnd/>
                <a:tailEnd/>
              </a:ln>
            </p:spPr>
            <p:txBody>
              <a:bodyPr/>
              <a:lstStyle/>
              <a:p>
                <a:endParaRPr lang="hu-HU"/>
              </a:p>
            </p:txBody>
          </p:sp>
          <p:sp>
            <p:nvSpPr>
              <p:cNvPr id="208309" name="Line 1697"/>
              <p:cNvSpPr>
                <a:spLocks noChangeShapeType="1"/>
              </p:cNvSpPr>
              <p:nvPr/>
            </p:nvSpPr>
            <p:spPr bwMode="auto">
              <a:xfrm rot="16200000" flipH="1">
                <a:off x="2576" y="2469"/>
                <a:ext cx="150" cy="1"/>
              </a:xfrm>
              <a:prstGeom prst="line">
                <a:avLst/>
              </a:prstGeom>
              <a:noFill/>
              <a:ln w="19050">
                <a:solidFill>
                  <a:srgbClr val="FFCC66"/>
                </a:solidFill>
                <a:round/>
                <a:headEnd/>
                <a:tailEnd/>
              </a:ln>
            </p:spPr>
            <p:txBody>
              <a:bodyPr/>
              <a:lstStyle/>
              <a:p>
                <a:endParaRPr lang="hu-HU"/>
              </a:p>
            </p:txBody>
          </p:sp>
          <p:sp>
            <p:nvSpPr>
              <p:cNvPr id="208310" name="Line 1698"/>
              <p:cNvSpPr>
                <a:spLocks noChangeShapeType="1"/>
              </p:cNvSpPr>
              <p:nvPr/>
            </p:nvSpPr>
            <p:spPr bwMode="auto">
              <a:xfrm rot="16200000" flipV="1">
                <a:off x="3047" y="2296"/>
                <a:ext cx="69" cy="127"/>
              </a:xfrm>
              <a:prstGeom prst="line">
                <a:avLst/>
              </a:prstGeom>
              <a:noFill/>
              <a:ln w="19050">
                <a:solidFill>
                  <a:srgbClr val="FFCC66"/>
                </a:solidFill>
                <a:round/>
                <a:headEnd/>
                <a:tailEnd/>
              </a:ln>
            </p:spPr>
            <p:txBody>
              <a:bodyPr/>
              <a:lstStyle/>
              <a:p>
                <a:endParaRPr lang="hu-HU"/>
              </a:p>
            </p:txBody>
          </p:sp>
          <p:sp>
            <p:nvSpPr>
              <p:cNvPr id="208311" name="Line 1699"/>
              <p:cNvSpPr>
                <a:spLocks noChangeShapeType="1"/>
              </p:cNvSpPr>
              <p:nvPr/>
            </p:nvSpPr>
            <p:spPr bwMode="auto">
              <a:xfrm rot="16200000" flipV="1">
                <a:off x="2552" y="2296"/>
                <a:ext cx="69" cy="127"/>
              </a:xfrm>
              <a:prstGeom prst="line">
                <a:avLst/>
              </a:prstGeom>
              <a:noFill/>
              <a:ln w="19050">
                <a:solidFill>
                  <a:srgbClr val="FFCC66"/>
                </a:solidFill>
                <a:round/>
                <a:headEnd/>
                <a:tailEnd/>
              </a:ln>
            </p:spPr>
            <p:txBody>
              <a:bodyPr/>
              <a:lstStyle/>
              <a:p>
                <a:endParaRPr lang="hu-HU"/>
              </a:p>
            </p:txBody>
          </p:sp>
          <p:sp>
            <p:nvSpPr>
              <p:cNvPr id="208312" name="Line 1700"/>
              <p:cNvSpPr>
                <a:spLocks noChangeShapeType="1"/>
              </p:cNvSpPr>
              <p:nvPr/>
            </p:nvSpPr>
            <p:spPr bwMode="auto">
              <a:xfrm rot="-5400000" flipH="1" flipV="1">
                <a:off x="3046" y="2089"/>
                <a:ext cx="69" cy="127"/>
              </a:xfrm>
              <a:prstGeom prst="line">
                <a:avLst/>
              </a:prstGeom>
              <a:noFill/>
              <a:ln w="19050">
                <a:solidFill>
                  <a:srgbClr val="FFCC66"/>
                </a:solidFill>
                <a:round/>
                <a:headEnd/>
                <a:tailEnd/>
              </a:ln>
            </p:spPr>
            <p:txBody>
              <a:bodyPr/>
              <a:lstStyle/>
              <a:p>
                <a:endParaRPr lang="hu-HU"/>
              </a:p>
            </p:txBody>
          </p:sp>
          <p:sp>
            <p:nvSpPr>
              <p:cNvPr id="208313" name="Line 1701"/>
              <p:cNvSpPr>
                <a:spLocks noChangeShapeType="1"/>
              </p:cNvSpPr>
              <p:nvPr/>
            </p:nvSpPr>
            <p:spPr bwMode="auto">
              <a:xfrm rot="-5400000" flipH="1" flipV="1">
                <a:off x="2551" y="2089"/>
                <a:ext cx="69" cy="127"/>
              </a:xfrm>
              <a:prstGeom prst="line">
                <a:avLst/>
              </a:prstGeom>
              <a:noFill/>
              <a:ln w="19050">
                <a:solidFill>
                  <a:srgbClr val="FFCC66"/>
                </a:solidFill>
                <a:round/>
                <a:headEnd/>
                <a:tailEnd/>
              </a:ln>
            </p:spPr>
            <p:txBody>
              <a:bodyPr/>
              <a:lstStyle/>
              <a:p>
                <a:endParaRPr lang="hu-HU"/>
              </a:p>
            </p:txBody>
          </p:sp>
          <p:sp>
            <p:nvSpPr>
              <p:cNvPr id="208314" name="Line 1702"/>
              <p:cNvSpPr>
                <a:spLocks noChangeShapeType="1"/>
              </p:cNvSpPr>
              <p:nvPr/>
            </p:nvSpPr>
            <p:spPr bwMode="auto">
              <a:xfrm rot="16200000" flipH="1">
                <a:off x="2818" y="2469"/>
                <a:ext cx="150" cy="1"/>
              </a:xfrm>
              <a:prstGeom prst="line">
                <a:avLst/>
              </a:prstGeom>
              <a:noFill/>
              <a:ln w="19050">
                <a:solidFill>
                  <a:srgbClr val="FFCC66"/>
                </a:solidFill>
                <a:round/>
                <a:headEnd/>
                <a:tailEnd/>
              </a:ln>
            </p:spPr>
            <p:txBody>
              <a:bodyPr/>
              <a:lstStyle/>
              <a:p>
                <a:endParaRPr lang="hu-HU"/>
              </a:p>
            </p:txBody>
          </p:sp>
          <p:sp>
            <p:nvSpPr>
              <p:cNvPr id="208315" name="Line 1703"/>
              <p:cNvSpPr>
                <a:spLocks noChangeShapeType="1"/>
              </p:cNvSpPr>
              <p:nvPr/>
            </p:nvSpPr>
            <p:spPr bwMode="auto">
              <a:xfrm rot="16200000" flipH="1">
                <a:off x="2817" y="2043"/>
                <a:ext cx="150" cy="1"/>
              </a:xfrm>
              <a:prstGeom prst="line">
                <a:avLst/>
              </a:prstGeom>
              <a:noFill/>
              <a:ln w="19050">
                <a:solidFill>
                  <a:srgbClr val="FFCC66"/>
                </a:solidFill>
                <a:round/>
                <a:headEnd/>
                <a:tailEnd/>
              </a:ln>
            </p:spPr>
            <p:txBody>
              <a:bodyPr/>
              <a:lstStyle/>
              <a:p>
                <a:endParaRPr lang="hu-HU"/>
              </a:p>
            </p:txBody>
          </p:sp>
          <p:sp>
            <p:nvSpPr>
              <p:cNvPr id="208316" name="Line 1704"/>
              <p:cNvSpPr>
                <a:spLocks noChangeShapeType="1"/>
              </p:cNvSpPr>
              <p:nvPr/>
            </p:nvSpPr>
            <p:spPr bwMode="auto">
              <a:xfrm rot="-5400000">
                <a:off x="2949" y="2256"/>
                <a:ext cx="138" cy="1"/>
              </a:xfrm>
              <a:prstGeom prst="line">
                <a:avLst/>
              </a:prstGeom>
              <a:noFill/>
              <a:ln w="19050">
                <a:solidFill>
                  <a:srgbClr val="FFCC66"/>
                </a:solidFill>
                <a:round/>
                <a:headEnd/>
                <a:tailEnd/>
              </a:ln>
            </p:spPr>
            <p:txBody>
              <a:bodyPr/>
              <a:lstStyle/>
              <a:p>
                <a:endParaRPr lang="hu-HU"/>
              </a:p>
            </p:txBody>
          </p:sp>
          <p:sp>
            <p:nvSpPr>
              <p:cNvPr id="208317" name="Line 1705"/>
              <p:cNvSpPr>
                <a:spLocks noChangeShapeType="1"/>
              </p:cNvSpPr>
              <p:nvPr/>
            </p:nvSpPr>
            <p:spPr bwMode="auto">
              <a:xfrm rot="-5400000" flipH="1" flipV="1">
                <a:off x="2678" y="2297"/>
                <a:ext cx="69" cy="126"/>
              </a:xfrm>
              <a:prstGeom prst="line">
                <a:avLst/>
              </a:prstGeom>
              <a:noFill/>
              <a:ln w="19050">
                <a:solidFill>
                  <a:srgbClr val="FFCC66"/>
                </a:solidFill>
                <a:round/>
                <a:headEnd/>
                <a:tailEnd/>
              </a:ln>
            </p:spPr>
            <p:txBody>
              <a:bodyPr/>
              <a:lstStyle/>
              <a:p>
                <a:endParaRPr lang="hu-HU"/>
              </a:p>
            </p:txBody>
          </p:sp>
          <p:sp>
            <p:nvSpPr>
              <p:cNvPr id="208318" name="Line 1706"/>
              <p:cNvSpPr>
                <a:spLocks noChangeShapeType="1"/>
              </p:cNvSpPr>
              <p:nvPr/>
            </p:nvSpPr>
            <p:spPr bwMode="auto">
              <a:xfrm rot="-5400000" flipH="1" flipV="1">
                <a:off x="2920" y="2297"/>
                <a:ext cx="69" cy="126"/>
              </a:xfrm>
              <a:prstGeom prst="line">
                <a:avLst/>
              </a:prstGeom>
              <a:noFill/>
              <a:ln w="19050">
                <a:solidFill>
                  <a:srgbClr val="FFCC66"/>
                </a:solidFill>
                <a:round/>
                <a:headEnd/>
                <a:tailEnd/>
              </a:ln>
            </p:spPr>
            <p:txBody>
              <a:bodyPr/>
              <a:lstStyle/>
              <a:p>
                <a:endParaRPr lang="hu-HU"/>
              </a:p>
            </p:txBody>
          </p:sp>
          <p:sp>
            <p:nvSpPr>
              <p:cNvPr id="208319" name="Line 1707"/>
              <p:cNvSpPr>
                <a:spLocks noChangeShapeType="1"/>
              </p:cNvSpPr>
              <p:nvPr/>
            </p:nvSpPr>
            <p:spPr bwMode="auto">
              <a:xfrm rot="16200000" flipH="1">
                <a:off x="2919" y="2090"/>
                <a:ext cx="69" cy="126"/>
              </a:xfrm>
              <a:prstGeom prst="line">
                <a:avLst/>
              </a:prstGeom>
              <a:noFill/>
              <a:ln w="19050">
                <a:solidFill>
                  <a:srgbClr val="FFCC66"/>
                </a:solidFill>
                <a:round/>
                <a:headEnd/>
                <a:tailEnd/>
              </a:ln>
            </p:spPr>
            <p:txBody>
              <a:bodyPr/>
              <a:lstStyle/>
              <a:p>
                <a:endParaRPr lang="hu-HU"/>
              </a:p>
            </p:txBody>
          </p:sp>
          <p:sp>
            <p:nvSpPr>
              <p:cNvPr id="208320" name="Line 1708"/>
              <p:cNvSpPr>
                <a:spLocks noChangeShapeType="1"/>
              </p:cNvSpPr>
              <p:nvPr/>
            </p:nvSpPr>
            <p:spPr bwMode="auto">
              <a:xfrm rot="16200000" flipH="1">
                <a:off x="2677" y="2090"/>
                <a:ext cx="69" cy="126"/>
              </a:xfrm>
              <a:prstGeom prst="line">
                <a:avLst/>
              </a:prstGeom>
              <a:noFill/>
              <a:ln w="19050">
                <a:solidFill>
                  <a:srgbClr val="FFCC66"/>
                </a:solidFill>
                <a:round/>
                <a:headEnd/>
                <a:tailEnd/>
              </a:ln>
            </p:spPr>
            <p:txBody>
              <a:bodyPr/>
              <a:lstStyle/>
              <a:p>
                <a:endParaRPr lang="hu-HU"/>
              </a:p>
            </p:txBody>
          </p:sp>
          <p:sp>
            <p:nvSpPr>
              <p:cNvPr id="208321" name="Line 1709"/>
              <p:cNvSpPr>
                <a:spLocks noChangeShapeType="1"/>
              </p:cNvSpPr>
              <p:nvPr/>
            </p:nvSpPr>
            <p:spPr bwMode="auto">
              <a:xfrm rot="16200000" flipV="1">
                <a:off x="2799" y="2302"/>
                <a:ext cx="69" cy="116"/>
              </a:xfrm>
              <a:prstGeom prst="line">
                <a:avLst/>
              </a:prstGeom>
              <a:noFill/>
              <a:ln w="19050">
                <a:solidFill>
                  <a:srgbClr val="FFCC66"/>
                </a:solidFill>
                <a:round/>
                <a:headEnd/>
                <a:tailEnd/>
              </a:ln>
            </p:spPr>
            <p:txBody>
              <a:bodyPr/>
              <a:lstStyle/>
              <a:p>
                <a:endParaRPr lang="hu-HU"/>
              </a:p>
            </p:txBody>
          </p:sp>
          <p:sp>
            <p:nvSpPr>
              <p:cNvPr id="208322" name="Line 1710"/>
              <p:cNvSpPr>
                <a:spLocks noChangeShapeType="1"/>
              </p:cNvSpPr>
              <p:nvPr/>
            </p:nvSpPr>
            <p:spPr bwMode="auto">
              <a:xfrm rot="-5400000" flipH="1" flipV="1">
                <a:off x="2798" y="2095"/>
                <a:ext cx="69" cy="116"/>
              </a:xfrm>
              <a:prstGeom prst="line">
                <a:avLst/>
              </a:prstGeom>
              <a:noFill/>
              <a:ln w="19050">
                <a:solidFill>
                  <a:srgbClr val="FFCC66"/>
                </a:solidFill>
                <a:round/>
                <a:headEnd/>
                <a:tailEnd/>
              </a:ln>
            </p:spPr>
            <p:txBody>
              <a:bodyPr/>
              <a:lstStyle/>
              <a:p>
                <a:endParaRPr lang="hu-HU"/>
              </a:p>
            </p:txBody>
          </p:sp>
          <p:sp>
            <p:nvSpPr>
              <p:cNvPr id="208323" name="Line 1711"/>
              <p:cNvSpPr>
                <a:spLocks noChangeShapeType="1"/>
              </p:cNvSpPr>
              <p:nvPr/>
            </p:nvSpPr>
            <p:spPr bwMode="auto">
              <a:xfrm rot="-5400000">
                <a:off x="2707" y="2256"/>
                <a:ext cx="138" cy="1"/>
              </a:xfrm>
              <a:prstGeom prst="line">
                <a:avLst/>
              </a:prstGeom>
              <a:noFill/>
              <a:ln w="19050">
                <a:solidFill>
                  <a:srgbClr val="FFCC66"/>
                </a:solidFill>
                <a:round/>
                <a:headEnd/>
                <a:tailEnd/>
              </a:ln>
            </p:spPr>
            <p:txBody>
              <a:bodyPr/>
              <a:lstStyle/>
              <a:p>
                <a:endParaRPr lang="hu-HU"/>
              </a:p>
            </p:txBody>
          </p:sp>
        </p:grpSp>
      </p:grpSp>
      <p:sp>
        <p:nvSpPr>
          <p:cNvPr id="207876" name="Text Box 1712"/>
          <p:cNvSpPr txBox="1">
            <a:spLocks noChangeArrowheads="1"/>
          </p:cNvSpPr>
          <p:nvPr/>
        </p:nvSpPr>
        <p:spPr bwMode="auto">
          <a:xfrm>
            <a:off x="1403350" y="1989138"/>
            <a:ext cx="704850" cy="396875"/>
          </a:xfrm>
          <a:prstGeom prst="rect">
            <a:avLst/>
          </a:prstGeom>
          <a:solidFill>
            <a:srgbClr val="F8F6A6"/>
          </a:solid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(0,0)</a:t>
            </a:r>
          </a:p>
        </p:txBody>
      </p:sp>
      <p:sp>
        <p:nvSpPr>
          <p:cNvPr id="207877" name="Oval 1713"/>
          <p:cNvSpPr>
            <a:spLocks noChangeArrowheads="1"/>
          </p:cNvSpPr>
          <p:nvPr/>
        </p:nvSpPr>
        <p:spPr bwMode="auto">
          <a:xfrm>
            <a:off x="5508625" y="3573463"/>
            <a:ext cx="219075" cy="219075"/>
          </a:xfrm>
          <a:prstGeom prst="ellipse">
            <a:avLst/>
          </a:prstGeom>
          <a:noFill/>
          <a:ln w="9525">
            <a:solidFill>
              <a:srgbClr val="FF0000"/>
            </a:solidFill>
            <a:round/>
            <a:headEnd/>
            <a:tailEnd/>
          </a:ln>
        </p:spPr>
        <p:txBody>
          <a:bodyPr wrap="none" anchor="ctr"/>
          <a:lstStyle/>
          <a:p>
            <a:pPr eaLnBrk="0" hangingPunct="0"/>
            <a:endParaRPr lang="hu-HU" sz="2400">
              <a:solidFill>
                <a:srgbClr val="000000"/>
              </a:solidFill>
              <a:latin typeface="Times New Roman" pitchFamily="18" charset="0"/>
              <a:ea typeface="ＭＳ Ｐゴシック" pitchFamily="34" charset="-128"/>
            </a:endParaRPr>
          </a:p>
        </p:txBody>
      </p:sp>
      <p:sp>
        <p:nvSpPr>
          <p:cNvPr id="207878" name="Text Box 1714"/>
          <p:cNvSpPr txBox="1">
            <a:spLocks noChangeArrowheads="1"/>
          </p:cNvSpPr>
          <p:nvPr/>
        </p:nvSpPr>
        <p:spPr bwMode="auto">
          <a:xfrm>
            <a:off x="5922963" y="3500438"/>
            <a:ext cx="1173162" cy="336550"/>
          </a:xfrm>
          <a:prstGeom prst="rect">
            <a:avLst/>
          </a:prstGeom>
          <a:solidFill>
            <a:srgbClr val="F8F6A6"/>
          </a:solidFill>
          <a:ln w="9525">
            <a:noFill/>
            <a:miter lim="800000"/>
            <a:headEnd/>
            <a:tailEnd/>
          </a:ln>
        </p:spPr>
        <p:txBody>
          <a:bodyPr wrap="none">
            <a:spAutoFit/>
          </a:bodyPr>
          <a:lstStyle/>
          <a:p>
            <a:pPr algn="ctr" eaLnBrk="0" hangingPunct="0"/>
            <a:r>
              <a:rPr kumimoji="1" lang="en-US" altLang="ja-JP" sz="1600">
                <a:solidFill>
                  <a:srgbClr val="000000"/>
                </a:solidFill>
                <a:latin typeface="Arial" pitchFamily="34" charset="0"/>
                <a:ea typeface="ＭＳ Ｐゴシック" pitchFamily="34" charset="-128"/>
              </a:rPr>
              <a:t>C</a:t>
            </a:r>
            <a:r>
              <a:rPr kumimoji="1" lang="en-US" altLang="ja-JP" sz="1600" baseline="-25000">
                <a:solidFill>
                  <a:srgbClr val="000000"/>
                </a:solidFill>
                <a:latin typeface="Arial" pitchFamily="34" charset="0"/>
                <a:ea typeface="ＭＳ Ｐゴシック" pitchFamily="34" charset="-128"/>
              </a:rPr>
              <a:t>h</a:t>
            </a:r>
            <a:r>
              <a:rPr kumimoji="1" lang="en-US" altLang="ja-JP" sz="1600">
                <a:solidFill>
                  <a:srgbClr val="000000"/>
                </a:solidFill>
                <a:latin typeface="Arial" pitchFamily="34" charset="0"/>
                <a:ea typeface="ＭＳ Ｐゴシック" pitchFamily="34" charset="-128"/>
              </a:rPr>
              <a:t> = (10,5)</a:t>
            </a:r>
          </a:p>
        </p:txBody>
      </p:sp>
      <p:sp>
        <p:nvSpPr>
          <p:cNvPr id="816819" name="Rectangle 1715"/>
          <p:cNvSpPr>
            <a:spLocks noGrp="1" noChangeArrowheads="1"/>
          </p:cNvSpPr>
          <p:nvPr>
            <p:ph type="ctrTitle" idx="4294967295"/>
          </p:nvPr>
        </p:nvSpPr>
        <p:spPr>
          <a:xfrm>
            <a:off x="1187450" y="260350"/>
            <a:ext cx="6624638" cy="647700"/>
          </a:xfrm>
        </p:spPr>
        <p:txBody>
          <a:bodyPr anchor="ctr"/>
          <a:lstStyle/>
          <a:p>
            <a:pPr eaLnBrk="1" hangingPunct="1">
              <a:defRPr/>
            </a:pPr>
            <a:r>
              <a:rPr lang="en-US" altLang="ja-JP" sz="4000" smtClean="0">
                <a:effectLst>
                  <a:outerShdw blurRad="38100" dist="38100" dir="2700000" algn="tl">
                    <a:srgbClr val="C0C0C0"/>
                  </a:outerShdw>
                </a:effectLst>
                <a:ea typeface="ＭＳ Ｐゴシック" pitchFamily="34" charset="-128"/>
              </a:rPr>
              <a:t>Wrapping (10,5) SWNT (Animation)</a:t>
            </a:r>
          </a:p>
        </p:txBody>
      </p:sp>
      <p:grpSp>
        <p:nvGrpSpPr>
          <p:cNvPr id="207880" name="Group 1716"/>
          <p:cNvGrpSpPr>
            <a:grpSpLocks/>
          </p:cNvGrpSpPr>
          <p:nvPr/>
        </p:nvGrpSpPr>
        <p:grpSpPr bwMode="auto">
          <a:xfrm>
            <a:off x="1230313" y="5122863"/>
            <a:ext cx="1263650" cy="1152525"/>
            <a:chOff x="2982" y="958"/>
            <a:chExt cx="1142" cy="1041"/>
          </a:xfrm>
        </p:grpSpPr>
        <p:sp>
          <p:nvSpPr>
            <p:cNvPr id="207886" name="Line 1717"/>
            <p:cNvSpPr>
              <a:spLocks noChangeShapeType="1"/>
            </p:cNvSpPr>
            <p:nvPr/>
          </p:nvSpPr>
          <p:spPr bwMode="auto">
            <a:xfrm>
              <a:off x="3130" y="1402"/>
              <a:ext cx="252" cy="0"/>
            </a:xfrm>
            <a:prstGeom prst="line">
              <a:avLst/>
            </a:prstGeom>
            <a:noFill/>
            <a:ln w="38100">
              <a:solidFill>
                <a:schemeClr val="tx1"/>
              </a:solidFill>
              <a:round/>
              <a:headEnd/>
              <a:tailEnd type="triangle" w="med" len="med"/>
            </a:ln>
          </p:spPr>
          <p:txBody>
            <a:bodyPr/>
            <a:lstStyle/>
            <a:p>
              <a:endParaRPr lang="hu-HU"/>
            </a:p>
          </p:txBody>
        </p:sp>
        <p:sp>
          <p:nvSpPr>
            <p:cNvPr id="207887" name="Line 1718"/>
            <p:cNvSpPr>
              <a:spLocks noChangeShapeType="1"/>
            </p:cNvSpPr>
            <p:nvPr/>
          </p:nvSpPr>
          <p:spPr bwMode="auto">
            <a:xfrm>
              <a:off x="3130" y="1396"/>
              <a:ext cx="132" cy="210"/>
            </a:xfrm>
            <a:prstGeom prst="line">
              <a:avLst/>
            </a:prstGeom>
            <a:noFill/>
            <a:ln w="38100">
              <a:solidFill>
                <a:schemeClr val="tx1"/>
              </a:solidFill>
              <a:round/>
              <a:headEnd/>
              <a:tailEnd type="triangle" w="med" len="med"/>
            </a:ln>
          </p:spPr>
          <p:txBody>
            <a:bodyPr/>
            <a:lstStyle/>
            <a:p>
              <a:endParaRPr lang="hu-HU"/>
            </a:p>
          </p:txBody>
        </p:sp>
        <p:sp>
          <p:nvSpPr>
            <p:cNvPr id="207888" name="Text Box 1719"/>
            <p:cNvSpPr txBox="1">
              <a:spLocks noChangeArrowheads="1"/>
            </p:cNvSpPr>
            <p:nvPr/>
          </p:nvSpPr>
          <p:spPr bwMode="auto">
            <a:xfrm>
              <a:off x="3174" y="1091"/>
              <a:ext cx="422" cy="413"/>
            </a:xfrm>
            <a:prstGeom prst="rect">
              <a:avLst/>
            </a:prstGeom>
            <a:noFill/>
            <a:ln w="9525">
              <a:noFill/>
              <a:miter lim="800000"/>
              <a:headEnd/>
              <a:tailEnd/>
            </a:ln>
          </p:spPr>
          <p:txBody>
            <a:bodyPr wrap="none">
              <a:spAutoFit/>
            </a:bodyPr>
            <a:lstStyle/>
            <a:p>
              <a:r>
                <a:rPr kumimoji="1" lang="en-US" altLang="ja-JP" sz="2400">
                  <a:solidFill>
                    <a:srgbClr val="000000"/>
                  </a:solidFill>
                  <a:latin typeface="Arial" pitchFamily="34" charset="0"/>
                  <a:ea typeface="ＭＳ Ｐゴシック" pitchFamily="34" charset="-128"/>
                </a:rPr>
                <a:t>a</a:t>
              </a:r>
              <a:r>
                <a:rPr kumimoji="1" lang="en-US" altLang="ja-JP" sz="2400" baseline="-25000">
                  <a:solidFill>
                    <a:srgbClr val="000000"/>
                  </a:solidFill>
                  <a:latin typeface="Arial" pitchFamily="34" charset="0"/>
                  <a:ea typeface="ＭＳ Ｐゴシック" pitchFamily="34" charset="-128"/>
                </a:rPr>
                <a:t>1</a:t>
              </a:r>
            </a:p>
          </p:txBody>
        </p:sp>
        <p:sp>
          <p:nvSpPr>
            <p:cNvPr id="207889" name="Text Box 1720"/>
            <p:cNvSpPr txBox="1">
              <a:spLocks noChangeArrowheads="1"/>
            </p:cNvSpPr>
            <p:nvPr/>
          </p:nvSpPr>
          <p:spPr bwMode="auto">
            <a:xfrm>
              <a:off x="2982" y="1378"/>
              <a:ext cx="422" cy="413"/>
            </a:xfrm>
            <a:prstGeom prst="rect">
              <a:avLst/>
            </a:prstGeom>
            <a:noFill/>
            <a:ln w="9525">
              <a:noFill/>
              <a:miter lim="800000"/>
              <a:headEnd/>
              <a:tailEnd/>
            </a:ln>
          </p:spPr>
          <p:txBody>
            <a:bodyPr wrap="none">
              <a:spAutoFit/>
            </a:bodyPr>
            <a:lstStyle/>
            <a:p>
              <a:r>
                <a:rPr kumimoji="1" lang="en-US" altLang="ja-JP" sz="2400">
                  <a:solidFill>
                    <a:srgbClr val="000000"/>
                  </a:solidFill>
                  <a:latin typeface="Arial" pitchFamily="34" charset="0"/>
                  <a:ea typeface="ＭＳ Ｐゴシック" pitchFamily="34" charset="-128"/>
                </a:rPr>
                <a:t>a</a:t>
              </a:r>
              <a:r>
                <a:rPr kumimoji="1" lang="en-US" altLang="ja-JP" sz="2400" baseline="-25000">
                  <a:solidFill>
                    <a:srgbClr val="000000"/>
                  </a:solidFill>
                  <a:latin typeface="Arial" pitchFamily="34" charset="0"/>
                  <a:ea typeface="ＭＳ Ｐゴシック" pitchFamily="34" charset="-128"/>
                </a:rPr>
                <a:t>2</a:t>
              </a:r>
            </a:p>
          </p:txBody>
        </p:sp>
        <p:sp>
          <p:nvSpPr>
            <p:cNvPr id="207890" name="Line 1721"/>
            <p:cNvSpPr>
              <a:spLocks noChangeShapeType="1"/>
            </p:cNvSpPr>
            <p:nvPr/>
          </p:nvSpPr>
          <p:spPr bwMode="auto">
            <a:xfrm>
              <a:off x="3534" y="1614"/>
              <a:ext cx="384" cy="234"/>
            </a:xfrm>
            <a:prstGeom prst="line">
              <a:avLst/>
            </a:prstGeom>
            <a:noFill/>
            <a:ln w="38100">
              <a:solidFill>
                <a:schemeClr val="tx1"/>
              </a:solidFill>
              <a:round/>
              <a:headEnd/>
              <a:tailEnd type="triangle" w="med" len="med"/>
            </a:ln>
          </p:spPr>
          <p:txBody>
            <a:bodyPr wrap="none" anchor="ctr"/>
            <a:lstStyle/>
            <a:p>
              <a:endParaRPr lang="hu-HU"/>
            </a:p>
          </p:txBody>
        </p:sp>
        <p:sp>
          <p:nvSpPr>
            <p:cNvPr id="207891" name="Line 1722"/>
            <p:cNvSpPr>
              <a:spLocks noChangeShapeType="1"/>
            </p:cNvSpPr>
            <p:nvPr/>
          </p:nvSpPr>
          <p:spPr bwMode="auto">
            <a:xfrm flipV="1">
              <a:off x="3534" y="1182"/>
              <a:ext cx="258" cy="432"/>
            </a:xfrm>
            <a:prstGeom prst="line">
              <a:avLst/>
            </a:prstGeom>
            <a:noFill/>
            <a:ln w="38100">
              <a:solidFill>
                <a:schemeClr val="tx1"/>
              </a:solidFill>
              <a:round/>
              <a:headEnd/>
              <a:tailEnd type="triangle" w="med" len="med"/>
            </a:ln>
          </p:spPr>
          <p:txBody>
            <a:bodyPr wrap="none" anchor="ctr"/>
            <a:lstStyle/>
            <a:p>
              <a:endParaRPr lang="hu-HU"/>
            </a:p>
          </p:txBody>
        </p:sp>
        <p:sp>
          <p:nvSpPr>
            <p:cNvPr id="207892" name="Text Box 1723"/>
            <p:cNvSpPr txBox="1">
              <a:spLocks noChangeArrowheads="1"/>
            </p:cNvSpPr>
            <p:nvPr/>
          </p:nvSpPr>
          <p:spPr bwMode="auto">
            <a:xfrm>
              <a:off x="3843" y="1640"/>
              <a:ext cx="281" cy="359"/>
            </a:xfrm>
            <a:prstGeom prst="rect">
              <a:avLst/>
            </a:prstGeom>
            <a:no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x</a:t>
              </a:r>
            </a:p>
          </p:txBody>
        </p:sp>
        <p:sp>
          <p:nvSpPr>
            <p:cNvPr id="207893" name="Text Box 1724"/>
            <p:cNvSpPr txBox="1">
              <a:spLocks noChangeArrowheads="1"/>
            </p:cNvSpPr>
            <p:nvPr/>
          </p:nvSpPr>
          <p:spPr bwMode="auto">
            <a:xfrm>
              <a:off x="3750" y="958"/>
              <a:ext cx="281" cy="358"/>
            </a:xfrm>
            <a:prstGeom prst="rect">
              <a:avLst/>
            </a:prstGeom>
            <a:noFill/>
            <a:ln w="9525">
              <a:noFill/>
              <a:miter lim="800000"/>
              <a:headEnd/>
              <a:tailEnd/>
            </a:ln>
          </p:spPr>
          <p:txBody>
            <a:bodyPr wrap="none">
              <a:spAutoFit/>
            </a:bodyPr>
            <a:lstStyle/>
            <a:p>
              <a:pPr algn="ctr" eaLnBrk="0" hangingPunct="0"/>
              <a:r>
                <a:rPr kumimoji="1" lang="en-US" altLang="ja-JP" sz="2000">
                  <a:solidFill>
                    <a:srgbClr val="000000"/>
                  </a:solidFill>
                  <a:latin typeface="Arial" pitchFamily="34" charset="0"/>
                  <a:ea typeface="ＭＳ Ｐゴシック" pitchFamily="34" charset="-128"/>
                </a:rPr>
                <a:t>y</a:t>
              </a:r>
            </a:p>
          </p:txBody>
        </p:sp>
      </p:grpSp>
      <p:sp>
        <p:nvSpPr>
          <p:cNvPr id="207881" name="Line 1725"/>
          <p:cNvSpPr>
            <a:spLocks noChangeShapeType="1"/>
          </p:cNvSpPr>
          <p:nvPr/>
        </p:nvSpPr>
        <p:spPr bwMode="auto">
          <a:xfrm>
            <a:off x="2124075" y="2492375"/>
            <a:ext cx="3522663" cy="1192213"/>
          </a:xfrm>
          <a:prstGeom prst="line">
            <a:avLst/>
          </a:prstGeom>
          <a:noFill/>
          <a:ln w="57150">
            <a:solidFill>
              <a:schemeClr val="tx1"/>
            </a:solidFill>
            <a:round/>
            <a:headEnd/>
            <a:tailEnd type="triangle" w="med" len="med"/>
          </a:ln>
        </p:spPr>
        <p:txBody>
          <a:bodyPr wrap="none" anchor="ctr"/>
          <a:lstStyle/>
          <a:p>
            <a:endParaRPr lang="hu-HU"/>
          </a:p>
        </p:txBody>
      </p:sp>
      <p:sp>
        <p:nvSpPr>
          <p:cNvPr id="207882" name="Oval 1726"/>
          <p:cNvSpPr>
            <a:spLocks noChangeArrowheads="1"/>
          </p:cNvSpPr>
          <p:nvPr/>
        </p:nvSpPr>
        <p:spPr bwMode="auto">
          <a:xfrm>
            <a:off x="2001838" y="2368550"/>
            <a:ext cx="201612" cy="201613"/>
          </a:xfrm>
          <a:prstGeom prst="ellipse">
            <a:avLst/>
          </a:prstGeom>
          <a:solidFill>
            <a:schemeClr val="bg2"/>
          </a:solidFill>
          <a:ln w="9525">
            <a:solidFill>
              <a:schemeClr val="tx1"/>
            </a:solidFill>
            <a:round/>
            <a:headEnd/>
            <a:tailEnd/>
          </a:ln>
        </p:spPr>
        <p:txBody>
          <a:bodyPr wrap="none" anchor="ctr"/>
          <a:lstStyle/>
          <a:p>
            <a:pPr eaLnBrk="0" hangingPunct="0"/>
            <a:endParaRPr lang="hu-HU" sz="2400">
              <a:solidFill>
                <a:srgbClr val="000000"/>
              </a:solidFill>
              <a:latin typeface="Times New Roman" pitchFamily="18" charset="0"/>
              <a:ea typeface="ＭＳ Ｐゴシック" pitchFamily="34" charset="-128"/>
            </a:endParaRPr>
          </a:p>
        </p:txBody>
      </p:sp>
      <p:sp>
        <p:nvSpPr>
          <p:cNvPr id="207883" name="Line 1727"/>
          <p:cNvSpPr>
            <a:spLocks noChangeShapeType="1"/>
          </p:cNvSpPr>
          <p:nvPr/>
        </p:nvSpPr>
        <p:spPr bwMode="auto">
          <a:xfrm>
            <a:off x="4899025" y="2460625"/>
            <a:ext cx="752475" cy="1255713"/>
          </a:xfrm>
          <a:prstGeom prst="line">
            <a:avLst/>
          </a:prstGeom>
          <a:noFill/>
          <a:ln w="28575">
            <a:solidFill>
              <a:schemeClr val="tx1"/>
            </a:solidFill>
            <a:round/>
            <a:headEnd/>
            <a:tailEnd type="triangle" w="med" len="med"/>
          </a:ln>
        </p:spPr>
        <p:txBody>
          <a:bodyPr wrap="none" anchor="ctr"/>
          <a:lstStyle/>
          <a:p>
            <a:endParaRPr lang="hu-HU"/>
          </a:p>
        </p:txBody>
      </p:sp>
      <p:sp>
        <p:nvSpPr>
          <p:cNvPr id="207884" name="Line 1728"/>
          <p:cNvSpPr>
            <a:spLocks noChangeShapeType="1"/>
          </p:cNvSpPr>
          <p:nvPr/>
        </p:nvSpPr>
        <p:spPr bwMode="auto">
          <a:xfrm flipV="1">
            <a:off x="2124075" y="2470150"/>
            <a:ext cx="2787650" cy="22225"/>
          </a:xfrm>
          <a:prstGeom prst="line">
            <a:avLst/>
          </a:prstGeom>
          <a:noFill/>
          <a:ln w="28575">
            <a:solidFill>
              <a:schemeClr val="tx1"/>
            </a:solidFill>
            <a:round/>
            <a:headEnd/>
            <a:tailEnd type="triangle" w="med" len="med"/>
          </a:ln>
        </p:spPr>
        <p:txBody>
          <a:bodyPr wrap="none" anchor="ctr"/>
          <a:lstStyle/>
          <a:p>
            <a:endParaRPr lang="hu-HU"/>
          </a:p>
        </p:txBody>
      </p:sp>
      <p:pic>
        <p:nvPicPr>
          <p:cNvPr id="207885" name="Picture 1729" descr="10-5b"/>
          <p:cNvPicPr>
            <a:picLocks noChangeAspect="1" noChangeArrowheads="1" noCrop="1"/>
          </p:cNvPicPr>
          <p:nvPr/>
        </p:nvPicPr>
        <p:blipFill>
          <a:blip r:embed="rId4" cstate="print"/>
          <a:srcRect/>
          <a:stretch>
            <a:fillRect/>
          </a:stretch>
        </p:blipFill>
        <p:spPr bwMode="auto">
          <a:xfrm>
            <a:off x="1244600" y="962025"/>
            <a:ext cx="5153025" cy="5133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2" name="Picture 2" descr="image004"/>
          <p:cNvPicPr>
            <a:picLocks noChangeAspect="1" noChangeArrowheads="1"/>
          </p:cNvPicPr>
          <p:nvPr/>
        </p:nvPicPr>
        <p:blipFill>
          <a:blip r:embed="rId3" cstate="print"/>
          <a:srcRect/>
          <a:stretch>
            <a:fillRect/>
          </a:stretch>
        </p:blipFill>
        <p:spPr bwMode="auto">
          <a:xfrm>
            <a:off x="1752600" y="1143000"/>
            <a:ext cx="5562600" cy="4783138"/>
          </a:xfrm>
          <a:prstGeom prst="rect">
            <a:avLst/>
          </a:prstGeom>
          <a:noFill/>
          <a:ln w="9525">
            <a:noFill/>
            <a:miter lim="800000"/>
            <a:headEnd/>
            <a:tailEnd/>
          </a:ln>
        </p:spPr>
      </p:pic>
      <p:sp>
        <p:nvSpPr>
          <p:cNvPr id="209923" name="Text Box 3"/>
          <p:cNvSpPr txBox="1">
            <a:spLocks noChangeArrowheads="1"/>
          </p:cNvSpPr>
          <p:nvPr/>
        </p:nvSpPr>
        <p:spPr bwMode="auto">
          <a:xfrm>
            <a:off x="2514600" y="381000"/>
            <a:ext cx="4724400"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FF0000"/>
                </a:solidFill>
                <a:latin typeface="Times New Roman" pitchFamily="18" charset="0"/>
              </a:rPr>
              <a:t>C</a:t>
            </a:r>
            <a:r>
              <a:rPr lang="hu-HU" sz="2400" baseline="-25000">
                <a:solidFill>
                  <a:srgbClr val="FF0000"/>
                </a:solidFill>
                <a:latin typeface="Times New Roman" pitchFamily="18" charset="0"/>
              </a:rPr>
              <a:t>h</a:t>
            </a:r>
            <a:r>
              <a:rPr lang="hu-HU" sz="2400">
                <a:solidFill>
                  <a:srgbClr val="FF0000"/>
                </a:solidFill>
                <a:latin typeface="Times New Roman" pitchFamily="18" charset="0"/>
              </a:rPr>
              <a:t> kiralitási („felcsavarási”) vektor</a:t>
            </a:r>
          </a:p>
        </p:txBody>
      </p:sp>
      <p:sp>
        <p:nvSpPr>
          <p:cNvPr id="209924" name="Text Box 4"/>
          <p:cNvSpPr txBox="1">
            <a:spLocks noChangeArrowheads="1"/>
          </p:cNvSpPr>
          <p:nvPr/>
        </p:nvSpPr>
        <p:spPr bwMode="auto">
          <a:xfrm>
            <a:off x="2438400" y="6019800"/>
            <a:ext cx="4800600"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FF0000"/>
                </a:solidFill>
                <a:latin typeface="Times New Roman" pitchFamily="18" charset="0"/>
              </a:rPr>
              <a:t>C</a:t>
            </a:r>
            <a:r>
              <a:rPr lang="hu-HU" sz="2400" baseline="-25000">
                <a:solidFill>
                  <a:srgbClr val="FF0000"/>
                </a:solidFill>
                <a:latin typeface="Times New Roman" pitchFamily="18" charset="0"/>
              </a:rPr>
              <a:t>h</a:t>
            </a:r>
            <a:r>
              <a:rPr lang="hu-HU" sz="2400">
                <a:solidFill>
                  <a:srgbClr val="FF0000"/>
                </a:solidFill>
                <a:latin typeface="Times New Roman" pitchFamily="18" charset="0"/>
              </a:rPr>
              <a:t> = n</a:t>
            </a:r>
            <a:r>
              <a:rPr lang="hu-HU" sz="2400">
                <a:solidFill>
                  <a:srgbClr val="FF0000"/>
                </a:solidFill>
                <a:latin typeface="Times New Roman" pitchFamily="18" charset="0"/>
                <a:sym typeface="Symbol" pitchFamily="18" charset="2"/>
              </a:rPr>
              <a:t>·a</a:t>
            </a:r>
            <a:r>
              <a:rPr lang="hu-HU" sz="2400" baseline="-25000">
                <a:solidFill>
                  <a:srgbClr val="FF0000"/>
                </a:solidFill>
                <a:latin typeface="Times New Roman" pitchFamily="18" charset="0"/>
                <a:sym typeface="Symbol" pitchFamily="18" charset="2"/>
              </a:rPr>
              <a:t>1</a:t>
            </a:r>
            <a:r>
              <a:rPr lang="hu-HU" sz="2400">
                <a:solidFill>
                  <a:srgbClr val="FF0000"/>
                </a:solidFill>
                <a:latin typeface="Times New Roman" pitchFamily="18" charset="0"/>
                <a:sym typeface="Symbol" pitchFamily="18" charset="2"/>
              </a:rPr>
              <a:t>+m·a</a:t>
            </a:r>
            <a:r>
              <a:rPr lang="hu-HU" sz="2400" baseline="-25000">
                <a:solidFill>
                  <a:srgbClr val="FF0000"/>
                </a:solidFill>
                <a:latin typeface="Times New Roman" pitchFamily="18" charset="0"/>
                <a:sym typeface="Symbol" pitchFamily="18" charset="2"/>
              </a:rPr>
              <a:t>2</a:t>
            </a:r>
            <a:r>
              <a:rPr lang="hu-HU" sz="2400">
                <a:solidFill>
                  <a:srgbClr val="FF0000"/>
                </a:solidFill>
                <a:latin typeface="Times New Roman" pitchFamily="18" charset="0"/>
              </a:rPr>
              <a:t> ; pl. (n,m)=(6,3)</a:t>
            </a:r>
          </a:p>
        </p:txBody>
      </p:sp>
      <p:sp>
        <p:nvSpPr>
          <p:cNvPr id="209925" name="Line 5"/>
          <p:cNvSpPr>
            <a:spLocks noChangeShapeType="1"/>
          </p:cNvSpPr>
          <p:nvPr/>
        </p:nvSpPr>
        <p:spPr bwMode="auto">
          <a:xfrm>
            <a:off x="2895600" y="4343400"/>
            <a:ext cx="2743200" cy="0"/>
          </a:xfrm>
          <a:prstGeom prst="line">
            <a:avLst/>
          </a:prstGeom>
          <a:noFill/>
          <a:ln w="38100">
            <a:solidFill>
              <a:srgbClr val="FF0000"/>
            </a:solidFill>
            <a:round/>
            <a:headEnd/>
            <a:tailEnd type="triangle" w="med" len="med"/>
          </a:ln>
        </p:spPr>
        <p:txBody>
          <a:bodyPr wrap="none" anchor="ctr"/>
          <a:lstStyle/>
          <a:p>
            <a:endParaRPr lang="hu-HU"/>
          </a:p>
        </p:txBody>
      </p:sp>
      <p:sp>
        <p:nvSpPr>
          <p:cNvPr id="209926" name="Line 6"/>
          <p:cNvSpPr>
            <a:spLocks noChangeShapeType="1"/>
          </p:cNvSpPr>
          <p:nvPr/>
        </p:nvSpPr>
        <p:spPr bwMode="auto">
          <a:xfrm>
            <a:off x="5638800" y="4343400"/>
            <a:ext cx="685800" cy="1143000"/>
          </a:xfrm>
          <a:prstGeom prst="line">
            <a:avLst/>
          </a:prstGeom>
          <a:noFill/>
          <a:ln w="38100">
            <a:solidFill>
              <a:srgbClr val="FF0000"/>
            </a:solidFill>
            <a:round/>
            <a:headEnd/>
            <a:tailEnd type="triangle" w="med" len="med"/>
          </a:ln>
        </p:spPr>
        <p:txBody>
          <a:bodyPr wrap="none" anchor="ctr"/>
          <a:lstStyle/>
          <a:p>
            <a:endParaRPr lang="hu-HU"/>
          </a:p>
        </p:txBody>
      </p:sp>
      <p:sp>
        <p:nvSpPr>
          <p:cNvPr id="209927" name="Text Box 7"/>
          <p:cNvSpPr txBox="1">
            <a:spLocks noChangeArrowheads="1"/>
          </p:cNvSpPr>
          <p:nvPr/>
        </p:nvSpPr>
        <p:spPr bwMode="auto">
          <a:xfrm>
            <a:off x="4267200" y="3962400"/>
            <a:ext cx="685800" cy="457200"/>
          </a:xfrm>
          <a:prstGeom prst="rect">
            <a:avLst/>
          </a:prstGeom>
          <a:noFill/>
          <a:ln w="9525">
            <a:noFill/>
            <a:miter lim="800000"/>
            <a:headEnd/>
            <a:tailEnd/>
          </a:ln>
        </p:spPr>
        <p:txBody>
          <a:bodyPr>
            <a:spAutoFit/>
          </a:bodyPr>
          <a:lstStyle/>
          <a:p>
            <a:pPr eaLnBrk="0" hangingPunct="0">
              <a:spcBef>
                <a:spcPct val="50000"/>
              </a:spcBef>
            </a:pPr>
            <a:r>
              <a:rPr lang="hu-HU" sz="2400" b="1">
                <a:solidFill>
                  <a:srgbClr val="FF0000"/>
                </a:solidFill>
                <a:latin typeface="Times New Roman" pitchFamily="18" charset="0"/>
              </a:rPr>
              <a:t>6</a:t>
            </a:r>
            <a:endParaRPr lang="hu-HU" sz="2400">
              <a:solidFill>
                <a:srgbClr val="000000"/>
              </a:solidFill>
              <a:latin typeface="Times New Roman" pitchFamily="18" charset="0"/>
            </a:endParaRPr>
          </a:p>
        </p:txBody>
      </p:sp>
      <p:sp>
        <p:nvSpPr>
          <p:cNvPr id="209928" name="Text Box 8"/>
          <p:cNvSpPr txBox="1">
            <a:spLocks noChangeArrowheads="1"/>
          </p:cNvSpPr>
          <p:nvPr/>
        </p:nvSpPr>
        <p:spPr bwMode="auto">
          <a:xfrm>
            <a:off x="6096000" y="4800600"/>
            <a:ext cx="762000" cy="457200"/>
          </a:xfrm>
          <a:prstGeom prst="rect">
            <a:avLst/>
          </a:prstGeom>
          <a:noFill/>
          <a:ln w="9525">
            <a:noFill/>
            <a:miter lim="800000"/>
            <a:headEnd/>
            <a:tailEnd/>
          </a:ln>
        </p:spPr>
        <p:txBody>
          <a:bodyPr>
            <a:spAutoFit/>
          </a:bodyPr>
          <a:lstStyle/>
          <a:p>
            <a:pPr eaLnBrk="0" hangingPunct="0">
              <a:spcBef>
                <a:spcPct val="50000"/>
              </a:spcBef>
            </a:pPr>
            <a:r>
              <a:rPr lang="hu-HU" sz="2400" b="1">
                <a:solidFill>
                  <a:srgbClr val="FF0000"/>
                </a:solidFill>
                <a:latin typeface="Times New Roman" pitchFamily="18" charset="0"/>
              </a:rPr>
              <a:t>3</a:t>
            </a:r>
            <a:endParaRPr lang="hu-HU" sz="240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40346" name="image002.avi">
            <a:hlinkClick r:id="" action="ppaction://media"/>
          </p:cNvPr>
          <p:cNvPicPr>
            <a:picLocks noRot="1" noChangeAspect="1" noChangeArrowheads="1"/>
          </p:cNvPicPr>
          <p:nvPr>
            <a:videoFile r:link="rId1"/>
          </p:nvPr>
        </p:nvPicPr>
        <p:blipFill>
          <a:blip r:embed="rId5" cstate="print"/>
          <a:srcRect/>
          <a:stretch>
            <a:fillRect/>
          </a:stretch>
        </p:blipFill>
        <p:spPr bwMode="auto">
          <a:xfrm>
            <a:off x="-36513" y="3074988"/>
            <a:ext cx="4762501" cy="3810000"/>
          </a:xfrm>
          <a:prstGeom prst="rect">
            <a:avLst/>
          </a:prstGeom>
          <a:noFill/>
          <a:ln w="9525">
            <a:noFill/>
            <a:miter lim="800000"/>
            <a:headEnd/>
            <a:tailEnd/>
          </a:ln>
        </p:spPr>
      </p:pic>
      <p:pic>
        <p:nvPicPr>
          <p:cNvPr id="440347" name="image001.avi">
            <a:hlinkClick r:id="" action="ppaction://media"/>
          </p:cNvPr>
          <p:cNvPicPr>
            <a:picLocks noRot="1" noChangeAspect="1" noChangeArrowheads="1"/>
          </p:cNvPicPr>
          <p:nvPr>
            <a:videoFile r:link="rId2"/>
          </p:nvPr>
        </p:nvPicPr>
        <p:blipFill>
          <a:blip r:embed="rId6" cstate="print"/>
          <a:srcRect/>
          <a:stretch>
            <a:fillRect/>
          </a:stretch>
        </p:blipFill>
        <p:spPr bwMode="auto">
          <a:xfrm>
            <a:off x="-36513" y="-26988"/>
            <a:ext cx="4762501" cy="3171826"/>
          </a:xfrm>
          <a:prstGeom prst="rect">
            <a:avLst/>
          </a:prstGeom>
          <a:noFill/>
          <a:ln w="9525">
            <a:noFill/>
            <a:miter lim="800000"/>
            <a:headEnd/>
            <a:tailEnd/>
          </a:ln>
        </p:spPr>
      </p:pic>
      <p:pic>
        <p:nvPicPr>
          <p:cNvPr id="440324" name="Picture 4" descr="proba_image001_38"/>
          <p:cNvPicPr>
            <a:picLocks noChangeAspect="1" noChangeArrowheads="1"/>
          </p:cNvPicPr>
          <p:nvPr/>
        </p:nvPicPr>
        <p:blipFill>
          <a:blip r:embed="rId7" cstate="print"/>
          <a:srcRect/>
          <a:stretch>
            <a:fillRect/>
          </a:stretch>
        </p:blipFill>
        <p:spPr bwMode="auto">
          <a:xfrm>
            <a:off x="4608513" y="0"/>
            <a:ext cx="4572000" cy="3349625"/>
          </a:xfrm>
          <a:prstGeom prst="rect">
            <a:avLst/>
          </a:prstGeom>
          <a:noFill/>
          <a:ln w="9525">
            <a:noFill/>
            <a:miter lim="800000"/>
            <a:headEnd/>
            <a:tailEnd/>
          </a:ln>
        </p:spPr>
      </p:pic>
      <p:pic>
        <p:nvPicPr>
          <p:cNvPr id="440325" name="Picture 5" descr="proba_image002_38"/>
          <p:cNvPicPr>
            <a:picLocks noChangeAspect="1" noChangeArrowheads="1"/>
          </p:cNvPicPr>
          <p:nvPr/>
        </p:nvPicPr>
        <p:blipFill>
          <a:blip r:embed="rId8" cstate="print"/>
          <a:srcRect/>
          <a:stretch>
            <a:fillRect/>
          </a:stretch>
        </p:blipFill>
        <p:spPr bwMode="auto">
          <a:xfrm>
            <a:off x="4724400" y="3322638"/>
            <a:ext cx="4419600" cy="3535362"/>
          </a:xfrm>
          <a:prstGeom prst="rect">
            <a:avLst/>
          </a:prstGeom>
          <a:noFill/>
          <a:ln w="9525">
            <a:noFill/>
            <a:miter lim="800000"/>
            <a:headEnd/>
            <a:tailEnd/>
          </a:ln>
        </p:spPr>
      </p:pic>
      <p:sp>
        <p:nvSpPr>
          <p:cNvPr id="440326" name="Rectangle 6"/>
          <p:cNvSpPr>
            <a:spLocks noChangeArrowheads="1"/>
          </p:cNvSpPr>
          <p:nvPr/>
        </p:nvSpPr>
        <p:spPr bwMode="auto">
          <a:xfrm>
            <a:off x="4953000" y="4648200"/>
            <a:ext cx="920750" cy="457200"/>
          </a:xfrm>
          <a:prstGeom prst="rect">
            <a:avLst/>
          </a:prstGeom>
          <a:noFill/>
          <a:ln w="9525">
            <a:noFill/>
            <a:miter lim="800000"/>
            <a:headEnd/>
            <a:tailEnd/>
          </a:ln>
        </p:spPr>
        <p:txBody>
          <a:bodyPr wrap="none">
            <a:spAutoFit/>
          </a:bodyPr>
          <a:lstStyle/>
          <a:p>
            <a:pPr eaLnBrk="0" hangingPunct="0">
              <a:spcBef>
                <a:spcPct val="50000"/>
              </a:spcBef>
            </a:pPr>
            <a:r>
              <a:rPr lang="en-US" sz="2400">
                <a:solidFill>
                  <a:srgbClr val="FFFFFF"/>
                </a:solidFill>
                <a:latin typeface="Times New Roman" pitchFamily="18" charset="0"/>
              </a:rPr>
              <a:t>(10,5)</a:t>
            </a:r>
          </a:p>
        </p:txBody>
      </p:sp>
      <p:sp>
        <p:nvSpPr>
          <p:cNvPr id="440327" name="Rectangle 7"/>
          <p:cNvSpPr>
            <a:spLocks noChangeArrowheads="1"/>
          </p:cNvSpPr>
          <p:nvPr/>
        </p:nvSpPr>
        <p:spPr bwMode="auto">
          <a:xfrm>
            <a:off x="4876800" y="1600200"/>
            <a:ext cx="1073150" cy="457200"/>
          </a:xfrm>
          <a:prstGeom prst="rect">
            <a:avLst/>
          </a:prstGeom>
          <a:noFill/>
          <a:ln w="9525">
            <a:noFill/>
            <a:miter lim="800000"/>
            <a:headEnd/>
            <a:tailEnd/>
          </a:ln>
        </p:spPr>
        <p:txBody>
          <a:bodyPr wrap="none">
            <a:spAutoFit/>
          </a:bodyPr>
          <a:lstStyle/>
          <a:p>
            <a:pPr eaLnBrk="0" hangingPunct="0">
              <a:spcBef>
                <a:spcPct val="50000"/>
              </a:spcBef>
            </a:pPr>
            <a:r>
              <a:rPr lang="en-US" sz="2400">
                <a:solidFill>
                  <a:srgbClr val="FFFFFF"/>
                </a:solidFill>
                <a:latin typeface="Times New Roman" pitchFamily="18" charset="0"/>
              </a:rPr>
              <a:t>(10,10)</a:t>
            </a:r>
          </a:p>
        </p:txBody>
      </p:sp>
      <p:sp>
        <p:nvSpPr>
          <p:cNvPr id="440328" name="Line 8"/>
          <p:cNvSpPr>
            <a:spLocks noChangeShapeType="1"/>
          </p:cNvSpPr>
          <p:nvPr/>
        </p:nvSpPr>
        <p:spPr bwMode="auto">
          <a:xfrm flipV="1">
            <a:off x="381000" y="4191000"/>
            <a:ext cx="2895600" cy="990600"/>
          </a:xfrm>
          <a:prstGeom prst="line">
            <a:avLst/>
          </a:prstGeom>
          <a:noFill/>
          <a:ln w="9525">
            <a:solidFill>
              <a:schemeClr val="bg1"/>
            </a:solidFill>
            <a:round/>
            <a:headEnd/>
            <a:tailEnd type="triangle" w="med" len="med"/>
          </a:ln>
        </p:spPr>
        <p:txBody>
          <a:bodyPr wrap="none" anchor="ctr"/>
          <a:lstStyle/>
          <a:p>
            <a:endParaRPr lang="hu-HU"/>
          </a:p>
        </p:txBody>
      </p:sp>
      <p:sp>
        <p:nvSpPr>
          <p:cNvPr id="440329" name="Line 9"/>
          <p:cNvSpPr>
            <a:spLocks noChangeShapeType="1"/>
          </p:cNvSpPr>
          <p:nvPr/>
        </p:nvSpPr>
        <p:spPr bwMode="auto">
          <a:xfrm>
            <a:off x="3276600" y="4191000"/>
            <a:ext cx="1219200" cy="990600"/>
          </a:xfrm>
          <a:prstGeom prst="line">
            <a:avLst/>
          </a:prstGeom>
          <a:noFill/>
          <a:ln w="9525">
            <a:solidFill>
              <a:schemeClr val="bg1"/>
            </a:solidFill>
            <a:round/>
            <a:headEnd/>
            <a:tailEnd type="triangle" w="med" len="med"/>
          </a:ln>
        </p:spPr>
        <p:txBody>
          <a:bodyPr wrap="none" anchor="ctr"/>
          <a:lstStyle/>
          <a:p>
            <a:endParaRPr lang="hu-HU"/>
          </a:p>
        </p:txBody>
      </p:sp>
      <p:sp>
        <p:nvSpPr>
          <p:cNvPr id="440330" name="Line 10"/>
          <p:cNvSpPr>
            <a:spLocks noChangeShapeType="1"/>
          </p:cNvSpPr>
          <p:nvPr/>
        </p:nvSpPr>
        <p:spPr bwMode="auto">
          <a:xfrm>
            <a:off x="381000" y="5181600"/>
            <a:ext cx="4114800" cy="0"/>
          </a:xfrm>
          <a:prstGeom prst="line">
            <a:avLst/>
          </a:prstGeom>
          <a:noFill/>
          <a:ln w="28575">
            <a:solidFill>
              <a:srgbClr val="FF0000"/>
            </a:solidFill>
            <a:round/>
            <a:headEnd/>
            <a:tailEnd type="triangle" w="med" len="med"/>
          </a:ln>
        </p:spPr>
        <p:txBody>
          <a:bodyPr wrap="none" anchor="ctr"/>
          <a:lstStyle/>
          <a:p>
            <a:endParaRPr lang="hu-HU"/>
          </a:p>
        </p:txBody>
      </p:sp>
      <p:sp>
        <p:nvSpPr>
          <p:cNvPr id="440331" name="Text Box 11"/>
          <p:cNvSpPr txBox="1">
            <a:spLocks noChangeArrowheads="1"/>
          </p:cNvSpPr>
          <p:nvPr/>
        </p:nvSpPr>
        <p:spPr bwMode="auto">
          <a:xfrm>
            <a:off x="7239000" y="5791200"/>
            <a:ext cx="1752600"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A3B2C1"/>
                </a:solidFill>
                <a:latin typeface="Times New Roman" pitchFamily="18" charset="0"/>
              </a:rPr>
              <a:t>k</a:t>
            </a:r>
            <a:r>
              <a:rPr lang="en-US" sz="2400">
                <a:solidFill>
                  <a:srgbClr val="A3B2C1"/>
                </a:solidFill>
                <a:latin typeface="Times New Roman" pitchFamily="18" charset="0"/>
              </a:rPr>
              <a:t>ir</a:t>
            </a:r>
            <a:r>
              <a:rPr lang="hu-HU" sz="2400">
                <a:solidFill>
                  <a:srgbClr val="A3B2C1"/>
                </a:solidFill>
                <a:latin typeface="Times New Roman" pitchFamily="18" charset="0"/>
              </a:rPr>
              <a:t>á</a:t>
            </a:r>
            <a:r>
              <a:rPr lang="en-US" sz="2400">
                <a:solidFill>
                  <a:srgbClr val="A3B2C1"/>
                </a:solidFill>
                <a:latin typeface="Times New Roman" pitchFamily="18" charset="0"/>
              </a:rPr>
              <a:t>l</a:t>
            </a:r>
            <a:r>
              <a:rPr lang="hu-HU" sz="2400">
                <a:solidFill>
                  <a:srgbClr val="A3B2C1"/>
                </a:solidFill>
                <a:latin typeface="Times New Roman" pitchFamily="18" charset="0"/>
              </a:rPr>
              <a:t>is</a:t>
            </a:r>
            <a:endParaRPr lang="en-US" sz="2400">
              <a:solidFill>
                <a:srgbClr val="000000"/>
              </a:solidFill>
              <a:latin typeface="Times New Roman" pitchFamily="18" charset="0"/>
            </a:endParaRPr>
          </a:p>
        </p:txBody>
      </p:sp>
      <p:sp>
        <p:nvSpPr>
          <p:cNvPr id="440332" name="Rectangle 12"/>
          <p:cNvSpPr>
            <a:spLocks noChangeArrowheads="1"/>
          </p:cNvSpPr>
          <p:nvPr/>
        </p:nvSpPr>
        <p:spPr bwMode="auto">
          <a:xfrm>
            <a:off x="7162800" y="2209800"/>
            <a:ext cx="1589088" cy="1004888"/>
          </a:xfrm>
          <a:prstGeom prst="rect">
            <a:avLst/>
          </a:prstGeom>
          <a:noFill/>
          <a:ln w="9525">
            <a:noFill/>
            <a:miter lim="800000"/>
            <a:headEnd/>
            <a:tailEnd/>
          </a:ln>
        </p:spPr>
        <p:txBody>
          <a:bodyPr wrap="none">
            <a:spAutoFit/>
          </a:bodyPr>
          <a:lstStyle/>
          <a:p>
            <a:pPr algn="ctr" eaLnBrk="0" hangingPunct="0">
              <a:spcBef>
                <a:spcPct val="50000"/>
              </a:spcBef>
            </a:pPr>
            <a:r>
              <a:rPr lang="hu-HU" sz="2400">
                <a:solidFill>
                  <a:srgbClr val="A3B2C1"/>
                </a:solidFill>
                <a:latin typeface="Times New Roman" pitchFamily="18" charset="0"/>
              </a:rPr>
              <a:t>akirális</a:t>
            </a:r>
          </a:p>
          <a:p>
            <a:pPr algn="ctr" eaLnBrk="0" hangingPunct="0">
              <a:spcBef>
                <a:spcPct val="50000"/>
              </a:spcBef>
            </a:pPr>
            <a:r>
              <a:rPr lang="hu-HU" sz="2400">
                <a:solidFill>
                  <a:srgbClr val="A3B2C1"/>
                </a:solidFill>
                <a:latin typeface="Times New Roman" pitchFamily="18" charset="0"/>
              </a:rPr>
              <a:t>(karosszék)</a:t>
            </a:r>
            <a:endParaRPr lang="en-US" sz="2400">
              <a:solidFill>
                <a:srgbClr val="A3B2C1"/>
              </a:solidFill>
              <a:latin typeface="Times New Roman" pitchFamily="18" charset="0"/>
            </a:endParaRPr>
          </a:p>
        </p:txBody>
      </p:sp>
      <p:sp>
        <p:nvSpPr>
          <p:cNvPr id="440333" name="Line 13"/>
          <p:cNvSpPr>
            <a:spLocks noChangeShapeType="1"/>
          </p:cNvSpPr>
          <p:nvPr/>
        </p:nvSpPr>
        <p:spPr bwMode="auto">
          <a:xfrm>
            <a:off x="457200" y="1066800"/>
            <a:ext cx="228600" cy="152400"/>
          </a:xfrm>
          <a:prstGeom prst="line">
            <a:avLst/>
          </a:prstGeom>
          <a:noFill/>
          <a:ln w="9525">
            <a:solidFill>
              <a:schemeClr val="bg1"/>
            </a:solidFill>
            <a:round/>
            <a:headEnd/>
            <a:tailEnd type="triangle" w="med" len="med"/>
          </a:ln>
        </p:spPr>
        <p:txBody>
          <a:bodyPr wrap="none" anchor="ctr"/>
          <a:lstStyle/>
          <a:p>
            <a:endParaRPr lang="hu-HU"/>
          </a:p>
        </p:txBody>
      </p:sp>
      <p:sp>
        <p:nvSpPr>
          <p:cNvPr id="440334" name="Line 14"/>
          <p:cNvSpPr>
            <a:spLocks noChangeShapeType="1"/>
          </p:cNvSpPr>
          <p:nvPr/>
        </p:nvSpPr>
        <p:spPr bwMode="auto">
          <a:xfrm flipV="1">
            <a:off x="457200" y="914400"/>
            <a:ext cx="228600" cy="152400"/>
          </a:xfrm>
          <a:prstGeom prst="line">
            <a:avLst/>
          </a:prstGeom>
          <a:noFill/>
          <a:ln w="9525">
            <a:solidFill>
              <a:schemeClr val="bg1"/>
            </a:solidFill>
            <a:round/>
            <a:headEnd/>
            <a:tailEnd type="triangle" w="med" len="med"/>
          </a:ln>
        </p:spPr>
        <p:txBody>
          <a:bodyPr wrap="none" anchor="ctr"/>
          <a:lstStyle/>
          <a:p>
            <a:endParaRPr lang="hu-HU"/>
          </a:p>
        </p:txBody>
      </p:sp>
      <p:sp>
        <p:nvSpPr>
          <p:cNvPr id="440335" name="Text Box 15"/>
          <p:cNvSpPr txBox="1">
            <a:spLocks noChangeArrowheads="1"/>
          </p:cNvSpPr>
          <p:nvPr/>
        </p:nvSpPr>
        <p:spPr bwMode="auto">
          <a:xfrm>
            <a:off x="685800" y="457200"/>
            <a:ext cx="533400" cy="457200"/>
          </a:xfrm>
          <a:prstGeom prst="rect">
            <a:avLst/>
          </a:prstGeom>
          <a:noFill/>
          <a:ln w="9525">
            <a:noFill/>
            <a:miter lim="800000"/>
            <a:headEnd/>
            <a:tailEnd/>
          </a:ln>
        </p:spPr>
        <p:txBody>
          <a:bodyPr>
            <a:spAutoFit/>
          </a:bodyPr>
          <a:lstStyle/>
          <a:p>
            <a:pPr eaLnBrk="0" hangingPunct="0">
              <a:spcBef>
                <a:spcPct val="50000"/>
              </a:spcBef>
            </a:pPr>
            <a:r>
              <a:rPr lang="en-US" sz="2400">
                <a:solidFill>
                  <a:srgbClr val="FFFFFF"/>
                </a:solidFill>
                <a:latin typeface="Times New Roman" pitchFamily="18" charset="0"/>
              </a:rPr>
              <a:t>a</a:t>
            </a:r>
            <a:r>
              <a:rPr lang="en-US" sz="2400" baseline="-25000">
                <a:solidFill>
                  <a:srgbClr val="FFFFFF"/>
                </a:solidFill>
                <a:latin typeface="Times New Roman" pitchFamily="18" charset="0"/>
              </a:rPr>
              <a:t>1</a:t>
            </a:r>
          </a:p>
        </p:txBody>
      </p:sp>
      <p:sp>
        <p:nvSpPr>
          <p:cNvPr id="440336" name="Text Box 16"/>
          <p:cNvSpPr txBox="1">
            <a:spLocks noChangeArrowheads="1"/>
          </p:cNvSpPr>
          <p:nvPr/>
        </p:nvSpPr>
        <p:spPr bwMode="auto">
          <a:xfrm>
            <a:off x="685800" y="1143000"/>
            <a:ext cx="533400" cy="457200"/>
          </a:xfrm>
          <a:prstGeom prst="rect">
            <a:avLst/>
          </a:prstGeom>
          <a:noFill/>
          <a:ln w="9525">
            <a:noFill/>
            <a:miter lim="800000"/>
            <a:headEnd/>
            <a:tailEnd/>
          </a:ln>
        </p:spPr>
        <p:txBody>
          <a:bodyPr>
            <a:spAutoFit/>
          </a:bodyPr>
          <a:lstStyle/>
          <a:p>
            <a:pPr eaLnBrk="0" hangingPunct="0">
              <a:spcBef>
                <a:spcPct val="50000"/>
              </a:spcBef>
            </a:pPr>
            <a:r>
              <a:rPr lang="en-US" sz="2400">
                <a:solidFill>
                  <a:srgbClr val="FFFFFF"/>
                </a:solidFill>
                <a:latin typeface="Times New Roman" pitchFamily="18" charset="0"/>
              </a:rPr>
              <a:t>a</a:t>
            </a:r>
            <a:r>
              <a:rPr lang="en-US" sz="2400" baseline="-25000">
                <a:solidFill>
                  <a:srgbClr val="FFFFFF"/>
                </a:solidFill>
                <a:latin typeface="Times New Roman" pitchFamily="18" charset="0"/>
              </a:rPr>
              <a:t>2</a:t>
            </a:r>
          </a:p>
        </p:txBody>
      </p:sp>
      <p:sp>
        <p:nvSpPr>
          <p:cNvPr id="440337" name="Line 17"/>
          <p:cNvSpPr>
            <a:spLocks noChangeShapeType="1"/>
          </p:cNvSpPr>
          <p:nvPr/>
        </p:nvSpPr>
        <p:spPr bwMode="auto">
          <a:xfrm flipV="1">
            <a:off x="762000" y="4191000"/>
            <a:ext cx="228600" cy="152400"/>
          </a:xfrm>
          <a:prstGeom prst="line">
            <a:avLst/>
          </a:prstGeom>
          <a:noFill/>
          <a:ln w="9525">
            <a:solidFill>
              <a:schemeClr val="bg1"/>
            </a:solidFill>
            <a:round/>
            <a:headEnd/>
            <a:tailEnd type="triangle" w="med" len="med"/>
          </a:ln>
        </p:spPr>
        <p:txBody>
          <a:bodyPr wrap="none" anchor="ctr"/>
          <a:lstStyle/>
          <a:p>
            <a:endParaRPr lang="hu-HU"/>
          </a:p>
        </p:txBody>
      </p:sp>
      <p:sp>
        <p:nvSpPr>
          <p:cNvPr id="440338" name="Text Box 18"/>
          <p:cNvSpPr txBox="1">
            <a:spLocks noChangeArrowheads="1"/>
          </p:cNvSpPr>
          <p:nvPr/>
        </p:nvSpPr>
        <p:spPr bwMode="auto">
          <a:xfrm>
            <a:off x="5614988" y="6613525"/>
            <a:ext cx="3529012" cy="244475"/>
          </a:xfrm>
          <a:prstGeom prst="rect">
            <a:avLst/>
          </a:prstGeom>
          <a:noFill/>
          <a:ln w="9525">
            <a:noFill/>
            <a:miter lim="800000"/>
            <a:headEnd/>
            <a:tailEnd/>
          </a:ln>
        </p:spPr>
        <p:txBody>
          <a:bodyPr>
            <a:spAutoFit/>
          </a:bodyPr>
          <a:lstStyle/>
          <a:p>
            <a:pPr eaLnBrk="0" hangingPunct="0">
              <a:spcBef>
                <a:spcPct val="50000"/>
              </a:spcBef>
            </a:pPr>
            <a:r>
              <a:rPr lang="en-US" sz="1000">
                <a:solidFill>
                  <a:srgbClr val="6666FF"/>
                </a:solidFill>
                <a:latin typeface="Times New Roman" pitchFamily="18" charset="0"/>
              </a:rPr>
              <a:t>movies downloaded from homepage of Dr Shigeo Maruyama</a:t>
            </a:r>
          </a:p>
        </p:txBody>
      </p:sp>
      <p:sp>
        <p:nvSpPr>
          <p:cNvPr id="440339" name="Line 19"/>
          <p:cNvSpPr>
            <a:spLocks noChangeShapeType="1"/>
          </p:cNvSpPr>
          <p:nvPr/>
        </p:nvSpPr>
        <p:spPr bwMode="auto">
          <a:xfrm>
            <a:off x="762000" y="4343400"/>
            <a:ext cx="228600" cy="152400"/>
          </a:xfrm>
          <a:prstGeom prst="line">
            <a:avLst/>
          </a:prstGeom>
          <a:noFill/>
          <a:ln w="9525">
            <a:solidFill>
              <a:schemeClr val="bg1"/>
            </a:solidFill>
            <a:round/>
            <a:headEnd/>
            <a:tailEnd type="triangle" w="med" len="med"/>
          </a:ln>
        </p:spPr>
        <p:txBody>
          <a:bodyPr wrap="none" anchor="ctr"/>
          <a:lstStyle/>
          <a:p>
            <a:endParaRPr lang="hu-HU"/>
          </a:p>
        </p:txBody>
      </p:sp>
      <p:sp>
        <p:nvSpPr>
          <p:cNvPr id="440340" name="Text Box 20"/>
          <p:cNvSpPr txBox="1">
            <a:spLocks noChangeArrowheads="1"/>
          </p:cNvSpPr>
          <p:nvPr/>
        </p:nvSpPr>
        <p:spPr bwMode="auto">
          <a:xfrm>
            <a:off x="838200" y="3810000"/>
            <a:ext cx="533400" cy="457200"/>
          </a:xfrm>
          <a:prstGeom prst="rect">
            <a:avLst/>
          </a:prstGeom>
          <a:noFill/>
          <a:ln w="9525">
            <a:noFill/>
            <a:miter lim="800000"/>
            <a:headEnd/>
            <a:tailEnd/>
          </a:ln>
        </p:spPr>
        <p:txBody>
          <a:bodyPr>
            <a:spAutoFit/>
          </a:bodyPr>
          <a:lstStyle/>
          <a:p>
            <a:pPr eaLnBrk="0" hangingPunct="0">
              <a:spcBef>
                <a:spcPct val="50000"/>
              </a:spcBef>
            </a:pPr>
            <a:r>
              <a:rPr lang="en-US" sz="2400">
                <a:solidFill>
                  <a:srgbClr val="FFFFFF"/>
                </a:solidFill>
                <a:latin typeface="Times New Roman" pitchFamily="18" charset="0"/>
              </a:rPr>
              <a:t>a</a:t>
            </a:r>
            <a:r>
              <a:rPr lang="en-US" sz="2400" baseline="-25000">
                <a:solidFill>
                  <a:srgbClr val="FFFFFF"/>
                </a:solidFill>
                <a:latin typeface="Times New Roman" pitchFamily="18" charset="0"/>
              </a:rPr>
              <a:t>1</a:t>
            </a:r>
          </a:p>
        </p:txBody>
      </p:sp>
      <p:sp>
        <p:nvSpPr>
          <p:cNvPr id="440341" name="Text Box 21"/>
          <p:cNvSpPr txBox="1">
            <a:spLocks noChangeArrowheads="1"/>
          </p:cNvSpPr>
          <p:nvPr/>
        </p:nvSpPr>
        <p:spPr bwMode="auto">
          <a:xfrm>
            <a:off x="838200" y="4343400"/>
            <a:ext cx="533400" cy="457200"/>
          </a:xfrm>
          <a:prstGeom prst="rect">
            <a:avLst/>
          </a:prstGeom>
          <a:noFill/>
          <a:ln w="9525">
            <a:noFill/>
            <a:miter lim="800000"/>
            <a:headEnd/>
            <a:tailEnd/>
          </a:ln>
        </p:spPr>
        <p:txBody>
          <a:bodyPr>
            <a:spAutoFit/>
          </a:bodyPr>
          <a:lstStyle/>
          <a:p>
            <a:pPr eaLnBrk="0" hangingPunct="0">
              <a:spcBef>
                <a:spcPct val="50000"/>
              </a:spcBef>
            </a:pPr>
            <a:r>
              <a:rPr lang="en-US" sz="2400">
                <a:solidFill>
                  <a:srgbClr val="FFFFFF"/>
                </a:solidFill>
                <a:latin typeface="Times New Roman" pitchFamily="18" charset="0"/>
              </a:rPr>
              <a:t>a</a:t>
            </a:r>
            <a:r>
              <a:rPr lang="en-US" sz="2400" baseline="-25000">
                <a:solidFill>
                  <a:srgbClr val="FFFFFF"/>
                </a:solidFill>
                <a:latin typeface="Times New Roman" pitchFamily="18" charset="0"/>
              </a:rPr>
              <a:t>2</a:t>
            </a:r>
          </a:p>
        </p:txBody>
      </p:sp>
      <p:sp>
        <p:nvSpPr>
          <p:cNvPr id="440342" name="Line 22"/>
          <p:cNvSpPr>
            <a:spLocks noChangeShapeType="1"/>
          </p:cNvSpPr>
          <p:nvPr/>
        </p:nvSpPr>
        <p:spPr bwMode="auto">
          <a:xfrm flipV="1">
            <a:off x="228600" y="1219200"/>
            <a:ext cx="2209800" cy="1219200"/>
          </a:xfrm>
          <a:prstGeom prst="line">
            <a:avLst/>
          </a:prstGeom>
          <a:noFill/>
          <a:ln w="9525">
            <a:solidFill>
              <a:schemeClr val="bg1"/>
            </a:solidFill>
            <a:round/>
            <a:headEnd/>
            <a:tailEnd type="triangle" w="med" len="med"/>
          </a:ln>
        </p:spPr>
        <p:txBody>
          <a:bodyPr wrap="none" anchor="ctr"/>
          <a:lstStyle/>
          <a:p>
            <a:endParaRPr lang="hu-HU"/>
          </a:p>
        </p:txBody>
      </p:sp>
      <p:sp>
        <p:nvSpPr>
          <p:cNvPr id="440343" name="Line 23"/>
          <p:cNvSpPr>
            <a:spLocks noChangeShapeType="1"/>
          </p:cNvSpPr>
          <p:nvPr/>
        </p:nvSpPr>
        <p:spPr bwMode="auto">
          <a:xfrm>
            <a:off x="2438400" y="1219200"/>
            <a:ext cx="2209800" cy="1219200"/>
          </a:xfrm>
          <a:prstGeom prst="line">
            <a:avLst/>
          </a:prstGeom>
          <a:noFill/>
          <a:ln w="9525">
            <a:solidFill>
              <a:schemeClr val="bg1"/>
            </a:solidFill>
            <a:round/>
            <a:headEnd/>
            <a:tailEnd type="triangle" w="med" len="med"/>
          </a:ln>
        </p:spPr>
        <p:txBody>
          <a:bodyPr wrap="none" anchor="ctr"/>
          <a:lstStyle/>
          <a:p>
            <a:endParaRPr lang="hu-HU"/>
          </a:p>
        </p:txBody>
      </p:sp>
      <p:sp>
        <p:nvSpPr>
          <p:cNvPr id="440344" name="Line 24"/>
          <p:cNvSpPr>
            <a:spLocks noChangeShapeType="1"/>
          </p:cNvSpPr>
          <p:nvPr/>
        </p:nvSpPr>
        <p:spPr bwMode="auto">
          <a:xfrm>
            <a:off x="228600" y="2438400"/>
            <a:ext cx="4419600" cy="0"/>
          </a:xfrm>
          <a:prstGeom prst="line">
            <a:avLst/>
          </a:prstGeom>
          <a:noFill/>
          <a:ln w="28575">
            <a:solidFill>
              <a:srgbClr val="FF0000"/>
            </a:solidFill>
            <a:round/>
            <a:headEnd/>
            <a:tailEnd type="triangle" w="med" len="med"/>
          </a:ln>
        </p:spPr>
        <p:txBody>
          <a:bodyPr wrap="none" anchor="ctr"/>
          <a:lstStyle/>
          <a:p>
            <a:endParaRPr lang="hu-HU"/>
          </a:p>
        </p:txBody>
      </p:sp>
      <p:sp>
        <p:nvSpPr>
          <p:cNvPr id="440345" name="Rectangle 25"/>
          <p:cNvSpPr>
            <a:spLocks noChangeArrowheads="1"/>
          </p:cNvSpPr>
          <p:nvPr/>
        </p:nvSpPr>
        <p:spPr bwMode="auto">
          <a:xfrm>
            <a:off x="0" y="3213100"/>
            <a:ext cx="6181725" cy="457200"/>
          </a:xfrm>
          <a:prstGeom prst="rect">
            <a:avLst/>
          </a:prstGeom>
          <a:noFill/>
          <a:ln w="9525">
            <a:noFill/>
            <a:miter lim="800000"/>
            <a:headEnd/>
            <a:tailEnd/>
          </a:ln>
        </p:spPr>
        <p:txBody>
          <a:bodyPr wrap="none">
            <a:spAutoFit/>
          </a:bodyPr>
          <a:lstStyle/>
          <a:p>
            <a:pPr eaLnBrk="0" hangingPunct="0">
              <a:spcBef>
                <a:spcPct val="50000"/>
              </a:spcBef>
            </a:pPr>
            <a:r>
              <a:rPr lang="en-US" sz="2400">
                <a:solidFill>
                  <a:srgbClr val="FF0000"/>
                </a:solidFill>
                <a:latin typeface="Times New Roman" pitchFamily="18" charset="0"/>
              </a:rPr>
              <a:t>C</a:t>
            </a:r>
            <a:r>
              <a:rPr lang="en-US" sz="2400" baseline="-25000">
                <a:solidFill>
                  <a:srgbClr val="FF0000"/>
                </a:solidFill>
                <a:latin typeface="Times New Roman" pitchFamily="18" charset="0"/>
              </a:rPr>
              <a:t>h</a:t>
            </a:r>
            <a:r>
              <a:rPr lang="en-US" sz="2400">
                <a:solidFill>
                  <a:srgbClr val="FF0000"/>
                </a:solidFill>
                <a:latin typeface="Times New Roman" pitchFamily="18" charset="0"/>
              </a:rPr>
              <a:t> </a:t>
            </a:r>
            <a:r>
              <a:rPr lang="hu-HU" sz="2400">
                <a:solidFill>
                  <a:srgbClr val="FF0000"/>
                </a:solidFill>
                <a:latin typeface="Times New Roman" pitchFamily="18" charset="0"/>
              </a:rPr>
              <a:t>kiralitás</a:t>
            </a:r>
            <a:r>
              <a:rPr lang="en-US" sz="2400">
                <a:solidFill>
                  <a:srgbClr val="FF0000"/>
                </a:solidFill>
                <a:latin typeface="Times New Roman" pitchFamily="18" charset="0"/>
              </a:rPr>
              <a:t> („</a:t>
            </a:r>
            <a:r>
              <a:rPr lang="hu-HU" sz="2400">
                <a:solidFill>
                  <a:srgbClr val="FF0000"/>
                </a:solidFill>
                <a:latin typeface="Times New Roman" pitchFamily="18" charset="0"/>
              </a:rPr>
              <a:t>feltekerési</a:t>
            </a:r>
            <a:r>
              <a:rPr lang="en-US" sz="2400">
                <a:solidFill>
                  <a:srgbClr val="FF0000"/>
                </a:solidFill>
                <a:latin typeface="Times New Roman" pitchFamily="18" charset="0"/>
              </a:rPr>
              <a:t>”) ve</a:t>
            </a:r>
            <a:r>
              <a:rPr lang="hu-HU" sz="2400">
                <a:solidFill>
                  <a:srgbClr val="FF0000"/>
                </a:solidFill>
                <a:latin typeface="Times New Roman" pitchFamily="18" charset="0"/>
              </a:rPr>
              <a:t>k</a:t>
            </a:r>
            <a:r>
              <a:rPr lang="en-US" sz="2400">
                <a:solidFill>
                  <a:srgbClr val="FF0000"/>
                </a:solidFill>
                <a:latin typeface="Times New Roman" pitchFamily="18" charset="0"/>
              </a:rPr>
              <a:t>tor  =</a:t>
            </a:r>
            <a:r>
              <a:rPr lang="hu-HU" sz="2400">
                <a:solidFill>
                  <a:srgbClr val="FF0000"/>
                </a:solidFill>
                <a:latin typeface="Times New Roman" pitchFamily="18" charset="0"/>
              </a:rPr>
              <a:t> </a:t>
            </a:r>
            <a:r>
              <a:rPr lang="en-US" sz="2400">
                <a:solidFill>
                  <a:srgbClr val="FF0000"/>
                </a:solidFill>
                <a:latin typeface="Times New Roman" pitchFamily="18" charset="0"/>
              </a:rPr>
              <a:t> </a:t>
            </a:r>
            <a:r>
              <a:rPr lang="hu-HU" sz="2400">
                <a:solidFill>
                  <a:srgbClr val="FF0000"/>
                </a:solidFill>
                <a:latin typeface="Times New Roman" pitchFamily="18" charset="0"/>
              </a:rPr>
              <a:t>  </a:t>
            </a:r>
            <a:r>
              <a:rPr lang="en-US" sz="2400">
                <a:solidFill>
                  <a:srgbClr val="CC0000"/>
                </a:solidFill>
                <a:latin typeface="Times New Roman" pitchFamily="18" charset="0"/>
              </a:rPr>
              <a:t>n·a</a:t>
            </a:r>
            <a:r>
              <a:rPr lang="en-US" sz="2400" baseline="-25000">
                <a:solidFill>
                  <a:srgbClr val="CC0000"/>
                </a:solidFill>
                <a:latin typeface="Times New Roman" pitchFamily="18" charset="0"/>
              </a:rPr>
              <a:t>1</a:t>
            </a:r>
            <a:r>
              <a:rPr lang="en-US" sz="2400">
                <a:solidFill>
                  <a:srgbClr val="CC0000"/>
                </a:solidFill>
                <a:latin typeface="Times New Roman" pitchFamily="18" charset="0"/>
              </a:rPr>
              <a:t> + m·a</a:t>
            </a:r>
            <a:r>
              <a:rPr lang="en-US" sz="2400" baseline="-25000">
                <a:solidFill>
                  <a:srgbClr val="CC0000"/>
                </a:solidFill>
                <a:latin typeface="Times New Roman" pitchFamily="18" charset="0"/>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40347"/>
                                        </p:tgtEl>
                                        <p:attrNameLst>
                                          <p:attrName>style.visibility</p:attrName>
                                        </p:attrNameLst>
                                      </p:cBhvr>
                                      <p:to>
                                        <p:strVal val="visible"/>
                                      </p:to>
                                    </p:set>
                                    <p:anim calcmode="lin" valueType="num">
                                      <p:cBhvr>
                                        <p:cTn id="7" dur="1000" fill="hold"/>
                                        <p:tgtEl>
                                          <p:spTgt spid="440347"/>
                                        </p:tgtEl>
                                        <p:attrNameLst>
                                          <p:attrName>ppt_w</p:attrName>
                                        </p:attrNameLst>
                                      </p:cBhvr>
                                      <p:tavLst>
                                        <p:tav tm="0">
                                          <p:val>
                                            <p:strVal val="#ppt_w*0.70"/>
                                          </p:val>
                                        </p:tav>
                                        <p:tav tm="100000">
                                          <p:val>
                                            <p:strVal val="#ppt_w"/>
                                          </p:val>
                                        </p:tav>
                                      </p:tavLst>
                                    </p:anim>
                                    <p:anim calcmode="lin" valueType="num">
                                      <p:cBhvr>
                                        <p:cTn id="8" dur="1000" fill="hold"/>
                                        <p:tgtEl>
                                          <p:spTgt spid="440347"/>
                                        </p:tgtEl>
                                        <p:attrNameLst>
                                          <p:attrName>ppt_h</p:attrName>
                                        </p:attrNameLst>
                                      </p:cBhvr>
                                      <p:tavLst>
                                        <p:tav tm="0">
                                          <p:val>
                                            <p:strVal val="#ppt_h"/>
                                          </p:val>
                                        </p:tav>
                                        <p:tav tm="100000">
                                          <p:val>
                                            <p:strVal val="#ppt_h"/>
                                          </p:val>
                                        </p:tav>
                                      </p:tavLst>
                                    </p:anim>
                                    <p:animEffect transition="in" filter="fade">
                                      <p:cBhvr>
                                        <p:cTn id="9" dur="1000"/>
                                        <p:tgtEl>
                                          <p:spTgt spid="440347"/>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4034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4034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40334"/>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40335"/>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440333"/>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440336"/>
                                        </p:tgtEl>
                                        <p:attrNameLst>
                                          <p:attrName>style.visibility</p:attrName>
                                        </p:attrNameLst>
                                      </p:cBhvr>
                                      <p:to>
                                        <p:strVal val="visible"/>
                                      </p:to>
                                    </p:set>
                                  </p:childTnLst>
                                </p:cTn>
                              </p:par>
                            </p:childTnLst>
                          </p:cTn>
                        </p:par>
                        <p:par>
                          <p:cTn id="28" fill="hold">
                            <p:stCondLst>
                              <p:cond delay="4000"/>
                            </p:stCondLst>
                            <p:childTnLst>
                              <p:par>
                                <p:cTn id="29" presetID="2" presetClass="entr" presetSubtype="8" fill="hold" grpId="0" nodeType="afterEffect">
                                  <p:stCondLst>
                                    <p:cond delay="0"/>
                                  </p:stCondLst>
                                  <p:childTnLst>
                                    <p:set>
                                      <p:cBhvr>
                                        <p:cTn id="30" dur="1" fill="hold">
                                          <p:stCondLst>
                                            <p:cond delay="0"/>
                                          </p:stCondLst>
                                        </p:cTn>
                                        <p:tgtEl>
                                          <p:spTgt spid="440342"/>
                                        </p:tgtEl>
                                        <p:attrNameLst>
                                          <p:attrName>style.visibility</p:attrName>
                                        </p:attrNameLst>
                                      </p:cBhvr>
                                      <p:to>
                                        <p:strVal val="visible"/>
                                      </p:to>
                                    </p:set>
                                    <p:anim calcmode="lin" valueType="num">
                                      <p:cBhvr additive="base">
                                        <p:cTn id="31" dur="500" fill="hold"/>
                                        <p:tgtEl>
                                          <p:spTgt spid="440342"/>
                                        </p:tgtEl>
                                        <p:attrNameLst>
                                          <p:attrName>ppt_x</p:attrName>
                                        </p:attrNameLst>
                                      </p:cBhvr>
                                      <p:tavLst>
                                        <p:tav tm="0">
                                          <p:val>
                                            <p:strVal val="0-#ppt_w/2"/>
                                          </p:val>
                                        </p:tav>
                                        <p:tav tm="100000">
                                          <p:val>
                                            <p:strVal val="#ppt_x"/>
                                          </p:val>
                                        </p:tav>
                                      </p:tavLst>
                                    </p:anim>
                                    <p:anim calcmode="lin" valueType="num">
                                      <p:cBhvr additive="base">
                                        <p:cTn id="32" dur="500" fill="hold"/>
                                        <p:tgtEl>
                                          <p:spTgt spid="440342"/>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2" presetClass="entr" presetSubtype="8" fill="hold" grpId="0" nodeType="afterEffect">
                                  <p:stCondLst>
                                    <p:cond delay="0"/>
                                  </p:stCondLst>
                                  <p:childTnLst>
                                    <p:set>
                                      <p:cBhvr>
                                        <p:cTn id="35" dur="1" fill="hold">
                                          <p:stCondLst>
                                            <p:cond delay="0"/>
                                          </p:stCondLst>
                                        </p:cTn>
                                        <p:tgtEl>
                                          <p:spTgt spid="440343"/>
                                        </p:tgtEl>
                                        <p:attrNameLst>
                                          <p:attrName>style.visibility</p:attrName>
                                        </p:attrNameLst>
                                      </p:cBhvr>
                                      <p:to>
                                        <p:strVal val="visible"/>
                                      </p:to>
                                    </p:set>
                                    <p:anim calcmode="lin" valueType="num">
                                      <p:cBhvr additive="base">
                                        <p:cTn id="36" dur="500" fill="hold"/>
                                        <p:tgtEl>
                                          <p:spTgt spid="440343"/>
                                        </p:tgtEl>
                                        <p:attrNameLst>
                                          <p:attrName>ppt_x</p:attrName>
                                        </p:attrNameLst>
                                      </p:cBhvr>
                                      <p:tavLst>
                                        <p:tav tm="0">
                                          <p:val>
                                            <p:strVal val="0-#ppt_w/2"/>
                                          </p:val>
                                        </p:tav>
                                        <p:tav tm="100000">
                                          <p:val>
                                            <p:strVal val="#ppt_x"/>
                                          </p:val>
                                        </p:tav>
                                      </p:tavLst>
                                    </p:anim>
                                    <p:anim calcmode="lin" valueType="num">
                                      <p:cBhvr additive="base">
                                        <p:cTn id="37" dur="500" fill="hold"/>
                                        <p:tgtEl>
                                          <p:spTgt spid="440343"/>
                                        </p:tgtEl>
                                        <p:attrNameLst>
                                          <p:attrName>ppt_y</p:attrName>
                                        </p:attrNameLst>
                                      </p:cBhvr>
                                      <p:tavLst>
                                        <p:tav tm="0">
                                          <p:val>
                                            <p:strVal val="#ppt_y"/>
                                          </p:val>
                                        </p:tav>
                                        <p:tav tm="100000">
                                          <p:val>
                                            <p:strVal val="#ppt_y"/>
                                          </p:val>
                                        </p:tav>
                                      </p:tavLst>
                                    </p:anim>
                                  </p:childTnLst>
                                </p:cTn>
                              </p:par>
                            </p:childTnLst>
                          </p:cTn>
                        </p:par>
                        <p:par>
                          <p:cTn id="38" fill="hold">
                            <p:stCondLst>
                              <p:cond delay="5000"/>
                            </p:stCondLst>
                            <p:childTnLst>
                              <p:par>
                                <p:cTn id="39" presetID="1" presetClass="entr" presetSubtype="0" fill="hold" grpId="0" nodeType="afterEffect">
                                  <p:stCondLst>
                                    <p:cond delay="0"/>
                                  </p:stCondLst>
                                  <p:childTnLst>
                                    <p:set>
                                      <p:cBhvr>
                                        <p:cTn id="40" dur="1" fill="hold">
                                          <p:stCondLst>
                                            <p:cond delay="499"/>
                                          </p:stCondLst>
                                        </p:cTn>
                                        <p:tgtEl>
                                          <p:spTgt spid="440327"/>
                                        </p:tgtEl>
                                        <p:attrNameLst>
                                          <p:attrName>style.visibility</p:attrName>
                                        </p:attrNameLst>
                                      </p:cBhvr>
                                      <p:to>
                                        <p:strVal val="visible"/>
                                      </p:to>
                                    </p:set>
                                  </p:childTnLst>
                                </p:cTn>
                              </p:par>
                            </p:childTnLst>
                          </p:cTn>
                        </p:par>
                        <p:par>
                          <p:cTn id="41" fill="hold">
                            <p:stCondLst>
                              <p:cond delay="5500"/>
                            </p:stCondLst>
                            <p:childTnLst>
                              <p:par>
                                <p:cTn id="42" presetID="2" presetClass="entr" presetSubtype="2" fill="hold" nodeType="afterEffect">
                                  <p:stCondLst>
                                    <p:cond delay="0"/>
                                  </p:stCondLst>
                                  <p:childTnLst>
                                    <p:set>
                                      <p:cBhvr>
                                        <p:cTn id="43" dur="1" fill="hold">
                                          <p:stCondLst>
                                            <p:cond delay="0"/>
                                          </p:stCondLst>
                                        </p:cTn>
                                        <p:tgtEl>
                                          <p:spTgt spid="440324"/>
                                        </p:tgtEl>
                                        <p:attrNameLst>
                                          <p:attrName>style.visibility</p:attrName>
                                        </p:attrNameLst>
                                      </p:cBhvr>
                                      <p:to>
                                        <p:strVal val="visible"/>
                                      </p:to>
                                    </p:set>
                                    <p:anim calcmode="lin" valueType="num">
                                      <p:cBhvr additive="base">
                                        <p:cTn id="44" dur="500" fill="hold"/>
                                        <p:tgtEl>
                                          <p:spTgt spid="440324"/>
                                        </p:tgtEl>
                                        <p:attrNameLst>
                                          <p:attrName>ppt_x</p:attrName>
                                        </p:attrNameLst>
                                      </p:cBhvr>
                                      <p:tavLst>
                                        <p:tav tm="0">
                                          <p:val>
                                            <p:strVal val="1+#ppt_w/2"/>
                                          </p:val>
                                        </p:tav>
                                        <p:tav tm="100000">
                                          <p:val>
                                            <p:strVal val="#ppt_x"/>
                                          </p:val>
                                        </p:tav>
                                      </p:tavLst>
                                    </p:anim>
                                    <p:anim calcmode="lin" valueType="num">
                                      <p:cBhvr additive="base">
                                        <p:cTn id="45" dur="500" fill="hold"/>
                                        <p:tgtEl>
                                          <p:spTgt spid="440324"/>
                                        </p:tgtEl>
                                        <p:attrNameLst>
                                          <p:attrName>ppt_y</p:attrName>
                                        </p:attrNameLst>
                                      </p:cBhvr>
                                      <p:tavLst>
                                        <p:tav tm="0">
                                          <p:val>
                                            <p:strVal val="#ppt_y"/>
                                          </p:val>
                                        </p:tav>
                                        <p:tav tm="100000">
                                          <p:val>
                                            <p:strVal val="#ppt_y"/>
                                          </p:val>
                                        </p:tav>
                                      </p:tavLst>
                                    </p:anim>
                                  </p:childTnLst>
                                </p:cTn>
                              </p:par>
                            </p:childTnLst>
                          </p:cTn>
                        </p:par>
                        <p:par>
                          <p:cTn id="46" fill="hold">
                            <p:stCondLst>
                              <p:cond delay="6000"/>
                            </p:stCondLst>
                            <p:childTnLst>
                              <p:par>
                                <p:cTn id="47" presetID="2" presetClass="entr" presetSubtype="2" fill="hold" grpId="0" nodeType="afterEffect">
                                  <p:stCondLst>
                                    <p:cond delay="0"/>
                                  </p:stCondLst>
                                  <p:childTnLst>
                                    <p:set>
                                      <p:cBhvr>
                                        <p:cTn id="48" dur="1" fill="hold">
                                          <p:stCondLst>
                                            <p:cond delay="0"/>
                                          </p:stCondLst>
                                        </p:cTn>
                                        <p:tgtEl>
                                          <p:spTgt spid="440332"/>
                                        </p:tgtEl>
                                        <p:attrNameLst>
                                          <p:attrName>style.visibility</p:attrName>
                                        </p:attrNameLst>
                                      </p:cBhvr>
                                      <p:to>
                                        <p:strVal val="visible"/>
                                      </p:to>
                                    </p:set>
                                    <p:anim calcmode="lin" valueType="num">
                                      <p:cBhvr additive="base">
                                        <p:cTn id="49" dur="500" fill="hold"/>
                                        <p:tgtEl>
                                          <p:spTgt spid="440332"/>
                                        </p:tgtEl>
                                        <p:attrNameLst>
                                          <p:attrName>ppt_x</p:attrName>
                                        </p:attrNameLst>
                                      </p:cBhvr>
                                      <p:tavLst>
                                        <p:tav tm="0">
                                          <p:val>
                                            <p:strVal val="1+#ppt_w/2"/>
                                          </p:val>
                                        </p:tav>
                                        <p:tav tm="100000">
                                          <p:val>
                                            <p:strVal val="#ppt_x"/>
                                          </p:val>
                                        </p:tav>
                                      </p:tavLst>
                                    </p:anim>
                                    <p:anim calcmode="lin" valueType="num">
                                      <p:cBhvr additive="base">
                                        <p:cTn id="50" dur="500" fill="hold"/>
                                        <p:tgtEl>
                                          <p:spTgt spid="440332"/>
                                        </p:tgtEl>
                                        <p:attrNameLst>
                                          <p:attrName>ppt_y</p:attrName>
                                        </p:attrNameLst>
                                      </p:cBhvr>
                                      <p:tavLst>
                                        <p:tav tm="0">
                                          <p:val>
                                            <p:strVal val="#ppt_y"/>
                                          </p:val>
                                        </p:tav>
                                        <p:tav tm="100000">
                                          <p:val>
                                            <p:strVal val="#ppt_y"/>
                                          </p:val>
                                        </p:tav>
                                      </p:tavLst>
                                    </p:anim>
                                  </p:childTnLst>
                                </p:cTn>
                              </p:par>
                            </p:childTnLst>
                          </p:cTn>
                        </p:par>
                        <p:par>
                          <p:cTn id="51" fill="hold">
                            <p:stCondLst>
                              <p:cond delay="6500"/>
                            </p:stCondLst>
                            <p:childTnLst>
                              <p:par>
                                <p:cTn id="52" presetID="55" presetClass="entr" presetSubtype="0" fill="hold" nodeType="afterEffect">
                                  <p:stCondLst>
                                    <p:cond delay="0"/>
                                  </p:stCondLst>
                                  <p:childTnLst>
                                    <p:set>
                                      <p:cBhvr>
                                        <p:cTn id="53" dur="1" fill="hold">
                                          <p:stCondLst>
                                            <p:cond delay="0"/>
                                          </p:stCondLst>
                                        </p:cTn>
                                        <p:tgtEl>
                                          <p:spTgt spid="440346"/>
                                        </p:tgtEl>
                                        <p:attrNameLst>
                                          <p:attrName>style.visibility</p:attrName>
                                        </p:attrNameLst>
                                      </p:cBhvr>
                                      <p:to>
                                        <p:strVal val="visible"/>
                                      </p:to>
                                    </p:set>
                                    <p:anim calcmode="lin" valueType="num">
                                      <p:cBhvr>
                                        <p:cTn id="54" dur="1000" fill="hold"/>
                                        <p:tgtEl>
                                          <p:spTgt spid="440346"/>
                                        </p:tgtEl>
                                        <p:attrNameLst>
                                          <p:attrName>ppt_w</p:attrName>
                                        </p:attrNameLst>
                                      </p:cBhvr>
                                      <p:tavLst>
                                        <p:tav tm="0">
                                          <p:val>
                                            <p:strVal val="#ppt_w*0.70"/>
                                          </p:val>
                                        </p:tav>
                                        <p:tav tm="100000">
                                          <p:val>
                                            <p:strVal val="#ppt_w"/>
                                          </p:val>
                                        </p:tav>
                                      </p:tavLst>
                                    </p:anim>
                                    <p:anim calcmode="lin" valueType="num">
                                      <p:cBhvr>
                                        <p:cTn id="55" dur="1000" fill="hold"/>
                                        <p:tgtEl>
                                          <p:spTgt spid="440346"/>
                                        </p:tgtEl>
                                        <p:attrNameLst>
                                          <p:attrName>ppt_h</p:attrName>
                                        </p:attrNameLst>
                                      </p:cBhvr>
                                      <p:tavLst>
                                        <p:tav tm="0">
                                          <p:val>
                                            <p:strVal val="#ppt_h"/>
                                          </p:val>
                                        </p:tav>
                                        <p:tav tm="100000">
                                          <p:val>
                                            <p:strVal val="#ppt_h"/>
                                          </p:val>
                                        </p:tav>
                                      </p:tavLst>
                                    </p:anim>
                                    <p:animEffect transition="in" filter="fade">
                                      <p:cBhvr>
                                        <p:cTn id="56" dur="1000"/>
                                        <p:tgtEl>
                                          <p:spTgt spid="440346"/>
                                        </p:tgtEl>
                                      </p:cBhvr>
                                    </p:animEffect>
                                  </p:childTnLst>
                                </p:cTn>
                              </p:par>
                            </p:childTnLst>
                          </p:cTn>
                        </p:par>
                        <p:par>
                          <p:cTn id="57" fill="hold">
                            <p:stCondLst>
                              <p:cond delay="7500"/>
                            </p:stCondLst>
                            <p:childTnLst>
                              <p:par>
                                <p:cTn id="58" presetID="1" presetClass="entr" presetSubtype="0" fill="hold" grpId="0" nodeType="afterEffect">
                                  <p:stCondLst>
                                    <p:cond delay="0"/>
                                  </p:stCondLst>
                                  <p:childTnLst>
                                    <p:set>
                                      <p:cBhvr>
                                        <p:cTn id="59" dur="1" fill="hold">
                                          <p:stCondLst>
                                            <p:cond delay="499"/>
                                          </p:stCondLst>
                                        </p:cTn>
                                        <p:tgtEl>
                                          <p:spTgt spid="440330"/>
                                        </p:tgtEl>
                                        <p:attrNameLst>
                                          <p:attrName>style.visibility</p:attrName>
                                        </p:attrNameLst>
                                      </p:cBhvr>
                                      <p:to>
                                        <p:strVal val="visible"/>
                                      </p:to>
                                    </p:set>
                                  </p:childTnLst>
                                </p:cTn>
                              </p:par>
                            </p:childTnLst>
                          </p:cTn>
                        </p:par>
                        <p:par>
                          <p:cTn id="60" fill="hold">
                            <p:stCondLst>
                              <p:cond delay="8000"/>
                            </p:stCondLst>
                            <p:childTnLst>
                              <p:par>
                                <p:cTn id="61" presetID="1" presetClass="entr" presetSubtype="0" fill="hold" grpId="0" nodeType="afterEffect">
                                  <p:stCondLst>
                                    <p:cond delay="0"/>
                                  </p:stCondLst>
                                  <p:childTnLst>
                                    <p:set>
                                      <p:cBhvr>
                                        <p:cTn id="62" dur="1" fill="hold">
                                          <p:stCondLst>
                                            <p:cond delay="499"/>
                                          </p:stCondLst>
                                        </p:cTn>
                                        <p:tgtEl>
                                          <p:spTgt spid="440337"/>
                                        </p:tgtEl>
                                        <p:attrNameLst>
                                          <p:attrName>style.visibility</p:attrName>
                                        </p:attrNameLst>
                                      </p:cBhvr>
                                      <p:to>
                                        <p:strVal val="visible"/>
                                      </p:to>
                                    </p:set>
                                  </p:childTnLst>
                                </p:cTn>
                              </p:par>
                            </p:childTnLst>
                          </p:cTn>
                        </p:par>
                        <p:par>
                          <p:cTn id="63" fill="hold">
                            <p:stCondLst>
                              <p:cond delay="8500"/>
                            </p:stCondLst>
                            <p:childTnLst>
                              <p:par>
                                <p:cTn id="64" presetID="1" presetClass="entr" presetSubtype="0" fill="hold" grpId="0" nodeType="afterEffect">
                                  <p:stCondLst>
                                    <p:cond delay="0"/>
                                  </p:stCondLst>
                                  <p:childTnLst>
                                    <p:set>
                                      <p:cBhvr>
                                        <p:cTn id="65" dur="1" fill="hold">
                                          <p:stCondLst>
                                            <p:cond delay="499"/>
                                          </p:stCondLst>
                                        </p:cTn>
                                        <p:tgtEl>
                                          <p:spTgt spid="440340"/>
                                        </p:tgtEl>
                                        <p:attrNameLst>
                                          <p:attrName>style.visibility</p:attrName>
                                        </p:attrNameLst>
                                      </p:cBhvr>
                                      <p:to>
                                        <p:strVal val="visible"/>
                                      </p:to>
                                    </p:set>
                                  </p:childTnLst>
                                </p:cTn>
                              </p:par>
                            </p:childTnLst>
                          </p:cTn>
                        </p:par>
                        <p:par>
                          <p:cTn id="66" fill="hold">
                            <p:stCondLst>
                              <p:cond delay="9000"/>
                            </p:stCondLst>
                            <p:childTnLst>
                              <p:par>
                                <p:cTn id="67" presetID="1" presetClass="entr" presetSubtype="0" fill="hold" grpId="0" nodeType="afterEffect">
                                  <p:stCondLst>
                                    <p:cond delay="0"/>
                                  </p:stCondLst>
                                  <p:childTnLst>
                                    <p:set>
                                      <p:cBhvr>
                                        <p:cTn id="68" dur="1" fill="hold">
                                          <p:stCondLst>
                                            <p:cond delay="499"/>
                                          </p:stCondLst>
                                        </p:cTn>
                                        <p:tgtEl>
                                          <p:spTgt spid="440339"/>
                                        </p:tgtEl>
                                        <p:attrNameLst>
                                          <p:attrName>style.visibility</p:attrName>
                                        </p:attrNameLst>
                                      </p:cBhvr>
                                      <p:to>
                                        <p:strVal val="visible"/>
                                      </p:to>
                                    </p:set>
                                  </p:childTnLst>
                                </p:cTn>
                              </p:par>
                            </p:childTnLst>
                          </p:cTn>
                        </p:par>
                        <p:par>
                          <p:cTn id="69" fill="hold">
                            <p:stCondLst>
                              <p:cond delay="9500"/>
                            </p:stCondLst>
                            <p:childTnLst>
                              <p:par>
                                <p:cTn id="70" presetID="1" presetClass="entr" presetSubtype="0" fill="hold" grpId="0" nodeType="afterEffect">
                                  <p:stCondLst>
                                    <p:cond delay="0"/>
                                  </p:stCondLst>
                                  <p:childTnLst>
                                    <p:set>
                                      <p:cBhvr>
                                        <p:cTn id="71" dur="1" fill="hold">
                                          <p:stCondLst>
                                            <p:cond delay="499"/>
                                          </p:stCondLst>
                                        </p:cTn>
                                        <p:tgtEl>
                                          <p:spTgt spid="440341"/>
                                        </p:tgtEl>
                                        <p:attrNameLst>
                                          <p:attrName>style.visibility</p:attrName>
                                        </p:attrNameLst>
                                      </p:cBhvr>
                                      <p:to>
                                        <p:strVal val="visible"/>
                                      </p:to>
                                    </p:set>
                                  </p:childTnLst>
                                </p:cTn>
                              </p:par>
                            </p:childTnLst>
                          </p:cTn>
                        </p:par>
                        <p:par>
                          <p:cTn id="72" fill="hold">
                            <p:stCondLst>
                              <p:cond delay="10000"/>
                            </p:stCondLst>
                            <p:childTnLst>
                              <p:par>
                                <p:cTn id="73" presetID="2" presetClass="entr" presetSubtype="8" fill="hold" grpId="0" nodeType="afterEffect">
                                  <p:stCondLst>
                                    <p:cond delay="0"/>
                                  </p:stCondLst>
                                  <p:childTnLst>
                                    <p:set>
                                      <p:cBhvr>
                                        <p:cTn id="74" dur="1" fill="hold">
                                          <p:stCondLst>
                                            <p:cond delay="0"/>
                                          </p:stCondLst>
                                        </p:cTn>
                                        <p:tgtEl>
                                          <p:spTgt spid="440328"/>
                                        </p:tgtEl>
                                        <p:attrNameLst>
                                          <p:attrName>style.visibility</p:attrName>
                                        </p:attrNameLst>
                                      </p:cBhvr>
                                      <p:to>
                                        <p:strVal val="visible"/>
                                      </p:to>
                                    </p:set>
                                    <p:anim calcmode="lin" valueType="num">
                                      <p:cBhvr additive="base">
                                        <p:cTn id="75" dur="500" fill="hold"/>
                                        <p:tgtEl>
                                          <p:spTgt spid="440328"/>
                                        </p:tgtEl>
                                        <p:attrNameLst>
                                          <p:attrName>ppt_x</p:attrName>
                                        </p:attrNameLst>
                                      </p:cBhvr>
                                      <p:tavLst>
                                        <p:tav tm="0">
                                          <p:val>
                                            <p:strVal val="0-#ppt_w/2"/>
                                          </p:val>
                                        </p:tav>
                                        <p:tav tm="100000">
                                          <p:val>
                                            <p:strVal val="#ppt_x"/>
                                          </p:val>
                                        </p:tav>
                                      </p:tavLst>
                                    </p:anim>
                                    <p:anim calcmode="lin" valueType="num">
                                      <p:cBhvr additive="base">
                                        <p:cTn id="76" dur="500" fill="hold"/>
                                        <p:tgtEl>
                                          <p:spTgt spid="440328"/>
                                        </p:tgtEl>
                                        <p:attrNameLst>
                                          <p:attrName>ppt_y</p:attrName>
                                        </p:attrNameLst>
                                      </p:cBhvr>
                                      <p:tavLst>
                                        <p:tav tm="0">
                                          <p:val>
                                            <p:strVal val="#ppt_y"/>
                                          </p:val>
                                        </p:tav>
                                        <p:tav tm="100000">
                                          <p:val>
                                            <p:strVal val="#ppt_y"/>
                                          </p:val>
                                        </p:tav>
                                      </p:tavLst>
                                    </p:anim>
                                  </p:childTnLst>
                                </p:cTn>
                              </p:par>
                            </p:childTnLst>
                          </p:cTn>
                        </p:par>
                        <p:par>
                          <p:cTn id="77" fill="hold">
                            <p:stCondLst>
                              <p:cond delay="10500"/>
                            </p:stCondLst>
                            <p:childTnLst>
                              <p:par>
                                <p:cTn id="78" presetID="2" presetClass="entr" presetSubtype="8" fill="hold" grpId="0" nodeType="afterEffect">
                                  <p:stCondLst>
                                    <p:cond delay="0"/>
                                  </p:stCondLst>
                                  <p:childTnLst>
                                    <p:set>
                                      <p:cBhvr>
                                        <p:cTn id="79" dur="1" fill="hold">
                                          <p:stCondLst>
                                            <p:cond delay="0"/>
                                          </p:stCondLst>
                                        </p:cTn>
                                        <p:tgtEl>
                                          <p:spTgt spid="440329"/>
                                        </p:tgtEl>
                                        <p:attrNameLst>
                                          <p:attrName>style.visibility</p:attrName>
                                        </p:attrNameLst>
                                      </p:cBhvr>
                                      <p:to>
                                        <p:strVal val="visible"/>
                                      </p:to>
                                    </p:set>
                                    <p:anim calcmode="lin" valueType="num">
                                      <p:cBhvr additive="base">
                                        <p:cTn id="80" dur="500" fill="hold"/>
                                        <p:tgtEl>
                                          <p:spTgt spid="440329"/>
                                        </p:tgtEl>
                                        <p:attrNameLst>
                                          <p:attrName>ppt_x</p:attrName>
                                        </p:attrNameLst>
                                      </p:cBhvr>
                                      <p:tavLst>
                                        <p:tav tm="0">
                                          <p:val>
                                            <p:strVal val="0-#ppt_w/2"/>
                                          </p:val>
                                        </p:tav>
                                        <p:tav tm="100000">
                                          <p:val>
                                            <p:strVal val="#ppt_x"/>
                                          </p:val>
                                        </p:tav>
                                      </p:tavLst>
                                    </p:anim>
                                    <p:anim calcmode="lin" valueType="num">
                                      <p:cBhvr additive="base">
                                        <p:cTn id="81" dur="500" fill="hold"/>
                                        <p:tgtEl>
                                          <p:spTgt spid="440329"/>
                                        </p:tgtEl>
                                        <p:attrNameLst>
                                          <p:attrName>ppt_y</p:attrName>
                                        </p:attrNameLst>
                                      </p:cBhvr>
                                      <p:tavLst>
                                        <p:tav tm="0">
                                          <p:val>
                                            <p:strVal val="#ppt_y"/>
                                          </p:val>
                                        </p:tav>
                                        <p:tav tm="100000">
                                          <p:val>
                                            <p:strVal val="#ppt_y"/>
                                          </p:val>
                                        </p:tav>
                                      </p:tavLst>
                                    </p:anim>
                                  </p:childTnLst>
                                </p:cTn>
                              </p:par>
                            </p:childTnLst>
                          </p:cTn>
                        </p:par>
                        <p:par>
                          <p:cTn id="82" fill="hold">
                            <p:stCondLst>
                              <p:cond delay="11000"/>
                            </p:stCondLst>
                            <p:childTnLst>
                              <p:par>
                                <p:cTn id="83" presetID="1" presetClass="entr" presetSubtype="0" fill="hold" grpId="0" nodeType="afterEffect">
                                  <p:stCondLst>
                                    <p:cond delay="0"/>
                                  </p:stCondLst>
                                  <p:childTnLst>
                                    <p:set>
                                      <p:cBhvr>
                                        <p:cTn id="84" dur="1" fill="hold">
                                          <p:stCondLst>
                                            <p:cond delay="499"/>
                                          </p:stCondLst>
                                        </p:cTn>
                                        <p:tgtEl>
                                          <p:spTgt spid="440326"/>
                                        </p:tgtEl>
                                        <p:attrNameLst>
                                          <p:attrName>style.visibility</p:attrName>
                                        </p:attrNameLst>
                                      </p:cBhvr>
                                      <p:to>
                                        <p:strVal val="visible"/>
                                      </p:to>
                                    </p:set>
                                  </p:childTnLst>
                                </p:cTn>
                              </p:par>
                            </p:childTnLst>
                          </p:cTn>
                        </p:par>
                        <p:par>
                          <p:cTn id="85" fill="hold">
                            <p:stCondLst>
                              <p:cond delay="11500"/>
                            </p:stCondLst>
                            <p:childTnLst>
                              <p:par>
                                <p:cTn id="86" presetID="2" presetClass="entr" presetSubtype="2" fill="hold" nodeType="afterEffect">
                                  <p:stCondLst>
                                    <p:cond delay="0"/>
                                  </p:stCondLst>
                                  <p:childTnLst>
                                    <p:set>
                                      <p:cBhvr>
                                        <p:cTn id="87" dur="1" fill="hold">
                                          <p:stCondLst>
                                            <p:cond delay="0"/>
                                          </p:stCondLst>
                                        </p:cTn>
                                        <p:tgtEl>
                                          <p:spTgt spid="440325"/>
                                        </p:tgtEl>
                                        <p:attrNameLst>
                                          <p:attrName>style.visibility</p:attrName>
                                        </p:attrNameLst>
                                      </p:cBhvr>
                                      <p:to>
                                        <p:strVal val="visible"/>
                                      </p:to>
                                    </p:set>
                                    <p:anim calcmode="lin" valueType="num">
                                      <p:cBhvr additive="base">
                                        <p:cTn id="88" dur="1000" fill="hold"/>
                                        <p:tgtEl>
                                          <p:spTgt spid="440325"/>
                                        </p:tgtEl>
                                        <p:attrNameLst>
                                          <p:attrName>ppt_x</p:attrName>
                                        </p:attrNameLst>
                                      </p:cBhvr>
                                      <p:tavLst>
                                        <p:tav tm="0">
                                          <p:val>
                                            <p:strVal val="1+#ppt_w/2"/>
                                          </p:val>
                                        </p:tav>
                                        <p:tav tm="100000">
                                          <p:val>
                                            <p:strVal val="#ppt_x"/>
                                          </p:val>
                                        </p:tav>
                                      </p:tavLst>
                                    </p:anim>
                                    <p:anim calcmode="lin" valueType="num">
                                      <p:cBhvr additive="base">
                                        <p:cTn id="89" dur="1000" fill="hold"/>
                                        <p:tgtEl>
                                          <p:spTgt spid="440325"/>
                                        </p:tgtEl>
                                        <p:attrNameLst>
                                          <p:attrName>ppt_y</p:attrName>
                                        </p:attrNameLst>
                                      </p:cBhvr>
                                      <p:tavLst>
                                        <p:tav tm="0">
                                          <p:val>
                                            <p:strVal val="#ppt_y"/>
                                          </p:val>
                                        </p:tav>
                                        <p:tav tm="100000">
                                          <p:val>
                                            <p:strVal val="#ppt_y"/>
                                          </p:val>
                                        </p:tav>
                                      </p:tavLst>
                                    </p:anim>
                                  </p:childTnLst>
                                </p:cTn>
                              </p:par>
                            </p:childTnLst>
                          </p:cTn>
                        </p:par>
                        <p:par>
                          <p:cTn id="90" fill="hold">
                            <p:stCondLst>
                              <p:cond delay="12500"/>
                            </p:stCondLst>
                            <p:childTnLst>
                              <p:par>
                                <p:cTn id="91" presetID="2" presetClass="entr" presetSubtype="2" fill="hold" grpId="0" nodeType="afterEffect">
                                  <p:stCondLst>
                                    <p:cond delay="0"/>
                                  </p:stCondLst>
                                  <p:childTnLst>
                                    <p:set>
                                      <p:cBhvr>
                                        <p:cTn id="92" dur="1" fill="hold">
                                          <p:stCondLst>
                                            <p:cond delay="0"/>
                                          </p:stCondLst>
                                        </p:cTn>
                                        <p:tgtEl>
                                          <p:spTgt spid="440331"/>
                                        </p:tgtEl>
                                        <p:attrNameLst>
                                          <p:attrName>style.visibility</p:attrName>
                                        </p:attrNameLst>
                                      </p:cBhvr>
                                      <p:to>
                                        <p:strVal val="visible"/>
                                      </p:to>
                                    </p:set>
                                    <p:anim calcmode="lin" valueType="num">
                                      <p:cBhvr additive="base">
                                        <p:cTn id="93" dur="500" fill="hold"/>
                                        <p:tgtEl>
                                          <p:spTgt spid="440331"/>
                                        </p:tgtEl>
                                        <p:attrNameLst>
                                          <p:attrName>ppt_x</p:attrName>
                                        </p:attrNameLst>
                                      </p:cBhvr>
                                      <p:tavLst>
                                        <p:tav tm="0">
                                          <p:val>
                                            <p:strVal val="1+#ppt_w/2"/>
                                          </p:val>
                                        </p:tav>
                                        <p:tav tm="100000">
                                          <p:val>
                                            <p:strVal val="#ppt_x"/>
                                          </p:val>
                                        </p:tav>
                                      </p:tavLst>
                                    </p:anim>
                                    <p:anim calcmode="lin" valueType="num">
                                      <p:cBhvr additive="base">
                                        <p:cTn id="94" dur="500" fill="hold"/>
                                        <p:tgtEl>
                                          <p:spTgt spid="440331"/>
                                        </p:tgtEl>
                                        <p:attrNameLst>
                                          <p:attrName>ppt_y</p:attrName>
                                        </p:attrNameLst>
                                      </p:cBhvr>
                                      <p:tavLst>
                                        <p:tav tm="0">
                                          <p:val>
                                            <p:strVal val="#ppt_y"/>
                                          </p:val>
                                        </p:tav>
                                        <p:tav tm="100000">
                                          <p:val>
                                            <p:strVal val="#ppt_y"/>
                                          </p:val>
                                        </p:tav>
                                      </p:tavLst>
                                    </p:anim>
                                  </p:childTnLst>
                                </p:cTn>
                              </p:par>
                            </p:childTnLst>
                          </p:cTn>
                        </p:par>
                        <p:par>
                          <p:cTn id="95" fill="hold">
                            <p:stCondLst>
                              <p:cond delay="13000"/>
                            </p:stCondLst>
                            <p:childTnLst>
                              <p:par>
                                <p:cTn id="96" presetID="2" presetClass="entr" presetSubtype="4" fill="hold" grpId="0" nodeType="afterEffect">
                                  <p:stCondLst>
                                    <p:cond delay="0"/>
                                  </p:stCondLst>
                                  <p:childTnLst>
                                    <p:set>
                                      <p:cBhvr>
                                        <p:cTn id="97" dur="1" fill="hold">
                                          <p:stCondLst>
                                            <p:cond delay="0"/>
                                          </p:stCondLst>
                                        </p:cTn>
                                        <p:tgtEl>
                                          <p:spTgt spid="440338"/>
                                        </p:tgtEl>
                                        <p:attrNameLst>
                                          <p:attrName>style.visibility</p:attrName>
                                        </p:attrNameLst>
                                      </p:cBhvr>
                                      <p:to>
                                        <p:strVal val="visible"/>
                                      </p:to>
                                    </p:set>
                                    <p:anim calcmode="lin" valueType="num">
                                      <p:cBhvr additive="base">
                                        <p:cTn id="98" dur="3000" fill="hold"/>
                                        <p:tgtEl>
                                          <p:spTgt spid="440338"/>
                                        </p:tgtEl>
                                        <p:attrNameLst>
                                          <p:attrName>ppt_x</p:attrName>
                                        </p:attrNameLst>
                                      </p:cBhvr>
                                      <p:tavLst>
                                        <p:tav tm="0">
                                          <p:val>
                                            <p:strVal val="#ppt_x"/>
                                          </p:val>
                                        </p:tav>
                                        <p:tav tm="100000">
                                          <p:val>
                                            <p:strVal val="#ppt_x"/>
                                          </p:val>
                                        </p:tav>
                                      </p:tavLst>
                                    </p:anim>
                                    <p:anim calcmode="lin" valueType="num">
                                      <p:cBhvr additive="base">
                                        <p:cTn id="99" dur="3000" fill="hold"/>
                                        <p:tgtEl>
                                          <p:spTgt spid="440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00" fill="hold" display="0">
                  <p:stCondLst>
                    <p:cond delay="indefinite"/>
                  </p:stCondLst>
                  <p:endCondLst>
                    <p:cond evt="onNext" delay="0">
                      <p:tgtEl>
                        <p:sldTgt/>
                      </p:tgtEl>
                    </p:cond>
                    <p:cond evt="onPrev" delay="0">
                      <p:tgtEl>
                        <p:sldTgt/>
                      </p:tgtEl>
                    </p:cond>
                  </p:endCondLst>
                </p:cTn>
                <p:tgtEl>
                  <p:spTgt spid="440346"/>
                </p:tgtEl>
              </p:cMediaNode>
            </p:video>
            <p:video>
              <p:cMediaNode>
                <p:cTn id="101" fill="hold" display="0">
                  <p:stCondLst>
                    <p:cond delay="indefinite"/>
                  </p:stCondLst>
                  <p:endCondLst>
                    <p:cond evt="onNext" delay="0">
                      <p:tgtEl>
                        <p:sldTgt/>
                      </p:tgtEl>
                    </p:cond>
                    <p:cond evt="onPrev" delay="0">
                      <p:tgtEl>
                        <p:sldTgt/>
                      </p:tgtEl>
                    </p:cond>
                  </p:endCondLst>
                </p:cTn>
                <p:tgtEl>
                  <p:spTgt spid="440347"/>
                </p:tgtEl>
              </p:cMediaNode>
            </p:video>
          </p:childTnLst>
        </p:cTn>
      </p:par>
    </p:tnLst>
    <p:bldLst>
      <p:bldP spid="440326" grpId="0" autoUpdateAnimBg="0"/>
      <p:bldP spid="440327" grpId="0" autoUpdateAnimBg="0"/>
      <p:bldP spid="440328" grpId="0" animBg="1"/>
      <p:bldP spid="440329" grpId="0" animBg="1"/>
      <p:bldP spid="440330" grpId="0" animBg="1"/>
      <p:bldP spid="440331" grpId="0" autoUpdateAnimBg="0"/>
      <p:bldP spid="440332" grpId="0" autoUpdateAnimBg="0"/>
      <p:bldP spid="440333" grpId="0" animBg="1"/>
      <p:bldP spid="440334" grpId="0" animBg="1"/>
      <p:bldP spid="440335" grpId="0" autoUpdateAnimBg="0"/>
      <p:bldP spid="440336" grpId="0" autoUpdateAnimBg="0"/>
      <p:bldP spid="440337" grpId="0" animBg="1"/>
      <p:bldP spid="440338" grpId="0" autoUpdateAnimBg="0"/>
      <p:bldP spid="440339" grpId="0" animBg="1"/>
      <p:bldP spid="440340" grpId="0" autoUpdateAnimBg="0"/>
      <p:bldP spid="440341" grpId="0" autoUpdateAnimBg="0"/>
      <p:bldP spid="440342" grpId="0" animBg="1"/>
      <p:bldP spid="440343" grpId="0" animBg="1"/>
      <p:bldP spid="440344" grpId="0" animBg="1"/>
      <p:bldP spid="44034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3" cstate="print"/>
          <a:srcRect/>
          <a:stretch>
            <a:fillRect/>
          </a:stretch>
        </p:blipFill>
        <p:spPr bwMode="auto">
          <a:xfrm>
            <a:off x="2133600" y="1600200"/>
            <a:ext cx="4876800" cy="3657600"/>
          </a:xfrm>
          <a:prstGeom prst="rect">
            <a:avLst/>
          </a:prstGeom>
          <a:noFill/>
          <a:ln w="9525">
            <a:noFill/>
            <a:miter lim="800000"/>
            <a:headEnd/>
            <a:tailEnd/>
          </a:ln>
        </p:spPr>
      </p:pic>
      <p:sp>
        <p:nvSpPr>
          <p:cNvPr id="211971" name="Text Box 3"/>
          <p:cNvSpPr txBox="1">
            <a:spLocks noChangeArrowheads="1"/>
          </p:cNvSpPr>
          <p:nvPr/>
        </p:nvSpPr>
        <p:spPr bwMode="auto">
          <a:xfrm>
            <a:off x="755650" y="404813"/>
            <a:ext cx="7488238" cy="1004887"/>
          </a:xfrm>
          <a:prstGeom prst="rect">
            <a:avLst/>
          </a:prstGeom>
          <a:noFill/>
          <a:ln w="9525">
            <a:noFill/>
            <a:miter lim="800000"/>
            <a:headEnd/>
            <a:tailEnd/>
          </a:ln>
        </p:spPr>
        <p:txBody>
          <a:bodyPr>
            <a:spAutoFit/>
          </a:bodyPr>
          <a:lstStyle/>
          <a:p>
            <a:pPr algn="ctr" eaLnBrk="0" hangingPunct="0">
              <a:spcBef>
                <a:spcPct val="50000"/>
              </a:spcBef>
            </a:pPr>
            <a:r>
              <a:rPr lang="hu-HU" sz="2400">
                <a:solidFill>
                  <a:srgbClr val="000000"/>
                </a:solidFill>
                <a:latin typeface="Times New Roman" pitchFamily="18" charset="0"/>
              </a:rPr>
              <a:t>PÁSZTÁZÓ ERŐ MIKROSZKÓP</a:t>
            </a:r>
          </a:p>
          <a:p>
            <a:pPr algn="ctr" eaLnBrk="0" hangingPunct="0">
              <a:spcBef>
                <a:spcPct val="50000"/>
              </a:spcBef>
            </a:pPr>
            <a:r>
              <a:rPr lang="hu-HU" sz="2400">
                <a:solidFill>
                  <a:srgbClr val="9933FF"/>
                </a:solidFill>
                <a:latin typeface="Times New Roman" pitchFamily="18" charset="0"/>
              </a:rPr>
              <a:t>A</a:t>
            </a:r>
            <a:r>
              <a:rPr lang="hu-HU" sz="2400">
                <a:solidFill>
                  <a:srgbClr val="000000"/>
                </a:solidFill>
                <a:latin typeface="Times New Roman" pitchFamily="18" charset="0"/>
              </a:rPr>
              <a:t>tomic </a:t>
            </a:r>
            <a:r>
              <a:rPr lang="hu-HU" sz="2400">
                <a:solidFill>
                  <a:srgbClr val="9933FF"/>
                </a:solidFill>
                <a:latin typeface="Times New Roman" pitchFamily="18" charset="0"/>
              </a:rPr>
              <a:t>F</a:t>
            </a:r>
            <a:r>
              <a:rPr lang="hu-HU" sz="2400">
                <a:solidFill>
                  <a:srgbClr val="000000"/>
                </a:solidFill>
                <a:latin typeface="Times New Roman" pitchFamily="18" charset="0"/>
              </a:rPr>
              <a:t>orce </a:t>
            </a:r>
            <a:r>
              <a:rPr lang="hu-HU" sz="2400">
                <a:solidFill>
                  <a:srgbClr val="9933FF"/>
                </a:solidFill>
                <a:latin typeface="Times New Roman" pitchFamily="18" charset="0"/>
              </a:rPr>
              <a:t>M</a:t>
            </a:r>
            <a:r>
              <a:rPr lang="hu-HU" sz="2400">
                <a:solidFill>
                  <a:srgbClr val="000000"/>
                </a:solidFill>
                <a:latin typeface="Times New Roman" pitchFamily="18" charset="0"/>
              </a:rPr>
              <a:t>icroscope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2994" name="Picture 4" descr="image572_w670"/>
          <p:cNvPicPr>
            <a:picLocks noChangeAspect="1" noChangeArrowheads="1"/>
          </p:cNvPicPr>
          <p:nvPr/>
        </p:nvPicPr>
        <p:blipFill>
          <a:blip r:embed="rId3" cstate="print"/>
          <a:srcRect/>
          <a:stretch>
            <a:fillRect/>
          </a:stretch>
        </p:blipFill>
        <p:spPr bwMode="auto">
          <a:xfrm>
            <a:off x="1381125" y="1404938"/>
            <a:ext cx="6381750" cy="4048125"/>
          </a:xfrm>
          <a:prstGeom prst="rect">
            <a:avLst/>
          </a:prstGeom>
          <a:noFill/>
          <a:ln w="9525">
            <a:noFill/>
            <a:miter lim="800000"/>
            <a:headEnd/>
            <a:tailEnd/>
          </a:ln>
        </p:spPr>
      </p:pic>
      <p:sp>
        <p:nvSpPr>
          <p:cNvPr id="212995" name="Text Box 5"/>
          <p:cNvSpPr txBox="1">
            <a:spLocks noChangeArrowheads="1"/>
          </p:cNvSpPr>
          <p:nvPr/>
        </p:nvSpPr>
        <p:spPr bwMode="auto">
          <a:xfrm>
            <a:off x="900113" y="115888"/>
            <a:ext cx="2016125" cy="701675"/>
          </a:xfrm>
          <a:prstGeom prst="rect">
            <a:avLst/>
          </a:prstGeom>
          <a:noFill/>
          <a:ln w="9525">
            <a:noFill/>
            <a:miter lim="800000"/>
            <a:headEnd/>
            <a:tailEnd/>
          </a:ln>
        </p:spPr>
        <p:txBody>
          <a:bodyPr>
            <a:spAutoFit/>
          </a:bodyPr>
          <a:lstStyle/>
          <a:p>
            <a:pPr eaLnBrk="0" hangingPunct="0">
              <a:spcBef>
                <a:spcPct val="50000"/>
              </a:spcBef>
            </a:pPr>
            <a:r>
              <a:rPr lang="hu-HU" sz="4000" b="1">
                <a:solidFill>
                  <a:srgbClr val="000000"/>
                </a:solidFill>
                <a:latin typeface="Times New Roman" pitchFamily="18" charset="0"/>
              </a:rPr>
              <a:t>AFM</a:t>
            </a:r>
          </a:p>
        </p:txBody>
      </p:sp>
      <p:sp>
        <p:nvSpPr>
          <p:cNvPr id="212996" name="Text Box 6"/>
          <p:cNvSpPr txBox="1">
            <a:spLocks noChangeArrowheads="1"/>
          </p:cNvSpPr>
          <p:nvPr/>
        </p:nvSpPr>
        <p:spPr bwMode="auto">
          <a:xfrm>
            <a:off x="6372225" y="134938"/>
            <a:ext cx="2592388" cy="701675"/>
          </a:xfrm>
          <a:prstGeom prst="rect">
            <a:avLst/>
          </a:prstGeom>
          <a:noFill/>
          <a:ln w="9525">
            <a:noFill/>
            <a:miter lim="800000"/>
            <a:headEnd/>
            <a:tailEnd/>
          </a:ln>
        </p:spPr>
        <p:txBody>
          <a:bodyPr>
            <a:spAutoFit/>
          </a:bodyPr>
          <a:lstStyle/>
          <a:p>
            <a:pPr eaLnBrk="0" hangingPunct="0">
              <a:spcBef>
                <a:spcPct val="50000"/>
              </a:spcBef>
            </a:pPr>
            <a:r>
              <a:rPr lang="hu-HU" sz="4000" b="1">
                <a:solidFill>
                  <a:srgbClr val="000000"/>
                </a:solidFill>
                <a:latin typeface="Times New Roman" pitchFamily="18" charset="0"/>
              </a:rPr>
              <a:t>GRAFIT</a:t>
            </a:r>
          </a:p>
        </p:txBody>
      </p:sp>
      <p:sp>
        <p:nvSpPr>
          <p:cNvPr id="212997" name="Text Box 7"/>
          <p:cNvSpPr txBox="1">
            <a:spLocks noChangeArrowheads="1"/>
          </p:cNvSpPr>
          <p:nvPr/>
        </p:nvSpPr>
        <p:spPr bwMode="auto">
          <a:xfrm>
            <a:off x="0" y="5805488"/>
            <a:ext cx="9144000" cy="457200"/>
          </a:xfrm>
          <a:prstGeom prst="rect">
            <a:avLst/>
          </a:prstGeom>
          <a:noFill/>
          <a:ln w="9525">
            <a:noFill/>
            <a:miter lim="800000"/>
            <a:headEnd/>
            <a:tailEnd/>
          </a:ln>
        </p:spPr>
        <p:txBody>
          <a:bodyPr>
            <a:spAutoFit/>
          </a:bodyPr>
          <a:lstStyle/>
          <a:p>
            <a:pPr algn="ctr" eaLnBrk="0" hangingPunct="0">
              <a:spcBef>
                <a:spcPct val="50000"/>
              </a:spcBef>
            </a:pPr>
            <a:r>
              <a:rPr lang="hu-HU" sz="2400" b="1">
                <a:solidFill>
                  <a:srgbClr val="000000"/>
                </a:solidFill>
                <a:latin typeface="Times New Roman" pitchFamily="18" charset="0"/>
              </a:rPr>
              <a:t>1 </a:t>
            </a:r>
            <a:r>
              <a:rPr lang="en-US" sz="2400" b="1">
                <a:solidFill>
                  <a:srgbClr val="000000"/>
                </a:solidFill>
                <a:latin typeface="Times New Roman" pitchFamily="18" charset="0"/>
                <a:cs typeface="Times New Roman" pitchFamily="18" charset="0"/>
              </a:rPr>
              <a:t>Å</a:t>
            </a:r>
            <a:r>
              <a:rPr lang="hu-HU" sz="2400" b="1">
                <a:solidFill>
                  <a:srgbClr val="000000"/>
                </a:solidFill>
                <a:latin typeface="Times New Roman" pitchFamily="18" charset="0"/>
              </a:rPr>
              <a:t> = 0,1 nm = 10</a:t>
            </a:r>
            <a:r>
              <a:rPr lang="hu-HU" sz="2400" b="1" baseline="30000">
                <a:solidFill>
                  <a:srgbClr val="000000"/>
                </a:solidFill>
                <a:latin typeface="Times New Roman" pitchFamily="18" charset="0"/>
                <a:cs typeface="Times New Roman" pitchFamily="18" charset="0"/>
              </a:rPr>
              <a:t>–</a:t>
            </a:r>
            <a:r>
              <a:rPr lang="hu-HU" sz="2400" b="1" baseline="30000">
                <a:solidFill>
                  <a:srgbClr val="000000"/>
                </a:solidFill>
                <a:latin typeface="Times New Roman" pitchFamily="18" charset="0"/>
              </a:rPr>
              <a:t>10</a:t>
            </a:r>
            <a:r>
              <a:rPr lang="hu-HU" sz="2400" b="1">
                <a:solidFill>
                  <a:srgbClr val="000000"/>
                </a:solidFill>
                <a:latin typeface="Times New Roman" pitchFamily="18" charset="0"/>
              </a:rPr>
              <a:t> m = 0,000 000 000 1 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9442" name="Picture 2" descr="3nanocso"/>
          <p:cNvPicPr>
            <a:picLocks noChangeAspect="1" noChangeArrowheads="1"/>
          </p:cNvPicPr>
          <p:nvPr/>
        </p:nvPicPr>
        <p:blipFill>
          <a:blip r:embed="rId3" cstate="print"/>
          <a:srcRect/>
          <a:stretch>
            <a:fillRect/>
          </a:stretch>
        </p:blipFill>
        <p:spPr bwMode="auto">
          <a:xfrm>
            <a:off x="0" y="-52388"/>
            <a:ext cx="7010400" cy="6910388"/>
          </a:xfrm>
          <a:prstGeom prst="rect">
            <a:avLst/>
          </a:prstGeom>
          <a:noFill/>
          <a:ln w="9525">
            <a:noFill/>
            <a:miter lim="800000"/>
            <a:headEnd/>
            <a:tailEnd/>
          </a:ln>
        </p:spPr>
      </p:pic>
      <p:sp>
        <p:nvSpPr>
          <p:cNvPr id="189443" name="Text Box 3"/>
          <p:cNvSpPr txBox="1">
            <a:spLocks noChangeArrowheads="1"/>
          </p:cNvSpPr>
          <p:nvPr/>
        </p:nvSpPr>
        <p:spPr bwMode="auto">
          <a:xfrm>
            <a:off x="7239000" y="228600"/>
            <a:ext cx="1524000" cy="5386388"/>
          </a:xfrm>
          <a:prstGeom prst="rect">
            <a:avLst/>
          </a:prstGeom>
          <a:noFill/>
          <a:ln w="9525">
            <a:noFill/>
            <a:miter lim="800000"/>
            <a:headEnd/>
            <a:tailEnd/>
          </a:ln>
        </p:spPr>
        <p:txBody>
          <a:bodyPr>
            <a:spAutoFit/>
          </a:bodyPr>
          <a:lstStyle/>
          <a:p>
            <a:pPr eaLnBrk="0" hangingPunct="0">
              <a:spcBef>
                <a:spcPct val="50000"/>
              </a:spcBef>
            </a:pPr>
            <a:r>
              <a:rPr lang="hu-HU" sz="2400">
                <a:solidFill>
                  <a:srgbClr val="000000"/>
                </a:solidFill>
                <a:latin typeface="Times New Roman" pitchFamily="18" charset="0"/>
              </a:rPr>
              <a:t>karosszék</a:t>
            </a:r>
          </a:p>
          <a:p>
            <a:pPr eaLnBrk="0" hangingPunct="0">
              <a:spcBef>
                <a:spcPct val="50000"/>
              </a:spcBef>
            </a:pPr>
            <a:r>
              <a:rPr lang="hu-HU" sz="2400">
                <a:solidFill>
                  <a:srgbClr val="000000"/>
                </a:solidFill>
                <a:latin typeface="Times New Roman" pitchFamily="18" charset="0"/>
              </a:rPr>
              <a:t>(armchair)</a:t>
            </a:r>
          </a:p>
          <a:p>
            <a:pPr eaLnBrk="0" hangingPunct="0">
              <a:spcBef>
                <a:spcPct val="50000"/>
              </a:spcBef>
            </a:pPr>
            <a:endParaRPr lang="hu-HU" sz="2400">
              <a:solidFill>
                <a:srgbClr val="000000"/>
              </a:solidFill>
              <a:latin typeface="Times New Roman" pitchFamily="18" charset="0"/>
            </a:endParaRPr>
          </a:p>
          <a:p>
            <a:pPr eaLnBrk="0" hangingPunct="0">
              <a:spcBef>
                <a:spcPct val="50000"/>
              </a:spcBef>
            </a:pPr>
            <a:endParaRPr lang="hu-HU" sz="2400">
              <a:solidFill>
                <a:srgbClr val="000000"/>
              </a:solidFill>
              <a:latin typeface="Times New Roman" pitchFamily="18" charset="0"/>
            </a:endParaRPr>
          </a:p>
          <a:p>
            <a:pPr eaLnBrk="0" hangingPunct="0">
              <a:spcBef>
                <a:spcPct val="50000"/>
              </a:spcBef>
            </a:pPr>
            <a:r>
              <a:rPr lang="hu-HU" sz="2400">
                <a:solidFill>
                  <a:srgbClr val="000000"/>
                </a:solidFill>
                <a:latin typeface="Times New Roman" pitchFamily="18" charset="0"/>
              </a:rPr>
              <a:t>cikk-cakk</a:t>
            </a:r>
          </a:p>
          <a:p>
            <a:pPr eaLnBrk="0" hangingPunct="0">
              <a:spcBef>
                <a:spcPct val="50000"/>
              </a:spcBef>
            </a:pPr>
            <a:r>
              <a:rPr lang="hu-HU" sz="2400">
                <a:solidFill>
                  <a:srgbClr val="000000"/>
                </a:solidFill>
                <a:latin typeface="Times New Roman" pitchFamily="18" charset="0"/>
              </a:rPr>
              <a:t>(zig-zag)</a:t>
            </a:r>
          </a:p>
          <a:p>
            <a:pPr eaLnBrk="0" hangingPunct="0">
              <a:spcBef>
                <a:spcPct val="50000"/>
              </a:spcBef>
            </a:pPr>
            <a:endParaRPr lang="hu-HU" sz="2400">
              <a:solidFill>
                <a:srgbClr val="000000"/>
              </a:solidFill>
              <a:latin typeface="Times New Roman" pitchFamily="18" charset="0"/>
            </a:endParaRPr>
          </a:p>
          <a:p>
            <a:pPr eaLnBrk="0" hangingPunct="0">
              <a:spcBef>
                <a:spcPct val="50000"/>
              </a:spcBef>
            </a:pPr>
            <a:endParaRPr lang="hu-HU" sz="2400">
              <a:solidFill>
                <a:srgbClr val="000000"/>
              </a:solidFill>
              <a:latin typeface="Times New Roman" pitchFamily="18" charset="0"/>
            </a:endParaRPr>
          </a:p>
          <a:p>
            <a:pPr eaLnBrk="0" hangingPunct="0">
              <a:spcBef>
                <a:spcPct val="50000"/>
              </a:spcBef>
            </a:pPr>
            <a:r>
              <a:rPr lang="hu-HU" sz="2400">
                <a:solidFill>
                  <a:srgbClr val="000000"/>
                </a:solidFill>
                <a:latin typeface="Times New Roman" pitchFamily="18" charset="0"/>
              </a:rPr>
              <a:t>királis</a:t>
            </a:r>
          </a:p>
          <a:p>
            <a:pPr eaLnBrk="0" hangingPunct="0">
              <a:spcBef>
                <a:spcPct val="50000"/>
              </a:spcBef>
            </a:pPr>
            <a:r>
              <a:rPr lang="hu-HU" sz="2400">
                <a:solidFill>
                  <a:srgbClr val="000000"/>
                </a:solidFill>
                <a:latin typeface="Times New Roman" pitchFamily="18" charset="0"/>
              </a:rPr>
              <a:t>(chiral)</a:t>
            </a:r>
          </a:p>
        </p:txBody>
      </p:sp>
      <p:sp>
        <p:nvSpPr>
          <p:cNvPr id="181254" name="Freeform 6"/>
          <p:cNvSpPr>
            <a:spLocks/>
          </p:cNvSpPr>
          <p:nvPr/>
        </p:nvSpPr>
        <p:spPr bwMode="auto">
          <a:xfrm>
            <a:off x="2124075" y="2492375"/>
            <a:ext cx="144463" cy="936625"/>
          </a:xfrm>
          <a:custGeom>
            <a:avLst/>
            <a:gdLst>
              <a:gd name="T0" fmla="*/ 2147483647 w 91"/>
              <a:gd name="T1" fmla="*/ 0 h 590"/>
              <a:gd name="T2" fmla="*/ 0 w 91"/>
              <a:gd name="T3" fmla="*/ 2147483647 h 590"/>
              <a:gd name="T4" fmla="*/ 2147483647 w 91"/>
              <a:gd name="T5" fmla="*/ 2147483647 h 590"/>
              <a:gd name="T6" fmla="*/ 0 w 91"/>
              <a:gd name="T7" fmla="*/ 2147483647 h 590"/>
              <a:gd name="T8" fmla="*/ 2147483647 w 91"/>
              <a:gd name="T9" fmla="*/ 2147483647 h 590"/>
              <a:gd name="T10" fmla="*/ 0 60000 65536"/>
              <a:gd name="T11" fmla="*/ 0 60000 65536"/>
              <a:gd name="T12" fmla="*/ 0 60000 65536"/>
              <a:gd name="T13" fmla="*/ 0 60000 65536"/>
              <a:gd name="T14" fmla="*/ 0 60000 65536"/>
              <a:gd name="T15" fmla="*/ 0 w 91"/>
              <a:gd name="T16" fmla="*/ 0 h 590"/>
              <a:gd name="T17" fmla="*/ 91 w 91"/>
              <a:gd name="T18" fmla="*/ 590 h 590"/>
            </a:gdLst>
            <a:ahLst/>
            <a:cxnLst>
              <a:cxn ang="T10">
                <a:pos x="T0" y="T1"/>
              </a:cxn>
              <a:cxn ang="T11">
                <a:pos x="T2" y="T3"/>
              </a:cxn>
              <a:cxn ang="T12">
                <a:pos x="T4" y="T5"/>
              </a:cxn>
              <a:cxn ang="T13">
                <a:pos x="T6" y="T7"/>
              </a:cxn>
              <a:cxn ang="T14">
                <a:pos x="T8" y="T9"/>
              </a:cxn>
            </a:cxnLst>
            <a:rect l="T15" t="T16" r="T17" b="T18"/>
            <a:pathLst>
              <a:path w="91" h="590">
                <a:moveTo>
                  <a:pt x="91" y="0"/>
                </a:moveTo>
                <a:lnTo>
                  <a:pt x="0" y="136"/>
                </a:lnTo>
                <a:lnTo>
                  <a:pt x="91" y="272"/>
                </a:lnTo>
                <a:lnTo>
                  <a:pt x="0" y="454"/>
                </a:lnTo>
                <a:lnTo>
                  <a:pt x="91" y="590"/>
                </a:lnTo>
              </a:path>
            </a:pathLst>
          </a:custGeom>
          <a:noFill/>
          <a:ln w="34925">
            <a:solidFill>
              <a:srgbClr val="FF0000"/>
            </a:solidFill>
            <a:round/>
            <a:headEnd/>
            <a:tailEnd/>
          </a:ln>
        </p:spPr>
        <p:txBody>
          <a:bodyPr/>
          <a:lstStyle/>
          <a:p>
            <a:endParaRPr lang="hu-HU"/>
          </a:p>
        </p:txBody>
      </p:sp>
      <p:sp>
        <p:nvSpPr>
          <p:cNvPr id="181255" name="Freeform 7"/>
          <p:cNvSpPr>
            <a:spLocks/>
          </p:cNvSpPr>
          <p:nvPr/>
        </p:nvSpPr>
        <p:spPr bwMode="auto">
          <a:xfrm>
            <a:off x="2124075" y="333375"/>
            <a:ext cx="287338" cy="1079500"/>
          </a:xfrm>
          <a:custGeom>
            <a:avLst/>
            <a:gdLst>
              <a:gd name="T0" fmla="*/ 2147483647 w 181"/>
              <a:gd name="T1" fmla="*/ 0 h 680"/>
              <a:gd name="T2" fmla="*/ 2147483647 w 181"/>
              <a:gd name="T3" fmla="*/ 2147483647 h 680"/>
              <a:gd name="T4" fmla="*/ 0 w 181"/>
              <a:gd name="T5" fmla="*/ 2147483647 h 680"/>
              <a:gd name="T6" fmla="*/ 0 w 181"/>
              <a:gd name="T7" fmla="*/ 2147483647 h 680"/>
              <a:gd name="T8" fmla="*/ 2147483647 w 181"/>
              <a:gd name="T9" fmla="*/ 2147483647 h 680"/>
              <a:gd name="T10" fmla="*/ 2147483647 w 181"/>
              <a:gd name="T11" fmla="*/ 2147483647 h 680"/>
              <a:gd name="T12" fmla="*/ 2147483647 w 181"/>
              <a:gd name="T13" fmla="*/ 2147483647 h 680"/>
              <a:gd name="T14" fmla="*/ 0 60000 65536"/>
              <a:gd name="T15" fmla="*/ 0 60000 65536"/>
              <a:gd name="T16" fmla="*/ 0 60000 65536"/>
              <a:gd name="T17" fmla="*/ 0 60000 65536"/>
              <a:gd name="T18" fmla="*/ 0 60000 65536"/>
              <a:gd name="T19" fmla="*/ 0 60000 65536"/>
              <a:gd name="T20" fmla="*/ 0 60000 65536"/>
              <a:gd name="T21" fmla="*/ 0 w 181"/>
              <a:gd name="T22" fmla="*/ 0 h 680"/>
              <a:gd name="T23" fmla="*/ 181 w 181"/>
              <a:gd name="T24" fmla="*/ 680 h 6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1" h="680">
                <a:moveTo>
                  <a:pt x="181" y="0"/>
                </a:moveTo>
                <a:lnTo>
                  <a:pt x="136" y="181"/>
                </a:lnTo>
                <a:lnTo>
                  <a:pt x="0" y="272"/>
                </a:lnTo>
                <a:lnTo>
                  <a:pt x="0" y="408"/>
                </a:lnTo>
                <a:lnTo>
                  <a:pt x="181" y="499"/>
                </a:lnTo>
                <a:lnTo>
                  <a:pt x="181" y="680"/>
                </a:lnTo>
                <a:lnTo>
                  <a:pt x="181" y="635"/>
                </a:lnTo>
              </a:path>
            </a:pathLst>
          </a:custGeom>
          <a:noFill/>
          <a:ln w="34925">
            <a:solidFill>
              <a:srgbClr val="FF0000"/>
            </a:solidFill>
            <a:round/>
            <a:headEnd/>
            <a:tailEnd/>
          </a:ln>
        </p:spPr>
        <p:txBody>
          <a:bodyPr/>
          <a:lstStyle/>
          <a:p>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2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1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4" grpId="0" animBg="1"/>
      <p:bldP spid="18125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14018" name="Picture 2" descr="AFM_graphit"/>
          <p:cNvPicPr>
            <a:picLocks noChangeAspect="1" noChangeArrowheads="1"/>
          </p:cNvPicPr>
          <p:nvPr/>
        </p:nvPicPr>
        <p:blipFill>
          <a:blip r:embed="rId3" cstate="print"/>
          <a:srcRect/>
          <a:stretch>
            <a:fillRect/>
          </a:stretch>
        </p:blipFill>
        <p:spPr bwMode="auto">
          <a:xfrm>
            <a:off x="179388" y="-242888"/>
            <a:ext cx="9753600" cy="7315201"/>
          </a:xfrm>
          <a:prstGeom prst="rect">
            <a:avLst/>
          </a:prstGeom>
          <a:noFill/>
          <a:ln w="9525">
            <a:noFill/>
            <a:miter lim="800000"/>
            <a:headEnd/>
            <a:tailEnd/>
          </a:ln>
        </p:spPr>
      </p:pic>
      <p:sp>
        <p:nvSpPr>
          <p:cNvPr id="214019" name="Text Box 3"/>
          <p:cNvSpPr txBox="1">
            <a:spLocks noChangeArrowheads="1"/>
          </p:cNvSpPr>
          <p:nvPr/>
        </p:nvSpPr>
        <p:spPr bwMode="auto">
          <a:xfrm>
            <a:off x="900113" y="115888"/>
            <a:ext cx="2016125" cy="701675"/>
          </a:xfrm>
          <a:prstGeom prst="rect">
            <a:avLst/>
          </a:prstGeom>
          <a:noFill/>
          <a:ln w="9525">
            <a:noFill/>
            <a:miter lim="800000"/>
            <a:headEnd/>
            <a:tailEnd/>
          </a:ln>
        </p:spPr>
        <p:txBody>
          <a:bodyPr>
            <a:spAutoFit/>
          </a:bodyPr>
          <a:lstStyle/>
          <a:p>
            <a:pPr eaLnBrk="0" hangingPunct="0">
              <a:spcBef>
                <a:spcPct val="50000"/>
              </a:spcBef>
            </a:pPr>
            <a:r>
              <a:rPr lang="hu-HU" sz="4000" b="1">
                <a:solidFill>
                  <a:srgbClr val="FFFFFF"/>
                </a:solidFill>
                <a:latin typeface="Times New Roman" pitchFamily="18" charset="0"/>
              </a:rPr>
              <a:t>AFM</a:t>
            </a:r>
          </a:p>
        </p:txBody>
      </p:sp>
      <p:sp>
        <p:nvSpPr>
          <p:cNvPr id="214020" name="Text Box 4"/>
          <p:cNvSpPr txBox="1">
            <a:spLocks noChangeArrowheads="1"/>
          </p:cNvSpPr>
          <p:nvPr/>
        </p:nvSpPr>
        <p:spPr bwMode="auto">
          <a:xfrm>
            <a:off x="6372225" y="134938"/>
            <a:ext cx="2592388" cy="701675"/>
          </a:xfrm>
          <a:prstGeom prst="rect">
            <a:avLst/>
          </a:prstGeom>
          <a:noFill/>
          <a:ln w="9525">
            <a:noFill/>
            <a:miter lim="800000"/>
            <a:headEnd/>
            <a:tailEnd/>
          </a:ln>
        </p:spPr>
        <p:txBody>
          <a:bodyPr>
            <a:spAutoFit/>
          </a:bodyPr>
          <a:lstStyle/>
          <a:p>
            <a:pPr eaLnBrk="0" hangingPunct="0">
              <a:spcBef>
                <a:spcPct val="50000"/>
              </a:spcBef>
            </a:pPr>
            <a:r>
              <a:rPr lang="hu-HU" sz="4000" b="1">
                <a:solidFill>
                  <a:srgbClr val="FFFFFF"/>
                </a:solidFill>
                <a:latin typeface="Times New Roman" pitchFamily="18" charset="0"/>
              </a:rPr>
              <a:t>GRAFIT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42" name="Picture 3" descr="wrapmodif"/>
          <p:cNvPicPr>
            <a:picLocks noChangeAspect="1" noChangeArrowheads="1"/>
          </p:cNvPicPr>
          <p:nvPr/>
        </p:nvPicPr>
        <p:blipFill>
          <a:blip r:embed="rId3" cstate="print"/>
          <a:srcRect/>
          <a:stretch>
            <a:fillRect/>
          </a:stretch>
        </p:blipFill>
        <p:spPr bwMode="auto">
          <a:xfrm>
            <a:off x="5219700" y="2708275"/>
            <a:ext cx="3886200" cy="2255838"/>
          </a:xfrm>
          <a:prstGeom prst="rect">
            <a:avLst/>
          </a:prstGeom>
          <a:noFill/>
          <a:ln w="9525">
            <a:noFill/>
            <a:miter lim="800000"/>
            <a:headEnd/>
            <a:tailEnd/>
          </a:ln>
        </p:spPr>
      </p:pic>
      <p:sp>
        <p:nvSpPr>
          <p:cNvPr id="215043" name="Text Box 4"/>
          <p:cNvSpPr txBox="1">
            <a:spLocks noChangeArrowheads="1"/>
          </p:cNvSpPr>
          <p:nvPr/>
        </p:nvSpPr>
        <p:spPr bwMode="auto">
          <a:xfrm>
            <a:off x="1476375" y="549275"/>
            <a:ext cx="6140450" cy="822325"/>
          </a:xfrm>
          <a:prstGeom prst="rect">
            <a:avLst/>
          </a:prstGeom>
          <a:noFill/>
          <a:ln w="9525">
            <a:noFill/>
            <a:miter lim="800000"/>
            <a:headEnd/>
            <a:tailEnd/>
          </a:ln>
        </p:spPr>
        <p:txBody>
          <a:bodyPr>
            <a:spAutoFit/>
          </a:bodyPr>
          <a:lstStyle/>
          <a:p>
            <a:pPr algn="ctr" eaLnBrk="0" hangingPunct="0">
              <a:spcBef>
                <a:spcPct val="50000"/>
              </a:spcBef>
            </a:pPr>
            <a:r>
              <a:rPr lang="hu-HU" sz="2400" b="1">
                <a:solidFill>
                  <a:srgbClr val="000000"/>
                </a:solidFill>
                <a:latin typeface="Times New Roman" pitchFamily="18" charset="0"/>
              </a:rPr>
              <a:t>Pásztázó alagútmikroszkóp (STM) felvételek egyfalú szén nanocsőről</a:t>
            </a:r>
            <a:endParaRPr lang="hu-HU" sz="1200" b="1">
              <a:solidFill>
                <a:srgbClr val="000000"/>
              </a:solidFill>
              <a:latin typeface="Times New Roman" pitchFamily="18" charset="0"/>
            </a:endParaRPr>
          </a:p>
        </p:txBody>
      </p:sp>
      <p:pic>
        <p:nvPicPr>
          <p:cNvPr id="215044" name="Picture 8" descr="stm_swnt"/>
          <p:cNvPicPr>
            <a:picLocks noChangeAspect="1" noChangeArrowheads="1"/>
          </p:cNvPicPr>
          <p:nvPr/>
        </p:nvPicPr>
        <p:blipFill>
          <a:blip r:embed="rId4" cstate="print"/>
          <a:srcRect/>
          <a:stretch>
            <a:fillRect/>
          </a:stretch>
        </p:blipFill>
        <p:spPr bwMode="auto">
          <a:xfrm>
            <a:off x="-36513" y="2598738"/>
            <a:ext cx="3476626" cy="2486025"/>
          </a:xfrm>
          <a:prstGeom prst="rect">
            <a:avLst/>
          </a:prstGeom>
          <a:noFill/>
          <a:ln w="9525">
            <a:noFill/>
            <a:miter lim="800000"/>
            <a:headEnd/>
            <a:tailEnd/>
          </a:ln>
        </p:spPr>
      </p:pic>
      <p:sp>
        <p:nvSpPr>
          <p:cNvPr id="215045" name="Text Box 9"/>
          <p:cNvSpPr txBox="1">
            <a:spLocks noChangeArrowheads="1"/>
          </p:cNvSpPr>
          <p:nvPr/>
        </p:nvSpPr>
        <p:spPr bwMode="auto">
          <a:xfrm>
            <a:off x="6877050" y="2217738"/>
            <a:ext cx="936625" cy="274637"/>
          </a:xfrm>
          <a:prstGeom prst="rect">
            <a:avLst/>
          </a:prstGeom>
          <a:noFill/>
          <a:ln w="9525">
            <a:noFill/>
            <a:miter lim="800000"/>
            <a:headEnd/>
            <a:tailEnd/>
          </a:ln>
        </p:spPr>
        <p:txBody>
          <a:bodyPr>
            <a:spAutoFit/>
          </a:bodyPr>
          <a:lstStyle/>
          <a:p>
            <a:pPr eaLnBrk="0" hangingPunct="0">
              <a:spcBef>
                <a:spcPct val="50000"/>
              </a:spcBef>
            </a:pPr>
            <a:r>
              <a:rPr lang="hu-HU" sz="1200">
                <a:solidFill>
                  <a:srgbClr val="000000"/>
                </a:solidFill>
                <a:latin typeface="Times New Roman" pitchFamily="18" charset="0"/>
              </a:rPr>
              <a:t>(11,7)</a:t>
            </a:r>
          </a:p>
        </p:txBody>
      </p:sp>
      <p:sp>
        <p:nvSpPr>
          <p:cNvPr id="215046" name="Line 10"/>
          <p:cNvSpPr>
            <a:spLocks noChangeShapeType="1"/>
          </p:cNvSpPr>
          <p:nvPr/>
        </p:nvSpPr>
        <p:spPr bwMode="auto">
          <a:xfrm flipV="1">
            <a:off x="3708400" y="2781300"/>
            <a:ext cx="0" cy="2232025"/>
          </a:xfrm>
          <a:prstGeom prst="line">
            <a:avLst/>
          </a:prstGeom>
          <a:noFill/>
          <a:ln w="38100">
            <a:solidFill>
              <a:schemeClr val="tx1"/>
            </a:solidFill>
            <a:round/>
            <a:headEnd type="triangle" w="med" len="med"/>
            <a:tailEnd type="triangle" w="med" len="med"/>
          </a:ln>
        </p:spPr>
        <p:txBody>
          <a:bodyPr/>
          <a:lstStyle/>
          <a:p>
            <a:endParaRPr lang="hu-HU"/>
          </a:p>
        </p:txBody>
      </p:sp>
      <p:sp>
        <p:nvSpPr>
          <p:cNvPr id="215047" name="Text Box 11"/>
          <p:cNvSpPr txBox="1">
            <a:spLocks noChangeArrowheads="1"/>
          </p:cNvSpPr>
          <p:nvPr/>
        </p:nvSpPr>
        <p:spPr bwMode="auto">
          <a:xfrm>
            <a:off x="3779838" y="3644900"/>
            <a:ext cx="1152525" cy="457200"/>
          </a:xfrm>
          <a:prstGeom prst="rect">
            <a:avLst/>
          </a:prstGeom>
          <a:noFill/>
          <a:ln w="9525">
            <a:noFill/>
            <a:miter lim="800000"/>
            <a:headEnd/>
            <a:tailEnd/>
          </a:ln>
        </p:spPr>
        <p:txBody>
          <a:bodyPr>
            <a:spAutoFit/>
          </a:bodyPr>
          <a:lstStyle/>
          <a:p>
            <a:pPr eaLnBrk="0" hangingPunct="0">
              <a:spcBef>
                <a:spcPct val="50000"/>
              </a:spcBef>
            </a:pPr>
            <a:r>
              <a:rPr lang="hu-HU" sz="2400" b="1">
                <a:solidFill>
                  <a:srgbClr val="000000"/>
                </a:solidFill>
                <a:latin typeface="Times New Roman" pitchFamily="18" charset="0"/>
              </a:rPr>
              <a:t>1,4 nm</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3" cstate="print"/>
          <a:srcRect/>
          <a:stretch>
            <a:fillRect/>
          </a:stretch>
        </p:blipFill>
        <p:spPr bwMode="auto">
          <a:xfrm>
            <a:off x="-36513" y="0"/>
            <a:ext cx="4972051" cy="6858000"/>
          </a:xfrm>
          <a:prstGeom prst="rect">
            <a:avLst/>
          </a:prstGeom>
          <a:noFill/>
          <a:ln w="9525">
            <a:noFill/>
            <a:miter lim="800000"/>
            <a:headEnd/>
            <a:tailEnd/>
          </a:ln>
        </p:spPr>
      </p:pic>
      <p:pic>
        <p:nvPicPr>
          <p:cNvPr id="216067" name="Picture 3"/>
          <p:cNvPicPr>
            <a:picLocks noChangeAspect="1" noChangeArrowheads="1"/>
          </p:cNvPicPr>
          <p:nvPr/>
        </p:nvPicPr>
        <p:blipFill>
          <a:blip r:embed="rId4" cstate="print"/>
          <a:srcRect/>
          <a:stretch>
            <a:fillRect/>
          </a:stretch>
        </p:blipFill>
        <p:spPr bwMode="auto">
          <a:xfrm>
            <a:off x="4787900" y="26988"/>
            <a:ext cx="49720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090" name="Rectangle 4"/>
          <p:cNvSpPr>
            <a:spLocks noGrp="1" noChangeArrowheads="1"/>
          </p:cNvSpPr>
          <p:nvPr>
            <p:ph type="title"/>
          </p:nvPr>
        </p:nvSpPr>
        <p:spPr/>
        <p:txBody>
          <a:bodyPr/>
          <a:lstStyle/>
          <a:p>
            <a:pPr eaLnBrk="1" hangingPunct="1"/>
            <a:r>
              <a:rPr lang="hu-HU" smtClean="0"/>
              <a:t>Kiralitás-térkép</a:t>
            </a:r>
          </a:p>
        </p:txBody>
      </p:sp>
      <p:pic>
        <p:nvPicPr>
          <p:cNvPr id="217091" name="Picture 5"/>
          <p:cNvPicPr>
            <a:picLocks noChangeAspect="1" noChangeArrowheads="1"/>
          </p:cNvPicPr>
          <p:nvPr/>
        </p:nvPicPr>
        <p:blipFill>
          <a:blip r:embed="rId2" cstate="print"/>
          <a:srcRect/>
          <a:stretch>
            <a:fillRect/>
          </a:stretch>
        </p:blipFill>
        <p:spPr bwMode="auto">
          <a:xfrm>
            <a:off x="1476375" y="1773238"/>
            <a:ext cx="6696075" cy="435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8114" name="Rectangle 4"/>
          <p:cNvSpPr>
            <a:spLocks noGrp="1" noChangeArrowheads="1"/>
          </p:cNvSpPr>
          <p:nvPr>
            <p:ph type="title"/>
          </p:nvPr>
        </p:nvSpPr>
        <p:spPr>
          <a:xfrm>
            <a:off x="574675" y="304800"/>
            <a:ext cx="8001000" cy="1036638"/>
          </a:xfrm>
        </p:spPr>
        <p:txBody>
          <a:bodyPr/>
          <a:lstStyle/>
          <a:p>
            <a:pPr eaLnBrk="1" hangingPunct="1"/>
            <a:r>
              <a:rPr lang="hu-HU" sz="2800" smtClean="0"/>
              <a:t>Kiralitás azonosítása HRTEM felvételen</a:t>
            </a:r>
          </a:p>
        </p:txBody>
      </p:sp>
      <p:pic>
        <p:nvPicPr>
          <p:cNvPr id="218115" name="Picture 5" descr="nl801364g_fig2"/>
          <p:cNvPicPr>
            <a:picLocks noChangeAspect="1" noChangeArrowheads="1"/>
          </p:cNvPicPr>
          <p:nvPr/>
        </p:nvPicPr>
        <p:blipFill>
          <a:blip r:embed="rId2" cstate="print"/>
          <a:srcRect/>
          <a:stretch>
            <a:fillRect/>
          </a:stretch>
        </p:blipFill>
        <p:spPr bwMode="auto">
          <a:xfrm>
            <a:off x="539750" y="1628775"/>
            <a:ext cx="2268538" cy="4941888"/>
          </a:xfrm>
          <a:prstGeom prst="rect">
            <a:avLst/>
          </a:prstGeom>
          <a:noFill/>
          <a:ln w="9525">
            <a:noFill/>
            <a:miter lim="800000"/>
            <a:headEnd/>
            <a:tailEnd/>
          </a:ln>
        </p:spPr>
      </p:pic>
      <p:pic>
        <p:nvPicPr>
          <p:cNvPr id="218116" name="Picture 6" descr="nl801364g_si_001_fig7"/>
          <p:cNvPicPr>
            <a:picLocks noChangeAspect="1" noChangeArrowheads="1"/>
          </p:cNvPicPr>
          <p:nvPr/>
        </p:nvPicPr>
        <p:blipFill>
          <a:blip r:embed="rId3" cstate="print"/>
          <a:srcRect/>
          <a:stretch>
            <a:fillRect/>
          </a:stretch>
        </p:blipFill>
        <p:spPr bwMode="auto">
          <a:xfrm>
            <a:off x="3419475" y="2708275"/>
            <a:ext cx="5184775" cy="3236913"/>
          </a:xfrm>
          <a:prstGeom prst="rect">
            <a:avLst/>
          </a:prstGeom>
          <a:noFill/>
          <a:ln w="9525">
            <a:noFill/>
            <a:miter lim="800000"/>
            <a:headEnd/>
            <a:tailEnd/>
          </a:ln>
        </p:spPr>
      </p:pic>
      <p:sp>
        <p:nvSpPr>
          <p:cNvPr id="218117" name="Text Box 7"/>
          <p:cNvSpPr txBox="1">
            <a:spLocks noChangeArrowheads="1"/>
          </p:cNvSpPr>
          <p:nvPr/>
        </p:nvSpPr>
        <p:spPr bwMode="auto">
          <a:xfrm>
            <a:off x="5003800" y="2205038"/>
            <a:ext cx="3529013" cy="366712"/>
          </a:xfrm>
          <a:prstGeom prst="rect">
            <a:avLst/>
          </a:prstGeom>
          <a:noFill/>
          <a:ln w="9525">
            <a:noFill/>
            <a:miter lim="800000"/>
            <a:headEnd/>
            <a:tailEnd/>
          </a:ln>
        </p:spPr>
        <p:txBody>
          <a:bodyPr>
            <a:spAutoFit/>
          </a:bodyPr>
          <a:lstStyle/>
          <a:p>
            <a:pPr>
              <a:spcBef>
                <a:spcPct val="50000"/>
              </a:spcBef>
            </a:pPr>
            <a:r>
              <a:rPr lang="hu-HU">
                <a:solidFill>
                  <a:srgbClr val="000000"/>
                </a:solidFill>
              </a:rPr>
              <a:t>Hibahelyek</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9138" name="Picture 2" descr="06modif"/>
          <p:cNvPicPr>
            <a:picLocks noChangeAspect="1" noChangeArrowheads="1"/>
          </p:cNvPicPr>
          <p:nvPr/>
        </p:nvPicPr>
        <p:blipFill>
          <a:blip r:embed="rId3" cstate="print"/>
          <a:srcRect/>
          <a:stretch>
            <a:fillRect/>
          </a:stretch>
        </p:blipFill>
        <p:spPr bwMode="auto">
          <a:xfrm>
            <a:off x="300038" y="1773238"/>
            <a:ext cx="2574925" cy="3352800"/>
          </a:xfrm>
          <a:prstGeom prst="rect">
            <a:avLst/>
          </a:prstGeom>
          <a:noFill/>
          <a:ln w="9525">
            <a:noFill/>
            <a:miter lim="800000"/>
            <a:headEnd/>
            <a:tailEnd/>
          </a:ln>
        </p:spPr>
      </p:pic>
      <p:pic>
        <p:nvPicPr>
          <p:cNvPr id="219139" name="Picture 3" descr="naturecov"/>
          <p:cNvPicPr>
            <a:picLocks noChangeAspect="1" noChangeArrowheads="1"/>
          </p:cNvPicPr>
          <p:nvPr/>
        </p:nvPicPr>
        <p:blipFill>
          <a:blip r:embed="rId4" cstate="print"/>
          <a:srcRect/>
          <a:stretch>
            <a:fillRect/>
          </a:stretch>
        </p:blipFill>
        <p:spPr bwMode="auto">
          <a:xfrm>
            <a:off x="3348038" y="1773238"/>
            <a:ext cx="2527300" cy="3352800"/>
          </a:xfrm>
          <a:prstGeom prst="rect">
            <a:avLst/>
          </a:prstGeom>
          <a:noFill/>
          <a:ln w="9525">
            <a:noFill/>
            <a:miter lim="800000"/>
            <a:headEnd/>
            <a:tailEnd/>
          </a:ln>
        </p:spPr>
      </p:pic>
      <p:pic>
        <p:nvPicPr>
          <p:cNvPr id="219140" name="Picture 4" descr="amscicover"/>
          <p:cNvPicPr>
            <a:picLocks noChangeAspect="1" noChangeArrowheads="1"/>
          </p:cNvPicPr>
          <p:nvPr/>
        </p:nvPicPr>
        <p:blipFill>
          <a:blip r:embed="rId5" cstate="print"/>
          <a:srcRect/>
          <a:stretch>
            <a:fillRect/>
          </a:stretch>
        </p:blipFill>
        <p:spPr bwMode="auto">
          <a:xfrm>
            <a:off x="6319838" y="1773238"/>
            <a:ext cx="2524125" cy="3352800"/>
          </a:xfrm>
          <a:prstGeom prst="rect">
            <a:avLst/>
          </a:prstGeom>
          <a:noFill/>
          <a:ln w="9525">
            <a:noFill/>
            <a:miter lim="800000"/>
            <a:headEnd/>
            <a:tailEnd/>
          </a:ln>
        </p:spPr>
      </p:pic>
      <p:sp>
        <p:nvSpPr>
          <p:cNvPr id="219141" name="Text Box 7"/>
          <p:cNvSpPr txBox="1">
            <a:spLocks noChangeArrowheads="1"/>
          </p:cNvSpPr>
          <p:nvPr/>
        </p:nvSpPr>
        <p:spPr bwMode="auto">
          <a:xfrm>
            <a:off x="250825" y="5373688"/>
            <a:ext cx="2736850" cy="581025"/>
          </a:xfrm>
          <a:prstGeom prst="rect">
            <a:avLst/>
          </a:prstGeom>
          <a:noFill/>
          <a:ln w="9525">
            <a:noFill/>
            <a:miter lim="800000"/>
            <a:headEnd/>
            <a:tailEnd/>
          </a:ln>
        </p:spPr>
        <p:txBody>
          <a:bodyPr>
            <a:spAutoFit/>
          </a:bodyPr>
          <a:lstStyle/>
          <a:p>
            <a:pPr eaLnBrk="0" hangingPunct="0">
              <a:spcBef>
                <a:spcPct val="50000"/>
              </a:spcBef>
            </a:pPr>
            <a:r>
              <a:rPr lang="hu-HU" sz="1600" b="1">
                <a:solidFill>
                  <a:srgbClr val="000000"/>
                </a:solidFill>
                <a:latin typeface="Times New Roman" pitchFamily="18" charset="0"/>
              </a:rPr>
              <a:t>kémiai szenzorok</a:t>
            </a:r>
            <a:r>
              <a:rPr lang="hu-HU" sz="1600">
                <a:solidFill>
                  <a:srgbClr val="000000"/>
                </a:solidFill>
                <a:latin typeface="Times New Roman" pitchFamily="18" charset="0"/>
              </a:rPr>
              <a:t> (funkcionalizálás)</a:t>
            </a:r>
          </a:p>
        </p:txBody>
      </p:sp>
      <p:sp>
        <p:nvSpPr>
          <p:cNvPr id="219142" name="Text Box 8"/>
          <p:cNvSpPr txBox="1">
            <a:spLocks noChangeArrowheads="1"/>
          </p:cNvSpPr>
          <p:nvPr/>
        </p:nvSpPr>
        <p:spPr bwMode="auto">
          <a:xfrm>
            <a:off x="3348038" y="5373688"/>
            <a:ext cx="2736850" cy="825500"/>
          </a:xfrm>
          <a:prstGeom prst="rect">
            <a:avLst/>
          </a:prstGeom>
          <a:noFill/>
          <a:ln w="9525">
            <a:noFill/>
            <a:miter lim="800000"/>
            <a:headEnd/>
            <a:tailEnd/>
          </a:ln>
        </p:spPr>
        <p:txBody>
          <a:bodyPr>
            <a:spAutoFit/>
          </a:bodyPr>
          <a:lstStyle/>
          <a:p>
            <a:pPr eaLnBrk="0" hangingPunct="0">
              <a:spcBef>
                <a:spcPct val="50000"/>
              </a:spcBef>
            </a:pPr>
            <a:r>
              <a:rPr lang="hu-HU" sz="1600" b="1">
                <a:solidFill>
                  <a:srgbClr val="000000"/>
                </a:solidFill>
                <a:latin typeface="Times New Roman" pitchFamily="18" charset="0"/>
              </a:rPr>
              <a:t>nanoelektronika</a:t>
            </a:r>
            <a:r>
              <a:rPr lang="hu-HU" sz="1600">
                <a:solidFill>
                  <a:srgbClr val="000000"/>
                </a:solidFill>
                <a:latin typeface="Times New Roman" pitchFamily="18" charset="0"/>
              </a:rPr>
              <a:t>: 	           n-m osztható 3-mal </a:t>
            </a:r>
            <a:r>
              <a:rPr lang="hu-HU" sz="1600">
                <a:solidFill>
                  <a:srgbClr val="000000"/>
                </a:solidFill>
                <a:latin typeface="Times New Roman" pitchFamily="18" charset="0"/>
                <a:sym typeface="Symbol" pitchFamily="18" charset="2"/>
              </a:rPr>
              <a:t></a:t>
            </a:r>
            <a:r>
              <a:rPr lang="hu-HU" sz="1600">
                <a:solidFill>
                  <a:srgbClr val="000000"/>
                </a:solidFill>
                <a:latin typeface="Times New Roman" pitchFamily="18" charset="0"/>
              </a:rPr>
              <a:t> fémes   a többi félvezető </a:t>
            </a:r>
            <a:r>
              <a:rPr lang="hu-HU" sz="1600">
                <a:solidFill>
                  <a:srgbClr val="000000"/>
                </a:solidFill>
                <a:latin typeface="Times New Roman" pitchFamily="18" charset="0"/>
                <a:sym typeface="Symbol" pitchFamily="18" charset="2"/>
              </a:rPr>
              <a:t> nano-IC</a:t>
            </a:r>
          </a:p>
        </p:txBody>
      </p:sp>
      <p:sp>
        <p:nvSpPr>
          <p:cNvPr id="219143" name="Text Box 9"/>
          <p:cNvSpPr txBox="1">
            <a:spLocks noChangeArrowheads="1"/>
          </p:cNvSpPr>
          <p:nvPr/>
        </p:nvSpPr>
        <p:spPr bwMode="auto">
          <a:xfrm>
            <a:off x="6372225" y="5373688"/>
            <a:ext cx="2736850" cy="825500"/>
          </a:xfrm>
          <a:prstGeom prst="rect">
            <a:avLst/>
          </a:prstGeom>
          <a:noFill/>
          <a:ln w="9525">
            <a:noFill/>
            <a:miter lim="800000"/>
            <a:headEnd/>
            <a:tailEnd/>
          </a:ln>
        </p:spPr>
        <p:txBody>
          <a:bodyPr>
            <a:spAutoFit/>
          </a:bodyPr>
          <a:lstStyle/>
          <a:p>
            <a:pPr eaLnBrk="0" hangingPunct="0">
              <a:spcBef>
                <a:spcPct val="50000"/>
              </a:spcBef>
            </a:pPr>
            <a:r>
              <a:rPr lang="hu-HU" sz="1600" b="1">
                <a:solidFill>
                  <a:srgbClr val="000000"/>
                </a:solidFill>
                <a:latin typeface="Times New Roman" pitchFamily="18" charset="0"/>
              </a:rPr>
              <a:t>különleges mechanikai tulajdonságok</a:t>
            </a:r>
            <a:r>
              <a:rPr lang="hu-HU" sz="1600">
                <a:solidFill>
                  <a:srgbClr val="000000"/>
                </a:solidFill>
                <a:latin typeface="Times New Roman" pitchFamily="18" charset="0"/>
              </a:rPr>
              <a:t>:                     erős, könnyű, stabil, flexibilis</a:t>
            </a:r>
          </a:p>
        </p:txBody>
      </p:sp>
      <p:pic>
        <p:nvPicPr>
          <p:cNvPr id="219144" name="Picture 12" descr="headbang"/>
          <p:cNvPicPr>
            <a:picLocks noChangeAspect="1" noChangeArrowheads="1" noCrop="1"/>
          </p:cNvPicPr>
          <p:nvPr/>
        </p:nvPicPr>
        <p:blipFill>
          <a:blip r:embed="rId6" cstate="print"/>
          <a:srcRect/>
          <a:stretch>
            <a:fillRect/>
          </a:stretch>
        </p:blipFill>
        <p:spPr bwMode="auto">
          <a:xfrm>
            <a:off x="5464175" y="5448300"/>
            <a:ext cx="331788" cy="285750"/>
          </a:xfrm>
          <a:prstGeom prst="rect">
            <a:avLst/>
          </a:prstGeom>
          <a:noFill/>
          <a:ln w="9525">
            <a:noFill/>
            <a:miter lim="800000"/>
            <a:headEnd/>
            <a:tailEnd/>
          </a:ln>
        </p:spPr>
      </p:pic>
      <p:sp>
        <p:nvSpPr>
          <p:cNvPr id="219145" name="Rectangle 10"/>
          <p:cNvSpPr>
            <a:spLocks noGrp="1" noChangeArrowheads="1"/>
          </p:cNvSpPr>
          <p:nvPr>
            <p:ph type="title"/>
          </p:nvPr>
        </p:nvSpPr>
        <p:spPr/>
        <p:txBody>
          <a:bodyPr/>
          <a:lstStyle/>
          <a:p>
            <a:pPr eaLnBrk="1" hangingPunct="1"/>
            <a:r>
              <a:rPr lang="hu-HU" smtClean="0">
                <a:solidFill>
                  <a:srgbClr val="000000"/>
                </a:solidFill>
              </a:rPr>
              <a:t>Alkalmazási lehetőségek</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DDDDDD"/>
        </a:solidFill>
        <a:effectLst/>
      </p:bgPr>
    </p:bg>
    <p:spTree>
      <p:nvGrpSpPr>
        <p:cNvPr id="1" name=""/>
        <p:cNvGrpSpPr/>
        <p:nvPr/>
      </p:nvGrpSpPr>
      <p:grpSpPr>
        <a:xfrm>
          <a:off x="0" y="0"/>
          <a:ext cx="0" cy="0"/>
          <a:chOff x="0" y="0"/>
          <a:chExt cx="0" cy="0"/>
        </a:xfrm>
      </p:grpSpPr>
      <p:pic>
        <p:nvPicPr>
          <p:cNvPr id="220162" name="Picture 2" descr="image004"/>
          <p:cNvPicPr>
            <a:picLocks noChangeAspect="1" noChangeArrowheads="1"/>
          </p:cNvPicPr>
          <p:nvPr/>
        </p:nvPicPr>
        <p:blipFill>
          <a:blip r:embed="rId3" cstate="print"/>
          <a:srcRect/>
          <a:stretch>
            <a:fillRect/>
          </a:stretch>
        </p:blipFill>
        <p:spPr bwMode="auto">
          <a:xfrm>
            <a:off x="2124075" y="1773238"/>
            <a:ext cx="4895850" cy="4210050"/>
          </a:xfrm>
          <a:prstGeom prst="rect">
            <a:avLst/>
          </a:prstGeom>
          <a:noFill/>
          <a:ln w="9525">
            <a:noFill/>
            <a:miter lim="800000"/>
            <a:headEnd/>
            <a:tailEnd/>
          </a:ln>
        </p:spPr>
      </p:pic>
      <p:sp>
        <p:nvSpPr>
          <p:cNvPr id="220163" name="Text Box 4"/>
          <p:cNvSpPr txBox="1">
            <a:spLocks noChangeArrowheads="1"/>
          </p:cNvSpPr>
          <p:nvPr/>
        </p:nvSpPr>
        <p:spPr bwMode="auto">
          <a:xfrm>
            <a:off x="2268538" y="6165850"/>
            <a:ext cx="4800600"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FF0000"/>
                </a:solidFill>
                <a:latin typeface="Times New Roman" pitchFamily="18" charset="0"/>
              </a:rPr>
              <a:t>C</a:t>
            </a:r>
            <a:r>
              <a:rPr lang="hu-HU" sz="2400" baseline="-25000">
                <a:solidFill>
                  <a:srgbClr val="FF0000"/>
                </a:solidFill>
                <a:latin typeface="Times New Roman" pitchFamily="18" charset="0"/>
              </a:rPr>
              <a:t>h</a:t>
            </a:r>
            <a:r>
              <a:rPr lang="hu-HU" sz="2400">
                <a:solidFill>
                  <a:srgbClr val="FF0000"/>
                </a:solidFill>
                <a:latin typeface="Times New Roman" pitchFamily="18" charset="0"/>
              </a:rPr>
              <a:t> = n</a:t>
            </a:r>
            <a:r>
              <a:rPr lang="hu-HU" sz="2400">
                <a:solidFill>
                  <a:srgbClr val="FF0000"/>
                </a:solidFill>
                <a:latin typeface="Times New Roman" pitchFamily="18" charset="0"/>
                <a:sym typeface="Symbol" pitchFamily="18" charset="2"/>
              </a:rPr>
              <a:t>·a</a:t>
            </a:r>
            <a:r>
              <a:rPr lang="hu-HU" sz="2400" baseline="-25000">
                <a:solidFill>
                  <a:srgbClr val="FF0000"/>
                </a:solidFill>
                <a:latin typeface="Times New Roman" pitchFamily="18" charset="0"/>
                <a:sym typeface="Symbol" pitchFamily="18" charset="2"/>
              </a:rPr>
              <a:t>1</a:t>
            </a:r>
            <a:r>
              <a:rPr lang="hu-HU" sz="2400">
                <a:solidFill>
                  <a:srgbClr val="FF0000"/>
                </a:solidFill>
                <a:latin typeface="Times New Roman" pitchFamily="18" charset="0"/>
                <a:sym typeface="Symbol" pitchFamily="18" charset="2"/>
              </a:rPr>
              <a:t>+m·a</a:t>
            </a:r>
            <a:r>
              <a:rPr lang="hu-HU" sz="2400" baseline="-25000">
                <a:solidFill>
                  <a:srgbClr val="FF0000"/>
                </a:solidFill>
                <a:latin typeface="Times New Roman" pitchFamily="18" charset="0"/>
                <a:sym typeface="Symbol" pitchFamily="18" charset="2"/>
              </a:rPr>
              <a:t>2</a:t>
            </a:r>
            <a:r>
              <a:rPr lang="hu-HU" sz="2400">
                <a:solidFill>
                  <a:srgbClr val="FF0000"/>
                </a:solidFill>
                <a:latin typeface="Times New Roman" pitchFamily="18" charset="0"/>
              </a:rPr>
              <a:t> ; pl. (n,m)=(6,3)</a:t>
            </a:r>
          </a:p>
        </p:txBody>
      </p:sp>
      <p:sp>
        <p:nvSpPr>
          <p:cNvPr id="220164" name="Line 5"/>
          <p:cNvSpPr>
            <a:spLocks noChangeShapeType="1"/>
          </p:cNvSpPr>
          <p:nvPr/>
        </p:nvSpPr>
        <p:spPr bwMode="auto">
          <a:xfrm>
            <a:off x="3132138" y="4581525"/>
            <a:ext cx="2447925" cy="0"/>
          </a:xfrm>
          <a:prstGeom prst="line">
            <a:avLst/>
          </a:prstGeom>
          <a:noFill/>
          <a:ln w="38100">
            <a:solidFill>
              <a:srgbClr val="FF0000"/>
            </a:solidFill>
            <a:round/>
            <a:headEnd/>
            <a:tailEnd type="triangle" w="med" len="med"/>
          </a:ln>
        </p:spPr>
        <p:txBody>
          <a:bodyPr wrap="none" anchor="ctr"/>
          <a:lstStyle/>
          <a:p>
            <a:endParaRPr lang="hu-HU"/>
          </a:p>
        </p:txBody>
      </p:sp>
      <p:sp>
        <p:nvSpPr>
          <p:cNvPr id="220165" name="Line 6"/>
          <p:cNvSpPr>
            <a:spLocks noChangeShapeType="1"/>
          </p:cNvSpPr>
          <p:nvPr/>
        </p:nvSpPr>
        <p:spPr bwMode="auto">
          <a:xfrm>
            <a:off x="5580063" y="4581525"/>
            <a:ext cx="614362" cy="1069975"/>
          </a:xfrm>
          <a:prstGeom prst="line">
            <a:avLst/>
          </a:prstGeom>
          <a:noFill/>
          <a:ln w="38100">
            <a:solidFill>
              <a:srgbClr val="FF0000"/>
            </a:solidFill>
            <a:round/>
            <a:headEnd/>
            <a:tailEnd type="triangle" w="med" len="med"/>
          </a:ln>
        </p:spPr>
        <p:txBody>
          <a:bodyPr wrap="none" anchor="ctr"/>
          <a:lstStyle/>
          <a:p>
            <a:endParaRPr lang="hu-HU"/>
          </a:p>
        </p:txBody>
      </p:sp>
      <p:sp>
        <p:nvSpPr>
          <p:cNvPr id="220166" name="Text Box 7"/>
          <p:cNvSpPr txBox="1">
            <a:spLocks noChangeArrowheads="1"/>
          </p:cNvSpPr>
          <p:nvPr/>
        </p:nvSpPr>
        <p:spPr bwMode="auto">
          <a:xfrm>
            <a:off x="4356100" y="4149725"/>
            <a:ext cx="685800" cy="457200"/>
          </a:xfrm>
          <a:prstGeom prst="rect">
            <a:avLst/>
          </a:prstGeom>
          <a:noFill/>
          <a:ln w="9525">
            <a:noFill/>
            <a:miter lim="800000"/>
            <a:headEnd/>
            <a:tailEnd/>
          </a:ln>
        </p:spPr>
        <p:txBody>
          <a:bodyPr>
            <a:spAutoFit/>
          </a:bodyPr>
          <a:lstStyle/>
          <a:p>
            <a:pPr eaLnBrk="0" hangingPunct="0">
              <a:spcBef>
                <a:spcPct val="50000"/>
              </a:spcBef>
            </a:pPr>
            <a:r>
              <a:rPr lang="hu-HU" sz="2400" b="1">
                <a:solidFill>
                  <a:srgbClr val="FF0000"/>
                </a:solidFill>
                <a:latin typeface="Times New Roman" pitchFamily="18" charset="0"/>
              </a:rPr>
              <a:t>6</a:t>
            </a:r>
            <a:endParaRPr lang="hu-HU" sz="2400">
              <a:latin typeface="Times New Roman" pitchFamily="18" charset="0"/>
            </a:endParaRPr>
          </a:p>
        </p:txBody>
      </p:sp>
      <p:sp>
        <p:nvSpPr>
          <p:cNvPr id="220167" name="Text Box 8"/>
          <p:cNvSpPr txBox="1">
            <a:spLocks noChangeArrowheads="1"/>
          </p:cNvSpPr>
          <p:nvPr/>
        </p:nvSpPr>
        <p:spPr bwMode="auto">
          <a:xfrm>
            <a:off x="5867400" y="4724400"/>
            <a:ext cx="762000" cy="457200"/>
          </a:xfrm>
          <a:prstGeom prst="rect">
            <a:avLst/>
          </a:prstGeom>
          <a:noFill/>
          <a:ln w="9525">
            <a:noFill/>
            <a:miter lim="800000"/>
            <a:headEnd/>
            <a:tailEnd/>
          </a:ln>
        </p:spPr>
        <p:txBody>
          <a:bodyPr>
            <a:spAutoFit/>
          </a:bodyPr>
          <a:lstStyle/>
          <a:p>
            <a:pPr eaLnBrk="0" hangingPunct="0">
              <a:spcBef>
                <a:spcPct val="50000"/>
              </a:spcBef>
            </a:pPr>
            <a:r>
              <a:rPr lang="hu-HU" sz="2400" b="1">
                <a:solidFill>
                  <a:srgbClr val="FF0000"/>
                </a:solidFill>
                <a:latin typeface="Times New Roman" pitchFamily="18" charset="0"/>
              </a:rPr>
              <a:t>3</a:t>
            </a:r>
            <a:endParaRPr lang="hu-HU" sz="2400">
              <a:latin typeface="Times New Roman" pitchFamily="18" charset="0"/>
            </a:endParaRPr>
          </a:p>
        </p:txBody>
      </p:sp>
      <p:sp>
        <p:nvSpPr>
          <p:cNvPr id="220168" name="Rectangle 9"/>
          <p:cNvSpPr>
            <a:spLocks noGrp="1" noChangeArrowheads="1"/>
          </p:cNvSpPr>
          <p:nvPr>
            <p:ph type="title"/>
          </p:nvPr>
        </p:nvSpPr>
        <p:spPr/>
        <p:txBody>
          <a:bodyPr/>
          <a:lstStyle/>
          <a:p>
            <a:pPr eaLnBrk="1" hangingPunct="1"/>
            <a:r>
              <a:rPr lang="hu-HU" sz="3400" smtClean="0">
                <a:solidFill>
                  <a:srgbClr val="FF0000"/>
                </a:solidFill>
              </a:rPr>
              <a:t>C</a:t>
            </a:r>
            <a:r>
              <a:rPr lang="hu-HU" sz="3400" baseline="-25000" smtClean="0">
                <a:solidFill>
                  <a:srgbClr val="FF0000"/>
                </a:solidFill>
              </a:rPr>
              <a:t>h</a:t>
            </a:r>
            <a:r>
              <a:rPr lang="hu-HU" sz="3400" smtClean="0">
                <a:solidFill>
                  <a:srgbClr val="FF0000"/>
                </a:solidFill>
              </a:rPr>
              <a:t> kiralitási („felcsavarási”) vektor</a:t>
            </a:r>
            <a:br>
              <a:rPr lang="hu-HU" sz="3400" smtClean="0">
                <a:solidFill>
                  <a:srgbClr val="FF0000"/>
                </a:solidFill>
              </a:rPr>
            </a:br>
            <a:endParaRPr lang="hu-HU" sz="3400" smtClean="0">
              <a:solidFill>
                <a:srgbClr val="FF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DDDDDD"/>
        </a:solidFill>
        <a:effectLst/>
      </p:bgPr>
    </p:bg>
    <p:spTree>
      <p:nvGrpSpPr>
        <p:cNvPr id="1" name=""/>
        <p:cNvGrpSpPr/>
        <p:nvPr/>
      </p:nvGrpSpPr>
      <p:grpSpPr>
        <a:xfrm>
          <a:off x="0" y="0"/>
          <a:ext cx="0" cy="0"/>
          <a:chOff x="0" y="0"/>
          <a:chExt cx="0" cy="0"/>
        </a:xfrm>
      </p:grpSpPr>
      <p:pic>
        <p:nvPicPr>
          <p:cNvPr id="1028" name="Picture 2" descr="Scan2"/>
          <p:cNvPicPr>
            <a:picLocks noChangeAspect="1" noChangeArrowheads="1"/>
          </p:cNvPicPr>
          <p:nvPr/>
        </p:nvPicPr>
        <p:blipFill>
          <a:blip r:embed="rId4" cstate="print"/>
          <a:srcRect/>
          <a:stretch>
            <a:fillRect/>
          </a:stretch>
        </p:blipFill>
        <p:spPr bwMode="auto">
          <a:xfrm>
            <a:off x="-36513" y="-1250950"/>
            <a:ext cx="5891213" cy="8496300"/>
          </a:xfrm>
          <a:prstGeom prst="rect">
            <a:avLst/>
          </a:prstGeom>
          <a:noFill/>
          <a:ln w="9525">
            <a:noFill/>
            <a:miter lim="800000"/>
            <a:headEnd/>
            <a:tailEnd/>
          </a:ln>
        </p:spPr>
      </p:pic>
      <p:graphicFrame>
        <p:nvGraphicFramePr>
          <p:cNvPr id="1026" name="Object 3"/>
          <p:cNvGraphicFramePr>
            <a:graphicFrameLocks noChangeAspect="1"/>
          </p:cNvGraphicFramePr>
          <p:nvPr/>
        </p:nvGraphicFramePr>
        <p:xfrm>
          <a:off x="6227763" y="1989138"/>
          <a:ext cx="2398712" cy="3357562"/>
        </p:xfrm>
        <a:graphic>
          <a:graphicData uri="http://schemas.openxmlformats.org/presentationml/2006/ole">
            <p:oleObj spid="_x0000_s1026" name="ﾋﾞｯﾄﾏｯﾌﾟ ｲﾒｰｼﾞ" r:id="rId5" imgW="1333333" imgH="1867073" progId="Paint.Picture">
              <p:embed/>
            </p:oleObj>
          </a:graphicData>
        </a:graphic>
      </p:graphicFrame>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3" cstate="print"/>
          <a:srcRect/>
          <a:stretch>
            <a:fillRect/>
          </a:stretch>
        </p:blipFill>
        <p:spPr bwMode="auto">
          <a:xfrm>
            <a:off x="179388" y="260350"/>
            <a:ext cx="5486400" cy="6100763"/>
          </a:xfrm>
          <a:prstGeom prst="rect">
            <a:avLst/>
          </a:prstGeom>
          <a:noFill/>
          <a:ln w="9525">
            <a:noFill/>
            <a:miter lim="800000"/>
            <a:headEnd/>
            <a:tailEnd/>
          </a:ln>
        </p:spPr>
      </p:pic>
      <p:pic>
        <p:nvPicPr>
          <p:cNvPr id="221187" name="Picture 3"/>
          <p:cNvPicPr>
            <a:picLocks noChangeAspect="1" noChangeArrowheads="1"/>
          </p:cNvPicPr>
          <p:nvPr/>
        </p:nvPicPr>
        <p:blipFill>
          <a:blip r:embed="rId4" cstate="print"/>
          <a:srcRect/>
          <a:stretch>
            <a:fillRect/>
          </a:stretch>
        </p:blipFill>
        <p:spPr bwMode="auto">
          <a:xfrm>
            <a:off x="5940425" y="1773238"/>
            <a:ext cx="2681288" cy="40052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DDDDDD"/>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p:txBody>
          <a:bodyPr anchor="ctr"/>
          <a:lstStyle/>
          <a:p>
            <a:pPr eaLnBrk="1" hangingPunct="1"/>
            <a:r>
              <a:rPr lang="hu-HU" smtClean="0">
                <a:latin typeface="Algerian" pitchFamily="82" charset="0"/>
              </a:rPr>
              <a:t>ELEKTROMOS TULAJDONSÁGOK</a:t>
            </a:r>
            <a:endParaRPr lang="en-US" smtClean="0">
              <a:latin typeface="Algerian" pitchFamily="82" charset="0"/>
            </a:endParaRPr>
          </a:p>
        </p:txBody>
      </p:sp>
      <p:sp>
        <p:nvSpPr>
          <p:cNvPr id="222211" name="Rectangle 3"/>
          <p:cNvSpPr>
            <a:spLocks noGrp="1" noChangeArrowheads="1"/>
          </p:cNvSpPr>
          <p:nvPr>
            <p:ph type="subTitle" idx="1"/>
          </p:nvPr>
        </p:nvSpPr>
        <p:spPr/>
        <p:txBody>
          <a:bodyPr/>
          <a:lstStyle/>
          <a:p>
            <a:pPr eaLnBrk="1" hangingPunct="1"/>
            <a:endParaRPr lang="hu-HU"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0466" name="Picture 2" descr="04modif"/>
          <p:cNvPicPr>
            <a:picLocks noChangeAspect="1" noChangeArrowheads="1"/>
          </p:cNvPicPr>
          <p:nvPr/>
        </p:nvPicPr>
        <p:blipFill>
          <a:blip r:embed="rId3" cstate="print"/>
          <a:srcRect/>
          <a:stretch>
            <a:fillRect/>
          </a:stretch>
        </p:blipFill>
        <p:spPr bwMode="auto">
          <a:xfrm>
            <a:off x="0" y="2432050"/>
            <a:ext cx="4284663" cy="4111625"/>
          </a:xfrm>
          <a:prstGeom prst="rect">
            <a:avLst/>
          </a:prstGeom>
          <a:noFill/>
          <a:ln w="9525">
            <a:noFill/>
            <a:miter lim="800000"/>
            <a:headEnd/>
            <a:tailEnd/>
          </a:ln>
        </p:spPr>
      </p:pic>
      <p:pic>
        <p:nvPicPr>
          <p:cNvPr id="190467" name="Picture 3" descr="05modif"/>
          <p:cNvPicPr>
            <a:picLocks noChangeAspect="1" noChangeArrowheads="1"/>
          </p:cNvPicPr>
          <p:nvPr/>
        </p:nvPicPr>
        <p:blipFill>
          <a:blip r:embed="rId4" cstate="print"/>
          <a:srcRect/>
          <a:stretch>
            <a:fillRect/>
          </a:stretch>
        </p:blipFill>
        <p:spPr bwMode="auto">
          <a:xfrm>
            <a:off x="4787900" y="2452688"/>
            <a:ext cx="4356100" cy="4024312"/>
          </a:xfrm>
          <a:prstGeom prst="rect">
            <a:avLst/>
          </a:prstGeom>
          <a:noFill/>
          <a:ln w="9525">
            <a:noFill/>
            <a:miter lim="800000"/>
            <a:headEnd/>
            <a:tailEnd/>
          </a:ln>
        </p:spPr>
      </p:pic>
      <p:sp>
        <p:nvSpPr>
          <p:cNvPr id="190468" name="Text Box 6"/>
          <p:cNvSpPr txBox="1">
            <a:spLocks noChangeArrowheads="1"/>
          </p:cNvSpPr>
          <p:nvPr/>
        </p:nvSpPr>
        <p:spPr bwMode="auto">
          <a:xfrm>
            <a:off x="0" y="260350"/>
            <a:ext cx="9144000"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FFFFFF"/>
                </a:solidFill>
                <a:latin typeface="Times New Roman" pitchFamily="18" charset="0"/>
              </a:rPr>
              <a:t>	akirális  </a:t>
            </a:r>
            <a:r>
              <a:rPr lang="hu-HU" sz="2000">
                <a:solidFill>
                  <a:srgbClr val="FFFFFF"/>
                </a:solidFill>
                <a:latin typeface="Times New Roman" pitchFamily="18" charset="0"/>
              </a:rPr>
              <a:t>(karosszék)</a:t>
            </a:r>
            <a:r>
              <a:rPr lang="hu-HU" sz="2400">
                <a:solidFill>
                  <a:srgbClr val="FFFFFF"/>
                </a:solidFill>
                <a:latin typeface="Times New Roman" pitchFamily="18" charset="0"/>
              </a:rPr>
              <a:t>				királis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eaLnBrk="1" hangingPunct="1"/>
            <a:r>
              <a:rPr lang="hu-HU" smtClean="0"/>
              <a:t>Félvezetők vagy fémesek</a:t>
            </a:r>
          </a:p>
        </p:txBody>
      </p:sp>
      <p:pic>
        <p:nvPicPr>
          <p:cNvPr id="223235" name="Picture 4" descr="chiral-map"/>
          <p:cNvPicPr>
            <a:picLocks noChangeAspect="1" noChangeArrowheads="1"/>
          </p:cNvPicPr>
          <p:nvPr/>
        </p:nvPicPr>
        <p:blipFill>
          <a:blip r:embed="rId2" cstate="print"/>
          <a:srcRect/>
          <a:stretch>
            <a:fillRect/>
          </a:stretch>
        </p:blipFill>
        <p:spPr bwMode="auto">
          <a:xfrm>
            <a:off x="1042988" y="1700213"/>
            <a:ext cx="6985000" cy="4891087"/>
          </a:xfrm>
          <a:prstGeom prst="rect">
            <a:avLst/>
          </a:prstGeom>
          <a:noFill/>
          <a:ln w="9525">
            <a:noFill/>
            <a:miter lim="800000"/>
            <a:headEnd/>
            <a:tailEnd/>
          </a:ln>
        </p:spPr>
      </p:pic>
      <p:sp>
        <p:nvSpPr>
          <p:cNvPr id="223236" name="Text Box 547"/>
          <p:cNvSpPr txBox="1">
            <a:spLocks noChangeArrowheads="1"/>
          </p:cNvSpPr>
          <p:nvPr/>
        </p:nvSpPr>
        <p:spPr bwMode="auto">
          <a:xfrm>
            <a:off x="2339975" y="5876925"/>
            <a:ext cx="4752975" cy="701675"/>
          </a:xfrm>
          <a:prstGeom prst="rect">
            <a:avLst/>
          </a:prstGeom>
          <a:noFill/>
          <a:ln w="9525">
            <a:noFill/>
            <a:miter lim="800000"/>
            <a:headEnd/>
            <a:tailEnd/>
          </a:ln>
        </p:spPr>
        <p:txBody>
          <a:bodyPr>
            <a:spAutoFit/>
          </a:bodyPr>
          <a:lstStyle/>
          <a:p>
            <a:pPr eaLnBrk="0" hangingPunct="0"/>
            <a:r>
              <a:rPr kumimoji="1" lang="en-US" altLang="ja-JP" sz="2000">
                <a:latin typeface="Times New Roman" pitchFamily="18" charset="0"/>
                <a:ea typeface="ＭＳ Ｐゴシック" pitchFamily="34" charset="-128"/>
              </a:rPr>
              <a:t>n - m = 3q (q: </a:t>
            </a:r>
            <a:r>
              <a:rPr kumimoji="1" lang="hu-HU" altLang="ja-JP" sz="2000">
                <a:latin typeface="Times New Roman" pitchFamily="18" charset="0"/>
              </a:rPr>
              <a:t>egész</a:t>
            </a:r>
            <a:r>
              <a:rPr kumimoji="1" lang="en-US" altLang="ja-JP" sz="2000">
                <a:latin typeface="Times New Roman" pitchFamily="18" charset="0"/>
                <a:ea typeface="ＭＳ Ｐゴシック" pitchFamily="34" charset="-128"/>
              </a:rPr>
              <a:t>): </a:t>
            </a:r>
            <a:r>
              <a:rPr kumimoji="1" lang="hu-HU" altLang="ja-JP" sz="2000">
                <a:latin typeface="Times New Roman" pitchFamily="18" charset="0"/>
              </a:rPr>
              <a:t>fémes</a:t>
            </a:r>
            <a:endParaRPr kumimoji="1" lang="en-US" altLang="ja-JP" sz="2000">
              <a:latin typeface="Times New Roman" pitchFamily="18" charset="0"/>
              <a:ea typeface="ＭＳ Ｐゴシック" pitchFamily="34" charset="-128"/>
            </a:endParaRPr>
          </a:p>
          <a:p>
            <a:pPr eaLnBrk="0" hangingPunct="0"/>
            <a:r>
              <a:rPr kumimoji="1" lang="en-US" altLang="ja-JP" sz="2000">
                <a:latin typeface="Times New Roman" pitchFamily="18" charset="0"/>
                <a:ea typeface="ＭＳ Ｐゴシック" pitchFamily="34" charset="-128"/>
              </a:rPr>
              <a:t>n - m </a:t>
            </a:r>
            <a:r>
              <a:rPr kumimoji="1" lang="en-US" altLang="ja-JP" sz="2000">
                <a:latin typeface="Times New Roman" pitchFamily="18" charset="0"/>
                <a:ea typeface="ＭＳ Ｐゴシック" pitchFamily="34" charset="-128"/>
                <a:sym typeface="Symbol" pitchFamily="18" charset="2"/>
              </a:rPr>
              <a:t></a:t>
            </a:r>
            <a:r>
              <a:rPr kumimoji="1" lang="en-US" altLang="ja-JP" sz="2000">
                <a:latin typeface="Times New Roman" pitchFamily="18" charset="0"/>
                <a:ea typeface="ＭＳ Ｐゴシック" pitchFamily="34" charset="-128"/>
              </a:rPr>
              <a:t> 3q (q: </a:t>
            </a:r>
            <a:r>
              <a:rPr kumimoji="1" lang="hu-HU" altLang="ja-JP" sz="2000">
                <a:latin typeface="Times New Roman" pitchFamily="18" charset="0"/>
              </a:rPr>
              <a:t>egész</a:t>
            </a:r>
            <a:r>
              <a:rPr kumimoji="1" lang="en-US" altLang="ja-JP" sz="2000">
                <a:latin typeface="Times New Roman" pitchFamily="18" charset="0"/>
                <a:ea typeface="ＭＳ Ｐゴシック" pitchFamily="34" charset="-128"/>
              </a:rPr>
              <a:t>): </a:t>
            </a:r>
            <a:r>
              <a:rPr kumimoji="1" lang="hu-HU" altLang="ja-JP" sz="2000">
                <a:latin typeface="Times New Roman" pitchFamily="18" charset="0"/>
              </a:rPr>
              <a:t>félvezető</a:t>
            </a:r>
            <a:endParaRPr kumimoji="1" lang="en-US" altLang="ja-JP" sz="2000">
              <a:latin typeface="Times New Roman" pitchFamily="18" charset="0"/>
              <a:ea typeface="ＭＳ Ｐゴシック" pitchFamily="34" charset="-128"/>
            </a:endParaRPr>
          </a:p>
        </p:txBody>
      </p:sp>
      <p:sp>
        <p:nvSpPr>
          <p:cNvPr id="223237" name="Text Box 455"/>
          <p:cNvSpPr txBox="1">
            <a:spLocks noChangeArrowheads="1"/>
          </p:cNvSpPr>
          <p:nvPr/>
        </p:nvSpPr>
        <p:spPr bwMode="auto">
          <a:xfrm>
            <a:off x="7885113" y="1989138"/>
            <a:ext cx="1193800" cy="400050"/>
          </a:xfrm>
          <a:prstGeom prst="rect">
            <a:avLst/>
          </a:prstGeom>
          <a:solidFill>
            <a:srgbClr val="F8F6A6"/>
          </a:solidFill>
          <a:ln w="9525">
            <a:noFill/>
            <a:miter lim="800000"/>
            <a:headEnd/>
            <a:tailEnd/>
          </a:ln>
        </p:spPr>
        <p:txBody>
          <a:bodyPr wrap="none">
            <a:spAutoFit/>
          </a:bodyPr>
          <a:lstStyle/>
          <a:p>
            <a:pPr algn="ctr" eaLnBrk="0" hangingPunct="0"/>
            <a:r>
              <a:rPr kumimoji="1" lang="hu-HU" altLang="ja-JP" sz="2000">
                <a:solidFill>
                  <a:srgbClr val="000000"/>
                </a:solidFill>
                <a:latin typeface="Times New Roman" pitchFamily="18" charset="0"/>
              </a:rPr>
              <a:t>cikk-cakk</a:t>
            </a:r>
            <a:endParaRPr kumimoji="1" lang="en-US" altLang="ja-JP" sz="2000">
              <a:solidFill>
                <a:srgbClr val="000000"/>
              </a:solidFill>
              <a:latin typeface="Times New Roman" pitchFamily="18" charset="0"/>
              <a:ea typeface="ＭＳ Ｐゴシック" pitchFamily="34" charset="-128"/>
            </a:endParaRPr>
          </a:p>
        </p:txBody>
      </p:sp>
      <p:sp>
        <p:nvSpPr>
          <p:cNvPr id="223238" name="Text Box 456"/>
          <p:cNvSpPr txBox="1">
            <a:spLocks noChangeArrowheads="1"/>
          </p:cNvSpPr>
          <p:nvPr/>
        </p:nvSpPr>
        <p:spPr bwMode="auto">
          <a:xfrm>
            <a:off x="7915275" y="5949950"/>
            <a:ext cx="1193800" cy="400050"/>
          </a:xfrm>
          <a:prstGeom prst="rect">
            <a:avLst/>
          </a:prstGeom>
          <a:solidFill>
            <a:srgbClr val="F8F6A6"/>
          </a:solidFill>
          <a:ln w="9525">
            <a:noFill/>
            <a:miter lim="800000"/>
            <a:headEnd/>
            <a:tailEnd/>
          </a:ln>
        </p:spPr>
        <p:txBody>
          <a:bodyPr wrap="none">
            <a:spAutoFit/>
          </a:bodyPr>
          <a:lstStyle/>
          <a:p>
            <a:pPr algn="ctr" eaLnBrk="0" hangingPunct="0"/>
            <a:r>
              <a:rPr kumimoji="1" lang="hu-HU" altLang="ja-JP" sz="2000">
                <a:solidFill>
                  <a:srgbClr val="000000"/>
                </a:solidFill>
                <a:latin typeface="Times New Roman" pitchFamily="18" charset="0"/>
              </a:rPr>
              <a:t>karosszék</a:t>
            </a:r>
            <a:endParaRPr kumimoji="1" lang="en-US" altLang="ja-JP" sz="2000">
              <a:solidFill>
                <a:srgbClr val="000000"/>
              </a:solidFill>
              <a:latin typeface="Times New Roman" pitchFamily="18" charset="0"/>
              <a:ea typeface="ＭＳ Ｐゴシック" pitchFamily="34" charset="-128"/>
            </a:endParaRPr>
          </a:p>
        </p:txBody>
      </p:sp>
      <p:sp>
        <p:nvSpPr>
          <p:cNvPr id="223239" name="Text Box 548"/>
          <p:cNvSpPr txBox="1">
            <a:spLocks noChangeArrowheads="1"/>
          </p:cNvSpPr>
          <p:nvPr/>
        </p:nvSpPr>
        <p:spPr bwMode="auto">
          <a:xfrm>
            <a:off x="7885113" y="3860800"/>
            <a:ext cx="1223962" cy="396875"/>
          </a:xfrm>
          <a:prstGeom prst="rect">
            <a:avLst/>
          </a:prstGeom>
          <a:solidFill>
            <a:srgbClr val="FFFF99"/>
          </a:solidFill>
          <a:ln w="9525">
            <a:noFill/>
            <a:miter lim="800000"/>
            <a:headEnd/>
            <a:tailEnd/>
          </a:ln>
        </p:spPr>
        <p:txBody>
          <a:bodyPr>
            <a:spAutoFit/>
          </a:bodyPr>
          <a:lstStyle/>
          <a:p>
            <a:pPr eaLnBrk="0" hangingPunct="0">
              <a:spcBef>
                <a:spcPct val="50000"/>
              </a:spcBef>
            </a:pPr>
            <a:r>
              <a:rPr lang="hu-HU" sz="2000">
                <a:solidFill>
                  <a:srgbClr val="000000"/>
                </a:solidFill>
                <a:latin typeface="Times New Roman" pitchFamily="18" charset="0"/>
              </a:rPr>
              <a:t>királis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DDDDDD"/>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p:txBody>
          <a:bodyPr anchor="ctr"/>
          <a:lstStyle/>
          <a:p>
            <a:pPr eaLnBrk="1" hangingPunct="1"/>
            <a:r>
              <a:rPr lang="hu-HU" sz="3600" smtClean="0"/>
              <a:t>ZONE FOLDING METHOD</a:t>
            </a:r>
            <a:br>
              <a:rPr lang="hu-HU" sz="3600" smtClean="0"/>
            </a:br>
            <a:r>
              <a:rPr lang="hu-HU" sz="3600" smtClean="0"/>
              <a:t>(„ZÓNAHAJTOGATÁS”)</a:t>
            </a:r>
            <a:endParaRPr lang="en-US" sz="3600" smtClean="0"/>
          </a:p>
        </p:txBody>
      </p:sp>
      <p:sp>
        <p:nvSpPr>
          <p:cNvPr id="224259" name="Rectangle 3"/>
          <p:cNvSpPr>
            <a:spLocks noGrp="1" noChangeArrowheads="1"/>
          </p:cNvSpPr>
          <p:nvPr>
            <p:ph type="subTitle" idx="1"/>
          </p:nvPr>
        </p:nvSpPr>
        <p:spPr/>
        <p:txBody>
          <a:bodyPr/>
          <a:lstStyle/>
          <a:p>
            <a:pPr eaLnBrk="1" hangingPunct="1"/>
            <a:endParaRPr lang="hu-HU"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Kép 1" descr="illpres_phy_02.jpg"/>
          <p:cNvPicPr>
            <a:picLocks noChangeAspect="1"/>
          </p:cNvPicPr>
          <p:nvPr/>
        </p:nvPicPr>
        <p:blipFill>
          <a:blip r:embed="rId3" cstate="print"/>
          <a:srcRect/>
          <a:stretch>
            <a:fillRect/>
          </a:stretch>
        </p:blipFill>
        <p:spPr bwMode="auto">
          <a:xfrm>
            <a:off x="0" y="-190500"/>
            <a:ext cx="9144000" cy="704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6306" name="Picture 4" descr="C:\Users\Jenő\Documents\WORK\ÚJ\KUTATÁS\Szemináriumok\2008Apr29_Geszti\UJ-Fulleren_nanocso\graphene_corrug_Meyer_id2340.jpg"/>
          <p:cNvPicPr>
            <a:picLocks noChangeAspect="1" noChangeArrowheads="1"/>
          </p:cNvPicPr>
          <p:nvPr/>
        </p:nvPicPr>
        <p:blipFill>
          <a:blip r:embed="rId3" cstate="print">
            <a:lum bright="70000" contrast="-52000"/>
          </a:blip>
          <a:srcRect/>
          <a:stretch>
            <a:fillRect/>
          </a:stretch>
        </p:blipFill>
        <p:spPr bwMode="auto">
          <a:xfrm>
            <a:off x="-180975" y="-650875"/>
            <a:ext cx="9324975" cy="7507288"/>
          </a:xfrm>
          <a:prstGeom prst="rect">
            <a:avLst/>
          </a:prstGeom>
          <a:noFill/>
          <a:ln w="9525">
            <a:noFill/>
            <a:miter lim="800000"/>
            <a:headEnd/>
            <a:tailEnd/>
          </a:ln>
        </p:spPr>
      </p:pic>
      <p:pic>
        <p:nvPicPr>
          <p:cNvPr id="226307" name="Picture 3"/>
          <p:cNvPicPr>
            <a:picLocks noChangeAspect="1" noChangeArrowheads="1"/>
          </p:cNvPicPr>
          <p:nvPr/>
        </p:nvPicPr>
        <p:blipFill>
          <a:blip r:embed="rId4" cstate="print"/>
          <a:srcRect/>
          <a:stretch>
            <a:fillRect/>
          </a:stretch>
        </p:blipFill>
        <p:spPr bwMode="auto">
          <a:xfrm>
            <a:off x="2268538" y="1920875"/>
            <a:ext cx="6848475" cy="4676775"/>
          </a:xfrm>
          <a:prstGeom prst="rect">
            <a:avLst/>
          </a:prstGeom>
          <a:noFill/>
          <a:ln w="9525">
            <a:noFill/>
            <a:miter lim="800000"/>
            <a:headEnd/>
            <a:tailEnd/>
          </a:ln>
        </p:spPr>
      </p:pic>
      <p:pic>
        <p:nvPicPr>
          <p:cNvPr id="226308" name="Kép 2" descr="graphene_dispersion.gif"/>
          <p:cNvPicPr>
            <a:picLocks noChangeAspect="1"/>
          </p:cNvPicPr>
          <p:nvPr/>
        </p:nvPicPr>
        <p:blipFill>
          <a:blip r:embed="rId5" cstate="print"/>
          <a:srcRect/>
          <a:stretch>
            <a:fillRect/>
          </a:stretch>
        </p:blipFill>
        <p:spPr bwMode="auto">
          <a:xfrm>
            <a:off x="-36513" y="-26988"/>
            <a:ext cx="2736851" cy="2735263"/>
          </a:xfrm>
          <a:prstGeom prst="rect">
            <a:avLst/>
          </a:prstGeom>
          <a:noFill/>
          <a:ln w="9525">
            <a:noFill/>
            <a:miter lim="800000"/>
            <a:headEnd/>
            <a:tailEnd/>
          </a:ln>
        </p:spPr>
      </p:pic>
      <p:sp>
        <p:nvSpPr>
          <p:cNvPr id="4" name="Szövegdoboz 3"/>
          <p:cNvSpPr txBox="1">
            <a:spLocks noChangeArrowheads="1"/>
          </p:cNvSpPr>
          <p:nvPr/>
        </p:nvSpPr>
        <p:spPr bwMode="auto">
          <a:xfrm>
            <a:off x="6875463" y="1628775"/>
            <a:ext cx="1944687" cy="830263"/>
          </a:xfrm>
          <a:prstGeom prst="rect">
            <a:avLst/>
          </a:prstGeom>
          <a:noFill/>
          <a:ln w="9525">
            <a:noFill/>
            <a:miter lim="800000"/>
            <a:headEnd/>
            <a:tailEnd/>
          </a:ln>
        </p:spPr>
        <p:txBody>
          <a:bodyPr>
            <a:spAutoFit/>
          </a:bodyPr>
          <a:lstStyle/>
          <a:p>
            <a:pPr algn="ctr" eaLnBrk="0" hangingPunct="0"/>
            <a:r>
              <a:rPr lang="hu-HU" sz="2400" b="1">
                <a:solidFill>
                  <a:srgbClr val="000000"/>
                </a:solidFill>
                <a:latin typeface="Times New Roman" pitchFamily="18" charset="0"/>
              </a:rPr>
              <a:t>6 db </a:t>
            </a:r>
          </a:p>
          <a:p>
            <a:pPr algn="ctr" eaLnBrk="0" hangingPunct="0"/>
            <a:r>
              <a:rPr lang="hu-HU" sz="2400" b="1">
                <a:solidFill>
                  <a:srgbClr val="000000"/>
                </a:solidFill>
                <a:latin typeface="Times New Roman" pitchFamily="18" charset="0"/>
              </a:rPr>
              <a:t>Dirac-kúp</a:t>
            </a:r>
          </a:p>
        </p:txBody>
      </p:sp>
      <p:sp>
        <p:nvSpPr>
          <p:cNvPr id="226310" name="Szövegdoboz 4"/>
          <p:cNvSpPr txBox="1">
            <a:spLocks noChangeArrowheads="1"/>
          </p:cNvSpPr>
          <p:nvPr/>
        </p:nvSpPr>
        <p:spPr bwMode="auto">
          <a:xfrm>
            <a:off x="2843213" y="260350"/>
            <a:ext cx="4681537" cy="708025"/>
          </a:xfrm>
          <a:prstGeom prst="rect">
            <a:avLst/>
          </a:prstGeom>
          <a:noFill/>
          <a:ln w="9525">
            <a:noFill/>
            <a:miter lim="800000"/>
            <a:headEnd/>
            <a:tailEnd/>
          </a:ln>
        </p:spPr>
        <p:txBody>
          <a:bodyPr>
            <a:spAutoFit/>
          </a:bodyPr>
          <a:lstStyle/>
          <a:p>
            <a:pPr algn="ctr" eaLnBrk="0" hangingPunct="0"/>
            <a:r>
              <a:rPr lang="hu-HU" sz="4000" b="1">
                <a:solidFill>
                  <a:srgbClr val="000000"/>
                </a:solidFill>
                <a:latin typeface="Times New Roman" pitchFamily="18" charset="0"/>
              </a:rPr>
              <a:t>GRAFÉN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3" descr="image046"/>
          <p:cNvPicPr>
            <a:picLocks noChangeAspect="1" noChangeArrowheads="1"/>
          </p:cNvPicPr>
          <p:nvPr/>
        </p:nvPicPr>
        <p:blipFill>
          <a:blip r:embed="rId3" cstate="print"/>
          <a:srcRect/>
          <a:stretch>
            <a:fillRect/>
          </a:stretch>
        </p:blipFill>
        <p:spPr bwMode="auto">
          <a:xfrm>
            <a:off x="3357563" y="838200"/>
            <a:ext cx="3086100" cy="2809875"/>
          </a:xfrm>
          <a:prstGeom prst="rect">
            <a:avLst/>
          </a:prstGeom>
          <a:noFill/>
          <a:ln w="9525">
            <a:noFill/>
            <a:miter lim="800000"/>
            <a:headEnd/>
            <a:tailEnd/>
          </a:ln>
        </p:spPr>
      </p:pic>
      <p:sp>
        <p:nvSpPr>
          <p:cNvPr id="227331" name="Text Box 5"/>
          <p:cNvSpPr txBox="1">
            <a:spLocks noChangeArrowheads="1"/>
          </p:cNvSpPr>
          <p:nvPr/>
        </p:nvSpPr>
        <p:spPr bwMode="auto">
          <a:xfrm>
            <a:off x="2843213" y="1012825"/>
            <a:ext cx="1676400" cy="400050"/>
          </a:xfrm>
          <a:prstGeom prst="rect">
            <a:avLst/>
          </a:prstGeom>
          <a:noFill/>
          <a:ln w="9525">
            <a:noFill/>
            <a:miter lim="800000"/>
            <a:headEnd/>
            <a:tailEnd/>
          </a:ln>
        </p:spPr>
        <p:txBody>
          <a:bodyPr>
            <a:spAutoFit/>
          </a:bodyPr>
          <a:lstStyle/>
          <a:p>
            <a:pPr eaLnBrk="0" hangingPunct="0">
              <a:spcBef>
                <a:spcPct val="50000"/>
              </a:spcBef>
            </a:pPr>
            <a:r>
              <a:rPr lang="hu-HU" sz="2000">
                <a:solidFill>
                  <a:srgbClr val="000000"/>
                </a:solidFill>
                <a:latin typeface="Times New Roman" pitchFamily="18" charset="0"/>
              </a:rPr>
              <a:t>vezetési sáv</a:t>
            </a:r>
          </a:p>
        </p:txBody>
      </p:sp>
      <p:sp>
        <p:nvSpPr>
          <p:cNvPr id="227332" name="Text Box 6"/>
          <p:cNvSpPr txBox="1">
            <a:spLocks noChangeArrowheads="1"/>
          </p:cNvSpPr>
          <p:nvPr/>
        </p:nvSpPr>
        <p:spPr bwMode="auto">
          <a:xfrm>
            <a:off x="2771775" y="3679825"/>
            <a:ext cx="1600200" cy="396875"/>
          </a:xfrm>
          <a:prstGeom prst="rect">
            <a:avLst/>
          </a:prstGeom>
          <a:noFill/>
          <a:ln w="9525">
            <a:noFill/>
            <a:miter lim="800000"/>
            <a:headEnd/>
            <a:tailEnd/>
          </a:ln>
        </p:spPr>
        <p:txBody>
          <a:bodyPr>
            <a:spAutoFit/>
          </a:bodyPr>
          <a:lstStyle/>
          <a:p>
            <a:pPr eaLnBrk="0" hangingPunct="0">
              <a:spcBef>
                <a:spcPct val="50000"/>
              </a:spcBef>
            </a:pPr>
            <a:r>
              <a:rPr lang="hu-HU" sz="2000">
                <a:solidFill>
                  <a:srgbClr val="000000"/>
                </a:solidFill>
                <a:latin typeface="Times New Roman" pitchFamily="18" charset="0"/>
              </a:rPr>
              <a:t>vegyértéksáv</a:t>
            </a:r>
          </a:p>
        </p:txBody>
      </p:sp>
      <p:sp>
        <p:nvSpPr>
          <p:cNvPr id="227333" name="Line 7"/>
          <p:cNvSpPr>
            <a:spLocks noChangeShapeType="1"/>
          </p:cNvSpPr>
          <p:nvPr/>
        </p:nvSpPr>
        <p:spPr bwMode="auto">
          <a:xfrm flipV="1">
            <a:off x="3433763" y="3505200"/>
            <a:ext cx="533400" cy="228600"/>
          </a:xfrm>
          <a:prstGeom prst="line">
            <a:avLst/>
          </a:prstGeom>
          <a:noFill/>
          <a:ln w="57150">
            <a:solidFill>
              <a:schemeClr val="tx1"/>
            </a:solidFill>
            <a:round/>
            <a:headEnd/>
            <a:tailEnd type="triangle" w="med" len="med"/>
          </a:ln>
        </p:spPr>
        <p:txBody>
          <a:bodyPr wrap="none" anchor="ctr"/>
          <a:lstStyle/>
          <a:p>
            <a:endParaRPr lang="hu-HU"/>
          </a:p>
        </p:txBody>
      </p:sp>
      <p:sp>
        <p:nvSpPr>
          <p:cNvPr id="227334" name="Line 8"/>
          <p:cNvSpPr>
            <a:spLocks noChangeShapeType="1"/>
          </p:cNvSpPr>
          <p:nvPr/>
        </p:nvSpPr>
        <p:spPr bwMode="auto">
          <a:xfrm>
            <a:off x="3662363" y="1371600"/>
            <a:ext cx="304800" cy="381000"/>
          </a:xfrm>
          <a:prstGeom prst="line">
            <a:avLst/>
          </a:prstGeom>
          <a:noFill/>
          <a:ln w="57150">
            <a:solidFill>
              <a:schemeClr val="tx1"/>
            </a:solidFill>
            <a:round/>
            <a:headEnd/>
            <a:tailEnd type="triangle" w="med" len="med"/>
          </a:ln>
        </p:spPr>
        <p:txBody>
          <a:bodyPr wrap="none" anchor="ctr"/>
          <a:lstStyle/>
          <a:p>
            <a:endParaRPr lang="hu-HU"/>
          </a:p>
        </p:txBody>
      </p:sp>
      <p:pic>
        <p:nvPicPr>
          <p:cNvPr id="227335" name="Picture 9" descr="09modif"/>
          <p:cNvPicPr>
            <a:picLocks noChangeAspect="1" noChangeArrowheads="1"/>
          </p:cNvPicPr>
          <p:nvPr/>
        </p:nvPicPr>
        <p:blipFill>
          <a:blip r:embed="rId4" cstate="print"/>
          <a:srcRect/>
          <a:stretch>
            <a:fillRect/>
          </a:stretch>
        </p:blipFill>
        <p:spPr bwMode="auto">
          <a:xfrm>
            <a:off x="3128963" y="4154488"/>
            <a:ext cx="2971800" cy="2703512"/>
          </a:xfrm>
          <a:prstGeom prst="rect">
            <a:avLst/>
          </a:prstGeom>
          <a:noFill/>
          <a:ln w="9525">
            <a:noFill/>
            <a:miter lim="800000"/>
            <a:headEnd/>
            <a:tailEnd/>
          </a:ln>
        </p:spPr>
      </p:pic>
      <p:sp>
        <p:nvSpPr>
          <p:cNvPr id="227336" name="Text Box 11"/>
          <p:cNvSpPr txBox="1">
            <a:spLocks noChangeArrowheads="1"/>
          </p:cNvSpPr>
          <p:nvPr/>
        </p:nvSpPr>
        <p:spPr bwMode="auto">
          <a:xfrm>
            <a:off x="4635500" y="5029200"/>
            <a:ext cx="368300" cy="457200"/>
          </a:xfrm>
          <a:prstGeom prst="rect">
            <a:avLst/>
          </a:prstGeom>
          <a:noFill/>
          <a:ln w="9525">
            <a:noFill/>
            <a:miter lim="800000"/>
            <a:headEnd/>
            <a:tailEnd/>
          </a:ln>
        </p:spPr>
        <p:txBody>
          <a:bodyPr wrap="none">
            <a:spAutoFit/>
          </a:bodyPr>
          <a:lstStyle/>
          <a:p>
            <a:pPr eaLnBrk="0" hangingPunct="0"/>
            <a:r>
              <a:rPr lang="en-US" sz="2400">
                <a:solidFill>
                  <a:srgbClr val="FF0000"/>
                </a:solidFill>
                <a:latin typeface="Symbol" pitchFamily="18" charset="2"/>
              </a:rPr>
              <a:t>G</a:t>
            </a:r>
          </a:p>
        </p:txBody>
      </p:sp>
      <p:sp>
        <p:nvSpPr>
          <p:cNvPr id="227337" name="Text Box 12"/>
          <p:cNvSpPr txBox="1">
            <a:spLocks noChangeArrowheads="1"/>
          </p:cNvSpPr>
          <p:nvPr/>
        </p:nvSpPr>
        <p:spPr bwMode="auto">
          <a:xfrm>
            <a:off x="4078288" y="5410200"/>
            <a:ext cx="404812" cy="457200"/>
          </a:xfrm>
          <a:prstGeom prst="rect">
            <a:avLst/>
          </a:prstGeom>
          <a:noFill/>
          <a:ln w="9525">
            <a:noFill/>
            <a:miter lim="800000"/>
            <a:headEnd/>
            <a:tailEnd/>
          </a:ln>
        </p:spPr>
        <p:txBody>
          <a:bodyPr wrap="none">
            <a:spAutoFit/>
          </a:bodyPr>
          <a:lstStyle/>
          <a:p>
            <a:pPr eaLnBrk="0" hangingPunct="0"/>
            <a:r>
              <a:rPr lang="en-US" sz="2400">
                <a:solidFill>
                  <a:srgbClr val="FF0000"/>
                </a:solidFill>
                <a:latin typeface="Times New Roman" pitchFamily="18" charset="0"/>
              </a:rPr>
              <a:t>K</a:t>
            </a:r>
          </a:p>
        </p:txBody>
      </p:sp>
      <p:sp>
        <p:nvSpPr>
          <p:cNvPr id="227338" name="Text Box 13"/>
          <p:cNvSpPr txBox="1">
            <a:spLocks noChangeArrowheads="1"/>
          </p:cNvSpPr>
          <p:nvPr/>
        </p:nvSpPr>
        <p:spPr bwMode="auto">
          <a:xfrm>
            <a:off x="4025900" y="5029200"/>
            <a:ext cx="455613" cy="457200"/>
          </a:xfrm>
          <a:prstGeom prst="rect">
            <a:avLst/>
          </a:prstGeom>
          <a:noFill/>
          <a:ln w="9525">
            <a:noFill/>
            <a:miter lim="800000"/>
            <a:headEnd/>
            <a:tailEnd/>
          </a:ln>
        </p:spPr>
        <p:txBody>
          <a:bodyPr wrap="none">
            <a:spAutoFit/>
          </a:bodyPr>
          <a:lstStyle/>
          <a:p>
            <a:pPr eaLnBrk="0" hangingPunct="0"/>
            <a:r>
              <a:rPr lang="en-US" sz="2400">
                <a:solidFill>
                  <a:srgbClr val="FF0000"/>
                </a:solidFill>
                <a:latin typeface="Times New Roman" pitchFamily="18" charset="0"/>
              </a:rPr>
              <a:t>M</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4" descr="C:\Users\Jenő\Documents\WORK\ÚJ\KUTATÁS\Szemináriumok\2008Apr29_Geszti\UJ-Fulleren_nanocso\graphene_corrug_Meyer_id2340.jpg"/>
          <p:cNvPicPr>
            <a:picLocks noChangeAspect="1" noChangeArrowheads="1"/>
          </p:cNvPicPr>
          <p:nvPr/>
        </p:nvPicPr>
        <p:blipFill>
          <a:blip r:embed="rId3" cstate="print">
            <a:lum bright="70000" contrast="-52000"/>
          </a:blip>
          <a:srcRect/>
          <a:stretch>
            <a:fillRect/>
          </a:stretch>
        </p:blipFill>
        <p:spPr bwMode="auto">
          <a:xfrm>
            <a:off x="-180975" y="-650875"/>
            <a:ext cx="9324975" cy="7507288"/>
          </a:xfrm>
          <a:prstGeom prst="rect">
            <a:avLst/>
          </a:prstGeom>
          <a:noFill/>
          <a:ln w="9525">
            <a:noFill/>
            <a:miter lim="800000"/>
            <a:headEnd/>
            <a:tailEnd/>
          </a:ln>
        </p:spPr>
      </p:pic>
      <p:pic>
        <p:nvPicPr>
          <p:cNvPr id="228355" name="Picture 3"/>
          <p:cNvPicPr>
            <a:picLocks noChangeAspect="1" noChangeArrowheads="1"/>
          </p:cNvPicPr>
          <p:nvPr/>
        </p:nvPicPr>
        <p:blipFill>
          <a:blip r:embed="rId4" cstate="print"/>
          <a:srcRect/>
          <a:stretch>
            <a:fillRect/>
          </a:stretch>
        </p:blipFill>
        <p:spPr bwMode="auto">
          <a:xfrm>
            <a:off x="2484438" y="44450"/>
            <a:ext cx="4392612" cy="3983038"/>
          </a:xfrm>
          <a:prstGeom prst="rect">
            <a:avLst/>
          </a:prstGeom>
          <a:noFill/>
          <a:ln w="9525">
            <a:noFill/>
            <a:miter lim="800000"/>
            <a:headEnd/>
            <a:tailEnd/>
          </a:ln>
        </p:spPr>
      </p:pic>
      <p:sp>
        <p:nvSpPr>
          <p:cNvPr id="228356" name="Rectangle 4"/>
          <p:cNvSpPr>
            <a:spLocks noChangeArrowheads="1"/>
          </p:cNvSpPr>
          <p:nvPr/>
        </p:nvSpPr>
        <p:spPr bwMode="auto">
          <a:xfrm>
            <a:off x="1187450" y="4365625"/>
            <a:ext cx="7226300" cy="519113"/>
          </a:xfrm>
          <a:prstGeom prst="rect">
            <a:avLst/>
          </a:prstGeom>
          <a:noFill/>
          <a:ln w="9525">
            <a:noFill/>
            <a:miter lim="800000"/>
            <a:headEnd/>
            <a:tailEnd/>
          </a:ln>
        </p:spPr>
        <p:txBody>
          <a:bodyPr wrap="none">
            <a:spAutoFit/>
          </a:bodyPr>
          <a:lstStyle/>
          <a:p>
            <a:pPr eaLnBrk="0" hangingPunct="0"/>
            <a:r>
              <a:rPr lang="hu-HU" sz="2400" i="1">
                <a:solidFill>
                  <a:srgbClr val="000000"/>
                </a:solidFill>
                <a:latin typeface="Times New Roman" pitchFamily="18" charset="0"/>
              </a:rPr>
              <a:t>E</a:t>
            </a:r>
            <a:r>
              <a:rPr lang="hu-HU" sz="2400" i="1" baseline="30000">
                <a:solidFill>
                  <a:srgbClr val="000000"/>
                </a:solidFill>
                <a:latin typeface="Times New Roman" pitchFamily="18" charset="0"/>
              </a:rPr>
              <a:t>±</a:t>
            </a:r>
            <a:r>
              <a:rPr lang="hu-HU" sz="2400">
                <a:solidFill>
                  <a:srgbClr val="000000"/>
                </a:solidFill>
                <a:latin typeface="Times New Roman" pitchFamily="18" charset="0"/>
              </a:rPr>
              <a:t>(</a:t>
            </a:r>
            <a:r>
              <a:rPr lang="hu-HU" sz="2400" b="1" i="1">
                <a:solidFill>
                  <a:srgbClr val="000000"/>
                </a:solidFill>
                <a:latin typeface="Times New Roman" pitchFamily="18" charset="0"/>
              </a:rPr>
              <a:t>k</a:t>
            </a:r>
            <a:r>
              <a:rPr lang="hu-HU" sz="2400">
                <a:solidFill>
                  <a:srgbClr val="000000"/>
                </a:solidFill>
                <a:latin typeface="Times New Roman" pitchFamily="18" charset="0"/>
              </a:rPr>
              <a:t>) = </a:t>
            </a:r>
            <a:r>
              <a:rPr lang="hu-HU" sz="2400" i="1">
                <a:solidFill>
                  <a:srgbClr val="000000"/>
                </a:solidFill>
                <a:latin typeface="Times New Roman" pitchFamily="18" charset="0"/>
              </a:rPr>
              <a:t>γ</a:t>
            </a:r>
            <a:r>
              <a:rPr lang="hu-HU" sz="2400" baseline="-25000">
                <a:solidFill>
                  <a:srgbClr val="000000"/>
                </a:solidFill>
                <a:latin typeface="Times New Roman" pitchFamily="18" charset="0"/>
              </a:rPr>
              <a:t>0 </a:t>
            </a:r>
            <a:r>
              <a:rPr lang="hu-HU" sz="2800">
                <a:solidFill>
                  <a:srgbClr val="000000"/>
                </a:solidFill>
                <a:latin typeface="Times New Roman" pitchFamily="18" charset="0"/>
                <a:sym typeface="Symbol" pitchFamily="18" charset="2"/>
              </a:rPr>
              <a:t></a:t>
            </a:r>
            <a:r>
              <a:rPr lang="hu-HU" sz="2400">
                <a:solidFill>
                  <a:srgbClr val="000000"/>
                </a:solidFill>
                <a:latin typeface="Times New Roman" pitchFamily="18" charset="0"/>
              </a:rPr>
              <a:t>3 + 2cos</a:t>
            </a:r>
            <a:r>
              <a:rPr lang="hu-HU" sz="2400" b="1" i="1">
                <a:solidFill>
                  <a:srgbClr val="000000"/>
                </a:solidFill>
                <a:latin typeface="Times New Roman" pitchFamily="18" charset="0"/>
              </a:rPr>
              <a:t>k </a:t>
            </a:r>
            <a:r>
              <a:rPr lang="hu-HU" sz="2400" i="1">
                <a:solidFill>
                  <a:srgbClr val="000000"/>
                </a:solidFill>
                <a:latin typeface="Times New Roman" pitchFamily="18" charset="0"/>
              </a:rPr>
              <a:t>· </a:t>
            </a:r>
            <a:r>
              <a:rPr lang="hu-HU" sz="2400" b="1" i="1">
                <a:solidFill>
                  <a:srgbClr val="000000"/>
                </a:solidFill>
                <a:latin typeface="Times New Roman" pitchFamily="18" charset="0"/>
              </a:rPr>
              <a:t>a</a:t>
            </a:r>
            <a:r>
              <a:rPr lang="hu-HU" sz="2400" baseline="-25000">
                <a:solidFill>
                  <a:srgbClr val="000000"/>
                </a:solidFill>
                <a:latin typeface="Times New Roman" pitchFamily="18" charset="0"/>
              </a:rPr>
              <a:t>1</a:t>
            </a:r>
            <a:r>
              <a:rPr lang="hu-HU" sz="2400">
                <a:solidFill>
                  <a:srgbClr val="000000"/>
                </a:solidFill>
                <a:latin typeface="Times New Roman" pitchFamily="18" charset="0"/>
              </a:rPr>
              <a:t> + 2cos</a:t>
            </a:r>
            <a:r>
              <a:rPr lang="hu-HU" sz="2400" b="1" i="1">
                <a:solidFill>
                  <a:srgbClr val="000000"/>
                </a:solidFill>
                <a:latin typeface="Times New Roman" pitchFamily="18" charset="0"/>
              </a:rPr>
              <a:t>k </a:t>
            </a:r>
            <a:r>
              <a:rPr lang="hu-HU" sz="2400" i="1">
                <a:solidFill>
                  <a:srgbClr val="000000"/>
                </a:solidFill>
                <a:latin typeface="Times New Roman" pitchFamily="18" charset="0"/>
              </a:rPr>
              <a:t>· </a:t>
            </a:r>
            <a:r>
              <a:rPr lang="hu-HU" sz="2400" b="1" i="1">
                <a:solidFill>
                  <a:srgbClr val="000000"/>
                </a:solidFill>
                <a:latin typeface="Times New Roman" pitchFamily="18" charset="0"/>
              </a:rPr>
              <a:t>a</a:t>
            </a:r>
            <a:r>
              <a:rPr lang="hu-HU" sz="2400" baseline="-25000">
                <a:solidFill>
                  <a:srgbClr val="000000"/>
                </a:solidFill>
                <a:latin typeface="Times New Roman" pitchFamily="18" charset="0"/>
              </a:rPr>
              <a:t>2</a:t>
            </a:r>
            <a:r>
              <a:rPr lang="hu-HU" sz="2400">
                <a:solidFill>
                  <a:srgbClr val="000000"/>
                </a:solidFill>
                <a:latin typeface="Times New Roman" pitchFamily="18" charset="0"/>
              </a:rPr>
              <a:t> + 2cos </a:t>
            </a:r>
            <a:r>
              <a:rPr lang="hu-HU" sz="2400" b="1" i="1">
                <a:solidFill>
                  <a:srgbClr val="000000"/>
                </a:solidFill>
                <a:latin typeface="Times New Roman" pitchFamily="18" charset="0"/>
              </a:rPr>
              <a:t>k </a:t>
            </a:r>
            <a:r>
              <a:rPr lang="hu-HU" sz="2400" i="1">
                <a:solidFill>
                  <a:srgbClr val="000000"/>
                </a:solidFill>
                <a:latin typeface="Times New Roman" pitchFamily="18" charset="0"/>
              </a:rPr>
              <a:t>· </a:t>
            </a:r>
            <a:r>
              <a:rPr lang="hu-HU" sz="2400">
                <a:solidFill>
                  <a:srgbClr val="000000"/>
                </a:solidFill>
                <a:latin typeface="Times New Roman" pitchFamily="18" charset="0"/>
              </a:rPr>
              <a:t>(</a:t>
            </a:r>
            <a:r>
              <a:rPr lang="hu-HU" sz="2400" b="1" i="1">
                <a:solidFill>
                  <a:srgbClr val="000000"/>
                </a:solidFill>
                <a:latin typeface="Times New Roman" pitchFamily="18" charset="0"/>
              </a:rPr>
              <a:t>a</a:t>
            </a:r>
            <a:r>
              <a:rPr lang="hu-HU" sz="2400" baseline="-25000">
                <a:solidFill>
                  <a:srgbClr val="000000"/>
                </a:solidFill>
                <a:latin typeface="Times New Roman" pitchFamily="18" charset="0"/>
              </a:rPr>
              <a:t>1</a:t>
            </a:r>
            <a:r>
              <a:rPr lang="hu-HU" sz="2400">
                <a:solidFill>
                  <a:srgbClr val="000000"/>
                </a:solidFill>
                <a:latin typeface="Times New Roman" pitchFamily="18" charset="0"/>
              </a:rPr>
              <a:t> </a:t>
            </a:r>
            <a:r>
              <a:rPr lang="hu-HU" sz="2400" i="1">
                <a:solidFill>
                  <a:srgbClr val="000000"/>
                </a:solidFill>
                <a:latin typeface="Times New Roman" pitchFamily="18" charset="0"/>
              </a:rPr>
              <a:t>− </a:t>
            </a:r>
            <a:r>
              <a:rPr lang="hu-HU" sz="2400" b="1" i="1">
                <a:solidFill>
                  <a:srgbClr val="000000"/>
                </a:solidFill>
                <a:latin typeface="Times New Roman" pitchFamily="18" charset="0"/>
              </a:rPr>
              <a:t>a</a:t>
            </a:r>
            <a:r>
              <a:rPr lang="hu-HU" sz="2400" baseline="-25000">
                <a:solidFill>
                  <a:srgbClr val="000000"/>
                </a:solidFill>
                <a:latin typeface="Times New Roman" pitchFamily="18" charset="0"/>
              </a:rPr>
              <a:t>2</a:t>
            </a:r>
            <a:r>
              <a:rPr lang="hu-HU" sz="2400">
                <a:solidFill>
                  <a:srgbClr val="000000"/>
                </a:solidFill>
                <a:latin typeface="Times New Roman" pitchFamily="18" charset="0"/>
              </a:rPr>
              <a:t>)</a:t>
            </a:r>
            <a:endParaRPr lang="hu-HU" sz="2400" i="1">
              <a:solidFill>
                <a:srgbClr val="000000"/>
              </a:solidFill>
              <a:latin typeface="Times New Roman" pitchFamily="18" charset="0"/>
            </a:endParaRPr>
          </a:p>
        </p:txBody>
      </p:sp>
      <p:sp>
        <p:nvSpPr>
          <p:cNvPr id="228357" name="Text Box 8"/>
          <p:cNvSpPr txBox="1">
            <a:spLocks noChangeArrowheads="1"/>
          </p:cNvSpPr>
          <p:nvPr/>
        </p:nvSpPr>
        <p:spPr bwMode="auto">
          <a:xfrm>
            <a:off x="3635375" y="2133600"/>
            <a:ext cx="368300" cy="457200"/>
          </a:xfrm>
          <a:prstGeom prst="rect">
            <a:avLst/>
          </a:prstGeom>
          <a:noFill/>
          <a:ln w="9525">
            <a:noFill/>
            <a:miter lim="800000"/>
            <a:headEnd/>
            <a:tailEnd/>
          </a:ln>
        </p:spPr>
        <p:txBody>
          <a:bodyPr wrap="none">
            <a:spAutoFit/>
          </a:bodyPr>
          <a:lstStyle/>
          <a:p>
            <a:pPr eaLnBrk="0" hangingPunct="0"/>
            <a:r>
              <a:rPr lang="en-US" sz="2400">
                <a:solidFill>
                  <a:srgbClr val="FF0000"/>
                </a:solidFill>
                <a:latin typeface="Symbol" pitchFamily="18" charset="2"/>
              </a:rPr>
              <a:t>G</a:t>
            </a:r>
          </a:p>
        </p:txBody>
      </p:sp>
      <p:sp>
        <p:nvSpPr>
          <p:cNvPr id="228358" name="Text Box 9"/>
          <p:cNvSpPr txBox="1">
            <a:spLocks noChangeArrowheads="1"/>
          </p:cNvSpPr>
          <p:nvPr/>
        </p:nvSpPr>
        <p:spPr bwMode="auto">
          <a:xfrm>
            <a:off x="4692650" y="2708275"/>
            <a:ext cx="455613" cy="457200"/>
          </a:xfrm>
          <a:prstGeom prst="rect">
            <a:avLst/>
          </a:prstGeom>
          <a:noFill/>
          <a:ln w="9525">
            <a:noFill/>
            <a:miter lim="800000"/>
            <a:headEnd/>
            <a:tailEnd/>
          </a:ln>
        </p:spPr>
        <p:txBody>
          <a:bodyPr wrap="none">
            <a:spAutoFit/>
          </a:bodyPr>
          <a:lstStyle/>
          <a:p>
            <a:pPr eaLnBrk="0" hangingPunct="0"/>
            <a:r>
              <a:rPr lang="en-US" sz="2400">
                <a:solidFill>
                  <a:srgbClr val="FF0000"/>
                </a:solidFill>
                <a:latin typeface="Times New Roman" pitchFamily="18" charset="0"/>
              </a:rPr>
              <a:t>M</a:t>
            </a:r>
          </a:p>
        </p:txBody>
      </p:sp>
      <p:sp>
        <p:nvSpPr>
          <p:cNvPr id="228359" name="Text Box 10"/>
          <p:cNvSpPr txBox="1">
            <a:spLocks noChangeArrowheads="1"/>
          </p:cNvSpPr>
          <p:nvPr/>
        </p:nvSpPr>
        <p:spPr bwMode="auto">
          <a:xfrm>
            <a:off x="5030788" y="2133600"/>
            <a:ext cx="404812" cy="457200"/>
          </a:xfrm>
          <a:prstGeom prst="rect">
            <a:avLst/>
          </a:prstGeom>
          <a:noFill/>
          <a:ln w="9525">
            <a:noFill/>
            <a:miter lim="800000"/>
            <a:headEnd/>
            <a:tailEnd/>
          </a:ln>
        </p:spPr>
        <p:txBody>
          <a:bodyPr wrap="none">
            <a:spAutoFit/>
          </a:bodyPr>
          <a:lstStyle/>
          <a:p>
            <a:pPr eaLnBrk="0" hangingPunct="0"/>
            <a:r>
              <a:rPr lang="en-US" sz="2400">
                <a:solidFill>
                  <a:srgbClr val="FF0000"/>
                </a:solidFill>
                <a:latin typeface="Times New Roman" pitchFamily="18" charset="0"/>
              </a:rPr>
              <a:t>K</a:t>
            </a:r>
          </a:p>
        </p:txBody>
      </p:sp>
      <p:sp>
        <p:nvSpPr>
          <p:cNvPr id="228360" name="Szövegdoboz 8"/>
          <p:cNvSpPr txBox="1">
            <a:spLocks noChangeArrowheads="1"/>
          </p:cNvSpPr>
          <p:nvPr/>
        </p:nvSpPr>
        <p:spPr bwMode="auto">
          <a:xfrm>
            <a:off x="323850" y="5373688"/>
            <a:ext cx="8424863" cy="461962"/>
          </a:xfrm>
          <a:prstGeom prst="rect">
            <a:avLst/>
          </a:prstGeom>
          <a:noFill/>
          <a:ln w="9525">
            <a:noFill/>
            <a:miter lim="800000"/>
            <a:headEnd/>
            <a:tailEnd/>
          </a:ln>
        </p:spPr>
        <p:txBody>
          <a:bodyPr>
            <a:spAutoFit/>
          </a:bodyPr>
          <a:lstStyle/>
          <a:p>
            <a:pPr algn="ctr" eaLnBrk="0" hangingPunct="0"/>
            <a:r>
              <a:rPr lang="hu-HU" sz="2400">
                <a:solidFill>
                  <a:srgbClr val="000000"/>
                </a:solidFill>
                <a:latin typeface="Times New Roman" pitchFamily="18" charset="0"/>
              </a:rPr>
              <a:t>szoros kötésű (tight binding) közelítés</a:t>
            </a:r>
          </a:p>
        </p:txBody>
      </p:sp>
      <p:pic>
        <p:nvPicPr>
          <p:cNvPr id="228361" name="Picture 6"/>
          <p:cNvPicPr>
            <a:picLocks noChangeAspect="1" noChangeArrowheads="1"/>
          </p:cNvPicPr>
          <p:nvPr/>
        </p:nvPicPr>
        <p:blipFill>
          <a:blip r:embed="rId5" cstate="print"/>
          <a:srcRect/>
          <a:stretch>
            <a:fillRect/>
          </a:stretch>
        </p:blipFill>
        <p:spPr bwMode="auto">
          <a:xfrm>
            <a:off x="107950" y="5307013"/>
            <a:ext cx="1800225" cy="1346200"/>
          </a:xfrm>
          <a:prstGeom prst="rect">
            <a:avLst/>
          </a:prstGeom>
          <a:solidFill>
            <a:schemeClr val="bg1"/>
          </a:solidFill>
          <a:ln w="9525">
            <a:noFill/>
            <a:miter lim="800000"/>
            <a:headEnd/>
            <a:tailEnd/>
          </a:ln>
        </p:spPr>
      </p:pic>
      <p:sp>
        <p:nvSpPr>
          <p:cNvPr id="228362" name="Line 5"/>
          <p:cNvSpPr>
            <a:spLocks noChangeShapeType="1"/>
          </p:cNvSpPr>
          <p:nvPr/>
        </p:nvSpPr>
        <p:spPr bwMode="auto">
          <a:xfrm>
            <a:off x="2700338" y="4437063"/>
            <a:ext cx="5616575" cy="0"/>
          </a:xfrm>
          <a:prstGeom prst="line">
            <a:avLst/>
          </a:prstGeom>
          <a:noFill/>
          <a:ln w="9525">
            <a:solidFill>
              <a:schemeClr val="tx1"/>
            </a:solidFill>
            <a:round/>
            <a:headEnd/>
            <a:tailEnd/>
          </a:ln>
        </p:spPr>
        <p:txBody>
          <a:bodyPr/>
          <a:lstStyle/>
          <a:p>
            <a:endParaRPr lang="hu-HU"/>
          </a:p>
        </p:txBody>
      </p:sp>
      <p:sp>
        <p:nvSpPr>
          <p:cNvPr id="228363" name="Text Box 11"/>
          <p:cNvSpPr txBox="1">
            <a:spLocks noChangeArrowheads="1"/>
          </p:cNvSpPr>
          <p:nvPr/>
        </p:nvSpPr>
        <p:spPr bwMode="auto">
          <a:xfrm>
            <a:off x="0" y="6364288"/>
            <a:ext cx="504825" cy="304800"/>
          </a:xfrm>
          <a:prstGeom prst="rect">
            <a:avLst/>
          </a:prstGeom>
          <a:noFill/>
          <a:ln w="9525">
            <a:noFill/>
            <a:miter lim="800000"/>
            <a:headEnd/>
            <a:tailEnd/>
          </a:ln>
        </p:spPr>
        <p:txBody>
          <a:bodyPr>
            <a:spAutoFit/>
          </a:bodyPr>
          <a:lstStyle/>
          <a:p>
            <a:pPr eaLnBrk="0" hangingPunct="0">
              <a:spcBef>
                <a:spcPct val="50000"/>
              </a:spcBef>
            </a:pPr>
            <a:r>
              <a:rPr lang="el-GR" sz="1400">
                <a:latin typeface="Times New Roman" pitchFamily="18" charset="0"/>
                <a:cs typeface="Times New Roman" pitchFamily="18" charset="0"/>
              </a:rPr>
              <a:t>σ</a:t>
            </a:r>
          </a:p>
        </p:txBody>
      </p:sp>
      <p:sp>
        <p:nvSpPr>
          <p:cNvPr id="228364" name="Text Box 12"/>
          <p:cNvSpPr txBox="1">
            <a:spLocks noChangeArrowheads="1"/>
          </p:cNvSpPr>
          <p:nvPr/>
        </p:nvSpPr>
        <p:spPr bwMode="auto">
          <a:xfrm>
            <a:off x="395288" y="5356225"/>
            <a:ext cx="504825" cy="304800"/>
          </a:xfrm>
          <a:prstGeom prst="rect">
            <a:avLst/>
          </a:prstGeom>
          <a:noFill/>
          <a:ln w="9525">
            <a:noFill/>
            <a:miter lim="800000"/>
            <a:headEnd/>
            <a:tailEnd/>
          </a:ln>
        </p:spPr>
        <p:txBody>
          <a:bodyPr>
            <a:spAutoFit/>
          </a:bodyPr>
          <a:lstStyle/>
          <a:p>
            <a:pPr eaLnBrk="0" hangingPunct="0">
              <a:spcBef>
                <a:spcPct val="50000"/>
              </a:spcBef>
            </a:pPr>
            <a:r>
              <a:rPr lang="el-GR" sz="1400">
                <a:latin typeface="Times New Roman" pitchFamily="18" charset="0"/>
                <a:cs typeface="Times New Roman" pitchFamily="18" charset="0"/>
              </a:rPr>
              <a:t>σ</a:t>
            </a:r>
          </a:p>
        </p:txBody>
      </p:sp>
      <p:sp>
        <p:nvSpPr>
          <p:cNvPr id="228365" name="Text Box 13"/>
          <p:cNvSpPr txBox="1">
            <a:spLocks noChangeArrowheads="1"/>
          </p:cNvSpPr>
          <p:nvPr/>
        </p:nvSpPr>
        <p:spPr bwMode="auto">
          <a:xfrm>
            <a:off x="1690688" y="5932488"/>
            <a:ext cx="504825" cy="304800"/>
          </a:xfrm>
          <a:prstGeom prst="rect">
            <a:avLst/>
          </a:prstGeom>
          <a:noFill/>
          <a:ln w="9525">
            <a:noFill/>
            <a:miter lim="800000"/>
            <a:headEnd/>
            <a:tailEnd/>
          </a:ln>
        </p:spPr>
        <p:txBody>
          <a:bodyPr>
            <a:spAutoFit/>
          </a:bodyPr>
          <a:lstStyle/>
          <a:p>
            <a:pPr eaLnBrk="0" hangingPunct="0">
              <a:spcBef>
                <a:spcPct val="50000"/>
              </a:spcBef>
            </a:pPr>
            <a:r>
              <a:rPr lang="el-GR" sz="1400">
                <a:latin typeface="Times New Roman" pitchFamily="18" charset="0"/>
                <a:cs typeface="Times New Roman" pitchFamily="18" charset="0"/>
              </a:rPr>
              <a:t>σ</a:t>
            </a:r>
          </a:p>
        </p:txBody>
      </p:sp>
      <p:sp>
        <p:nvSpPr>
          <p:cNvPr id="228366" name="Text Box 15"/>
          <p:cNvSpPr txBox="1">
            <a:spLocks noChangeArrowheads="1"/>
          </p:cNvSpPr>
          <p:nvPr/>
        </p:nvSpPr>
        <p:spPr bwMode="auto">
          <a:xfrm>
            <a:off x="754063" y="5253038"/>
            <a:ext cx="504825" cy="336550"/>
          </a:xfrm>
          <a:prstGeom prst="rect">
            <a:avLst/>
          </a:prstGeom>
          <a:solidFill>
            <a:schemeClr val="bg1"/>
          </a:solidFill>
          <a:ln w="9525">
            <a:noFill/>
            <a:miter lim="800000"/>
            <a:headEnd/>
            <a:tailEnd/>
          </a:ln>
        </p:spPr>
        <p:txBody>
          <a:bodyPr>
            <a:spAutoFit/>
          </a:bodyPr>
          <a:lstStyle/>
          <a:p>
            <a:pPr eaLnBrk="0" hangingPunct="0">
              <a:spcBef>
                <a:spcPct val="50000"/>
              </a:spcBef>
            </a:pPr>
            <a:r>
              <a:rPr lang="hu-HU" sz="1600" b="1">
                <a:latin typeface="Times New Roman" pitchFamily="18" charset="0"/>
                <a:cs typeface="Times New Roman" pitchFamily="18" charset="0"/>
              </a:rPr>
              <a:t>p</a:t>
            </a:r>
            <a:r>
              <a:rPr lang="hu-HU" sz="1600" b="1" baseline="-25000">
                <a:latin typeface="Times New Roman" pitchFamily="18" charset="0"/>
                <a:cs typeface="Times New Roman" pitchFamily="18" charset="0"/>
              </a:rPr>
              <a:t>z</a:t>
            </a:r>
            <a:endParaRPr lang="el-GR" sz="1600" b="1" baseline="-250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8" name="Picture 2" descr="10"/>
          <p:cNvPicPr>
            <a:picLocks noChangeAspect="1" noChangeArrowheads="1"/>
          </p:cNvPicPr>
          <p:nvPr/>
        </p:nvPicPr>
        <p:blipFill>
          <a:blip r:embed="rId3" cstate="print"/>
          <a:srcRect/>
          <a:stretch>
            <a:fillRect/>
          </a:stretch>
        </p:blipFill>
        <p:spPr bwMode="auto">
          <a:xfrm>
            <a:off x="4295775" y="0"/>
            <a:ext cx="4848225" cy="6858000"/>
          </a:xfrm>
          <a:prstGeom prst="rect">
            <a:avLst/>
          </a:prstGeom>
          <a:noFill/>
          <a:ln w="9525">
            <a:noFill/>
            <a:miter lim="800000"/>
            <a:headEnd/>
            <a:tailEnd/>
          </a:ln>
        </p:spPr>
      </p:pic>
      <p:pic>
        <p:nvPicPr>
          <p:cNvPr id="229379" name="Picture 3" descr="image046"/>
          <p:cNvPicPr>
            <a:picLocks noChangeAspect="1" noChangeArrowheads="1"/>
          </p:cNvPicPr>
          <p:nvPr/>
        </p:nvPicPr>
        <p:blipFill>
          <a:blip r:embed="rId4" cstate="print"/>
          <a:srcRect/>
          <a:stretch>
            <a:fillRect/>
          </a:stretch>
        </p:blipFill>
        <p:spPr bwMode="auto">
          <a:xfrm>
            <a:off x="533400" y="838200"/>
            <a:ext cx="3086100" cy="2809875"/>
          </a:xfrm>
          <a:prstGeom prst="rect">
            <a:avLst/>
          </a:prstGeom>
          <a:noFill/>
          <a:ln w="9525">
            <a:noFill/>
            <a:miter lim="800000"/>
            <a:headEnd/>
            <a:tailEnd/>
          </a:ln>
        </p:spPr>
      </p:pic>
      <p:sp>
        <p:nvSpPr>
          <p:cNvPr id="229380" name="Text Box 4"/>
          <p:cNvSpPr txBox="1">
            <a:spLocks noChangeArrowheads="1"/>
          </p:cNvSpPr>
          <p:nvPr/>
        </p:nvSpPr>
        <p:spPr bwMode="auto">
          <a:xfrm>
            <a:off x="34925" y="-76200"/>
            <a:ext cx="3429000" cy="822325"/>
          </a:xfrm>
          <a:prstGeom prst="rect">
            <a:avLst/>
          </a:prstGeom>
          <a:noFill/>
          <a:ln w="9525">
            <a:noFill/>
            <a:miter lim="800000"/>
            <a:headEnd/>
            <a:tailEnd/>
          </a:ln>
        </p:spPr>
        <p:txBody>
          <a:bodyPr>
            <a:spAutoFit/>
          </a:bodyPr>
          <a:lstStyle/>
          <a:p>
            <a:pPr algn="ctr" eaLnBrk="0" hangingPunct="0">
              <a:spcBef>
                <a:spcPct val="50000"/>
              </a:spcBef>
            </a:pPr>
            <a:r>
              <a:rPr lang="hu-HU" sz="2400" b="1">
                <a:solidFill>
                  <a:srgbClr val="000000"/>
                </a:solidFill>
                <a:latin typeface="Times New Roman" pitchFamily="18" charset="0"/>
              </a:rPr>
              <a:t>TB Band Structure of 2D Graphene</a:t>
            </a:r>
          </a:p>
        </p:txBody>
      </p:sp>
      <p:sp>
        <p:nvSpPr>
          <p:cNvPr id="229381" name="Text Box 5"/>
          <p:cNvSpPr txBox="1">
            <a:spLocks noChangeArrowheads="1"/>
          </p:cNvSpPr>
          <p:nvPr/>
        </p:nvSpPr>
        <p:spPr bwMode="auto">
          <a:xfrm>
            <a:off x="-36513" y="941388"/>
            <a:ext cx="1676401" cy="400050"/>
          </a:xfrm>
          <a:prstGeom prst="rect">
            <a:avLst/>
          </a:prstGeom>
          <a:noFill/>
          <a:ln w="9525">
            <a:noFill/>
            <a:miter lim="800000"/>
            <a:headEnd/>
            <a:tailEnd/>
          </a:ln>
        </p:spPr>
        <p:txBody>
          <a:bodyPr>
            <a:spAutoFit/>
          </a:bodyPr>
          <a:lstStyle/>
          <a:p>
            <a:pPr eaLnBrk="0" hangingPunct="0">
              <a:spcBef>
                <a:spcPct val="50000"/>
              </a:spcBef>
            </a:pPr>
            <a:r>
              <a:rPr lang="hu-HU" sz="2000">
                <a:solidFill>
                  <a:srgbClr val="000000"/>
                </a:solidFill>
                <a:latin typeface="Times New Roman" pitchFamily="18" charset="0"/>
              </a:rPr>
              <a:t>vezetési sáv</a:t>
            </a:r>
          </a:p>
        </p:txBody>
      </p:sp>
      <p:sp>
        <p:nvSpPr>
          <p:cNvPr id="229382" name="Text Box 6"/>
          <p:cNvSpPr txBox="1">
            <a:spLocks noChangeArrowheads="1"/>
          </p:cNvSpPr>
          <p:nvPr/>
        </p:nvSpPr>
        <p:spPr bwMode="auto">
          <a:xfrm>
            <a:off x="0" y="3679825"/>
            <a:ext cx="1600200" cy="396875"/>
          </a:xfrm>
          <a:prstGeom prst="rect">
            <a:avLst/>
          </a:prstGeom>
          <a:noFill/>
          <a:ln w="9525">
            <a:noFill/>
            <a:miter lim="800000"/>
            <a:headEnd/>
            <a:tailEnd/>
          </a:ln>
        </p:spPr>
        <p:txBody>
          <a:bodyPr>
            <a:spAutoFit/>
          </a:bodyPr>
          <a:lstStyle/>
          <a:p>
            <a:pPr eaLnBrk="0" hangingPunct="0">
              <a:spcBef>
                <a:spcPct val="50000"/>
              </a:spcBef>
            </a:pPr>
            <a:r>
              <a:rPr lang="hu-HU" sz="2000">
                <a:solidFill>
                  <a:srgbClr val="000000"/>
                </a:solidFill>
                <a:latin typeface="Times New Roman" pitchFamily="18" charset="0"/>
              </a:rPr>
              <a:t>vegyértéksáv</a:t>
            </a:r>
          </a:p>
        </p:txBody>
      </p:sp>
      <p:sp>
        <p:nvSpPr>
          <p:cNvPr id="229383" name="Line 7"/>
          <p:cNvSpPr>
            <a:spLocks noChangeShapeType="1"/>
          </p:cNvSpPr>
          <p:nvPr/>
        </p:nvSpPr>
        <p:spPr bwMode="auto">
          <a:xfrm flipV="1">
            <a:off x="609600" y="3505200"/>
            <a:ext cx="533400" cy="228600"/>
          </a:xfrm>
          <a:prstGeom prst="line">
            <a:avLst/>
          </a:prstGeom>
          <a:noFill/>
          <a:ln w="57150">
            <a:solidFill>
              <a:schemeClr val="tx1"/>
            </a:solidFill>
            <a:round/>
            <a:headEnd/>
            <a:tailEnd type="triangle" w="med" len="med"/>
          </a:ln>
        </p:spPr>
        <p:txBody>
          <a:bodyPr wrap="none" anchor="ctr"/>
          <a:lstStyle/>
          <a:p>
            <a:endParaRPr lang="hu-HU"/>
          </a:p>
        </p:txBody>
      </p:sp>
      <p:sp>
        <p:nvSpPr>
          <p:cNvPr id="229384" name="Line 8"/>
          <p:cNvSpPr>
            <a:spLocks noChangeShapeType="1"/>
          </p:cNvSpPr>
          <p:nvPr/>
        </p:nvSpPr>
        <p:spPr bwMode="auto">
          <a:xfrm>
            <a:off x="838200" y="1371600"/>
            <a:ext cx="304800" cy="381000"/>
          </a:xfrm>
          <a:prstGeom prst="line">
            <a:avLst/>
          </a:prstGeom>
          <a:noFill/>
          <a:ln w="57150">
            <a:solidFill>
              <a:schemeClr val="tx1"/>
            </a:solidFill>
            <a:round/>
            <a:headEnd/>
            <a:tailEnd type="triangle" w="med" len="med"/>
          </a:ln>
        </p:spPr>
        <p:txBody>
          <a:bodyPr wrap="none" anchor="ctr"/>
          <a:lstStyle/>
          <a:p>
            <a:endParaRPr lang="hu-HU"/>
          </a:p>
        </p:txBody>
      </p:sp>
      <p:pic>
        <p:nvPicPr>
          <p:cNvPr id="229385" name="Picture 9" descr="09modif"/>
          <p:cNvPicPr>
            <a:picLocks noChangeAspect="1" noChangeArrowheads="1"/>
          </p:cNvPicPr>
          <p:nvPr/>
        </p:nvPicPr>
        <p:blipFill>
          <a:blip r:embed="rId5" cstate="print"/>
          <a:srcRect/>
          <a:stretch>
            <a:fillRect/>
          </a:stretch>
        </p:blipFill>
        <p:spPr bwMode="auto">
          <a:xfrm>
            <a:off x="304800" y="4154488"/>
            <a:ext cx="2971800" cy="2703512"/>
          </a:xfrm>
          <a:prstGeom prst="rect">
            <a:avLst/>
          </a:prstGeom>
          <a:noFill/>
          <a:ln w="9525">
            <a:noFill/>
            <a:miter lim="800000"/>
            <a:headEnd/>
            <a:tailEnd/>
          </a:ln>
        </p:spPr>
      </p:pic>
      <p:sp>
        <p:nvSpPr>
          <p:cNvPr id="679946" name="Line 10"/>
          <p:cNvSpPr>
            <a:spLocks noChangeShapeType="1"/>
          </p:cNvSpPr>
          <p:nvPr/>
        </p:nvSpPr>
        <p:spPr bwMode="auto">
          <a:xfrm>
            <a:off x="3200400" y="4038600"/>
            <a:ext cx="990600" cy="0"/>
          </a:xfrm>
          <a:prstGeom prst="line">
            <a:avLst/>
          </a:prstGeom>
          <a:noFill/>
          <a:ln w="127000">
            <a:solidFill>
              <a:srgbClr val="FF6600"/>
            </a:solidFill>
            <a:round/>
            <a:headEnd/>
            <a:tailEnd type="triangle" w="med" len="med"/>
          </a:ln>
        </p:spPr>
        <p:txBody>
          <a:bodyPr wrap="none" anchor="ctr"/>
          <a:lstStyle/>
          <a:p>
            <a:endParaRPr lang="hu-HU"/>
          </a:p>
        </p:txBody>
      </p:sp>
      <p:sp>
        <p:nvSpPr>
          <p:cNvPr id="229387" name="Text Box 11"/>
          <p:cNvSpPr txBox="1">
            <a:spLocks noChangeArrowheads="1"/>
          </p:cNvSpPr>
          <p:nvPr/>
        </p:nvSpPr>
        <p:spPr bwMode="auto">
          <a:xfrm>
            <a:off x="1828800" y="5029200"/>
            <a:ext cx="368300" cy="457200"/>
          </a:xfrm>
          <a:prstGeom prst="rect">
            <a:avLst/>
          </a:prstGeom>
          <a:noFill/>
          <a:ln w="9525">
            <a:noFill/>
            <a:miter lim="800000"/>
            <a:headEnd/>
            <a:tailEnd/>
          </a:ln>
        </p:spPr>
        <p:txBody>
          <a:bodyPr wrap="none">
            <a:spAutoFit/>
          </a:bodyPr>
          <a:lstStyle/>
          <a:p>
            <a:pPr eaLnBrk="0" hangingPunct="0"/>
            <a:r>
              <a:rPr lang="en-US" sz="2400">
                <a:solidFill>
                  <a:srgbClr val="FF0000"/>
                </a:solidFill>
                <a:latin typeface="Symbol" pitchFamily="18" charset="2"/>
              </a:rPr>
              <a:t>G</a:t>
            </a:r>
          </a:p>
        </p:txBody>
      </p:sp>
      <p:sp>
        <p:nvSpPr>
          <p:cNvPr id="229388" name="Text Box 12"/>
          <p:cNvSpPr txBox="1">
            <a:spLocks noChangeArrowheads="1"/>
          </p:cNvSpPr>
          <p:nvPr/>
        </p:nvSpPr>
        <p:spPr bwMode="auto">
          <a:xfrm>
            <a:off x="1271588" y="5410200"/>
            <a:ext cx="404812" cy="457200"/>
          </a:xfrm>
          <a:prstGeom prst="rect">
            <a:avLst/>
          </a:prstGeom>
          <a:noFill/>
          <a:ln w="9525">
            <a:noFill/>
            <a:miter lim="800000"/>
            <a:headEnd/>
            <a:tailEnd/>
          </a:ln>
        </p:spPr>
        <p:txBody>
          <a:bodyPr wrap="none">
            <a:spAutoFit/>
          </a:bodyPr>
          <a:lstStyle/>
          <a:p>
            <a:pPr eaLnBrk="0" hangingPunct="0"/>
            <a:r>
              <a:rPr lang="en-US" sz="2400">
                <a:solidFill>
                  <a:srgbClr val="FF0000"/>
                </a:solidFill>
                <a:latin typeface="Times New Roman" pitchFamily="18" charset="0"/>
              </a:rPr>
              <a:t>K</a:t>
            </a:r>
          </a:p>
        </p:txBody>
      </p:sp>
      <p:sp>
        <p:nvSpPr>
          <p:cNvPr id="229389" name="Text Box 13"/>
          <p:cNvSpPr txBox="1">
            <a:spLocks noChangeArrowheads="1"/>
          </p:cNvSpPr>
          <p:nvPr/>
        </p:nvSpPr>
        <p:spPr bwMode="auto">
          <a:xfrm>
            <a:off x="1219200" y="5029200"/>
            <a:ext cx="455613" cy="457200"/>
          </a:xfrm>
          <a:prstGeom prst="rect">
            <a:avLst/>
          </a:prstGeom>
          <a:noFill/>
          <a:ln w="9525">
            <a:noFill/>
            <a:miter lim="800000"/>
            <a:headEnd/>
            <a:tailEnd/>
          </a:ln>
        </p:spPr>
        <p:txBody>
          <a:bodyPr wrap="none">
            <a:spAutoFit/>
          </a:bodyPr>
          <a:lstStyle/>
          <a:p>
            <a:pPr eaLnBrk="0" hangingPunct="0"/>
            <a:r>
              <a:rPr lang="en-US" sz="2400">
                <a:solidFill>
                  <a:srgbClr val="FF0000"/>
                </a:solidFill>
                <a:latin typeface="Times New Roman" pitchFamily="18" charset="0"/>
              </a:rPr>
              <a:t>M</a:t>
            </a:r>
          </a:p>
        </p:txBody>
      </p:sp>
      <p:sp>
        <p:nvSpPr>
          <p:cNvPr id="679950" name="Text Box 14"/>
          <p:cNvSpPr txBox="1">
            <a:spLocks noChangeArrowheads="1"/>
          </p:cNvSpPr>
          <p:nvPr/>
        </p:nvSpPr>
        <p:spPr bwMode="auto">
          <a:xfrm>
            <a:off x="3059113" y="3429000"/>
            <a:ext cx="1600200" cy="1311275"/>
          </a:xfrm>
          <a:prstGeom prst="rect">
            <a:avLst/>
          </a:prstGeom>
          <a:noFill/>
          <a:ln w="9525">
            <a:noFill/>
            <a:miter lim="800000"/>
            <a:headEnd/>
            <a:tailEnd/>
          </a:ln>
        </p:spPr>
        <p:txBody>
          <a:bodyPr>
            <a:spAutoFit/>
          </a:bodyPr>
          <a:lstStyle/>
          <a:p>
            <a:pPr eaLnBrk="0" hangingPunct="0">
              <a:spcBef>
                <a:spcPct val="50000"/>
              </a:spcBef>
            </a:pPr>
            <a:r>
              <a:rPr lang="hu-HU" sz="2000" b="1">
                <a:solidFill>
                  <a:srgbClr val="FF6600"/>
                </a:solidFill>
                <a:latin typeface="Times New Roman" pitchFamily="18" charset="0"/>
              </a:rPr>
              <a:t>zóna </a:t>
            </a:r>
          </a:p>
          <a:p>
            <a:pPr eaLnBrk="0" hangingPunct="0">
              <a:spcBef>
                <a:spcPct val="50000"/>
              </a:spcBef>
            </a:pPr>
            <a:endParaRPr lang="hu-HU" sz="2000" b="1">
              <a:solidFill>
                <a:srgbClr val="FF6600"/>
              </a:solidFill>
              <a:latin typeface="Times New Roman" pitchFamily="18" charset="0"/>
            </a:endParaRPr>
          </a:p>
          <a:p>
            <a:pPr eaLnBrk="0" hangingPunct="0">
              <a:spcBef>
                <a:spcPct val="50000"/>
              </a:spcBef>
            </a:pPr>
            <a:r>
              <a:rPr lang="hu-HU" sz="2000" b="1">
                <a:solidFill>
                  <a:srgbClr val="FF6600"/>
                </a:solidFill>
                <a:latin typeface="Times New Roman" pitchFamily="18" charset="0"/>
              </a:rPr>
              <a:t>hajtogatás</a:t>
            </a:r>
            <a:endParaRPr lang="hu-HU" sz="2000">
              <a:solidFill>
                <a:srgbClr val="000000"/>
              </a:solidFill>
              <a:latin typeface="Times New Roman" pitchFamily="18" charset="0"/>
            </a:endParaRPr>
          </a:p>
        </p:txBody>
      </p:sp>
      <p:sp>
        <p:nvSpPr>
          <p:cNvPr id="679951" name="Text Box 15"/>
          <p:cNvSpPr txBox="1">
            <a:spLocks noChangeArrowheads="1"/>
          </p:cNvSpPr>
          <p:nvPr/>
        </p:nvSpPr>
        <p:spPr bwMode="auto">
          <a:xfrm>
            <a:off x="5105400" y="4800600"/>
            <a:ext cx="3505200" cy="396875"/>
          </a:xfrm>
          <a:prstGeom prst="rect">
            <a:avLst/>
          </a:prstGeom>
          <a:noFill/>
          <a:ln w="9525">
            <a:noFill/>
            <a:miter lim="800000"/>
            <a:headEnd/>
            <a:tailEnd/>
          </a:ln>
        </p:spPr>
        <p:txBody>
          <a:bodyPr>
            <a:spAutoFit/>
          </a:bodyPr>
          <a:lstStyle/>
          <a:p>
            <a:pPr eaLnBrk="0" hangingPunct="0">
              <a:spcBef>
                <a:spcPct val="50000"/>
              </a:spcBef>
            </a:pPr>
            <a:r>
              <a:rPr lang="hu-HU" sz="2000">
                <a:solidFill>
                  <a:srgbClr val="000000"/>
                </a:solidFill>
                <a:latin typeface="Times New Roman" pitchFamily="18" charset="0"/>
              </a:rPr>
              <a:t>ac		        zz</a:t>
            </a:r>
          </a:p>
        </p:txBody>
      </p:sp>
      <p:sp useBgFill="1">
        <p:nvSpPr>
          <p:cNvPr id="679952" name="Rectangle 16"/>
          <p:cNvSpPr>
            <a:spLocks noChangeArrowheads="1"/>
          </p:cNvSpPr>
          <p:nvPr/>
        </p:nvSpPr>
        <p:spPr bwMode="auto">
          <a:xfrm>
            <a:off x="4191000" y="5562600"/>
            <a:ext cx="5257800" cy="1295400"/>
          </a:xfrm>
          <a:prstGeom prst="rect">
            <a:avLst/>
          </a:prstGeom>
          <a:ln w="9525">
            <a:noFill/>
            <a:miter lim="800000"/>
            <a:headEnd/>
            <a:tailEnd/>
          </a:ln>
        </p:spPr>
        <p:txBody>
          <a:bodyPr wrap="none" anchor="ctr"/>
          <a:lstStyle/>
          <a:p>
            <a:pPr eaLnBrk="0" hangingPunct="0"/>
            <a:endParaRPr lang="hu-HU" sz="2400">
              <a:solidFill>
                <a:srgbClr val="000000"/>
              </a:solidFill>
              <a:latin typeface="Times New Roman" pitchFamily="18" charset="0"/>
            </a:endParaRPr>
          </a:p>
        </p:txBody>
      </p:sp>
      <p:sp>
        <p:nvSpPr>
          <p:cNvPr id="679953" name="Text Box 17"/>
          <p:cNvSpPr txBox="1">
            <a:spLocks noChangeArrowheads="1"/>
          </p:cNvSpPr>
          <p:nvPr/>
        </p:nvSpPr>
        <p:spPr bwMode="auto">
          <a:xfrm>
            <a:off x="5715000" y="5638800"/>
            <a:ext cx="2133600" cy="244475"/>
          </a:xfrm>
          <a:prstGeom prst="rect">
            <a:avLst/>
          </a:prstGeom>
          <a:noFill/>
          <a:ln w="9525">
            <a:noFill/>
            <a:miter lim="800000"/>
            <a:headEnd/>
            <a:tailEnd/>
          </a:ln>
        </p:spPr>
        <p:txBody>
          <a:bodyPr>
            <a:spAutoFit/>
          </a:bodyPr>
          <a:lstStyle/>
          <a:p>
            <a:pPr algn="ctr" eaLnBrk="0" hangingPunct="0">
              <a:spcBef>
                <a:spcPct val="50000"/>
              </a:spcBef>
            </a:pPr>
            <a:r>
              <a:rPr lang="hu-HU" sz="1000">
                <a:solidFill>
                  <a:srgbClr val="000000"/>
                </a:solidFill>
                <a:latin typeface="Times New Roman" pitchFamily="18" charset="0"/>
              </a:rPr>
              <a:t>(from McEuen’s website)</a:t>
            </a:r>
            <a:endParaRPr lang="hu-HU" sz="1400">
              <a:solidFill>
                <a:srgbClr val="000000"/>
              </a:solidFill>
              <a:latin typeface="Times New Roman" pitchFamily="18" charset="0"/>
            </a:endParaRPr>
          </a:p>
        </p:txBody>
      </p:sp>
      <p:sp>
        <p:nvSpPr>
          <p:cNvPr id="679954" name="Text Box 18"/>
          <p:cNvSpPr txBox="1">
            <a:spLocks noChangeArrowheads="1"/>
          </p:cNvSpPr>
          <p:nvPr/>
        </p:nvSpPr>
        <p:spPr bwMode="auto">
          <a:xfrm>
            <a:off x="8382000" y="1600200"/>
            <a:ext cx="381000" cy="244475"/>
          </a:xfrm>
          <a:prstGeom prst="rect">
            <a:avLst/>
          </a:prstGeom>
          <a:noFill/>
          <a:ln w="9525">
            <a:noFill/>
            <a:miter lim="800000"/>
            <a:headEnd/>
            <a:tailEnd/>
          </a:ln>
        </p:spPr>
        <p:txBody>
          <a:bodyPr>
            <a:spAutoFit/>
          </a:bodyPr>
          <a:lstStyle/>
          <a:p>
            <a:pPr eaLnBrk="0" hangingPunct="0">
              <a:spcBef>
                <a:spcPct val="50000"/>
              </a:spcBef>
            </a:pPr>
            <a:r>
              <a:rPr lang="en-US" sz="1000">
                <a:solidFill>
                  <a:srgbClr val="000000"/>
                </a:solidFill>
                <a:latin typeface="Times New Roman" pitchFamily="18" charset="0"/>
              </a:rPr>
              <a:t>||</a:t>
            </a:r>
            <a:endParaRPr lang="en-US" sz="2400">
              <a:solidFill>
                <a:srgbClr val="FF0000"/>
              </a:solidFill>
              <a:latin typeface="Times New Roman" pitchFamily="18" charset="0"/>
            </a:endParaRPr>
          </a:p>
        </p:txBody>
      </p:sp>
      <p:sp>
        <p:nvSpPr>
          <p:cNvPr id="679955" name="Oval 19"/>
          <p:cNvSpPr>
            <a:spLocks noChangeArrowheads="1"/>
          </p:cNvSpPr>
          <p:nvPr/>
        </p:nvSpPr>
        <p:spPr bwMode="auto">
          <a:xfrm>
            <a:off x="4191000" y="1981200"/>
            <a:ext cx="1524000" cy="457200"/>
          </a:xfrm>
          <a:prstGeom prst="ellipse">
            <a:avLst/>
          </a:prstGeom>
          <a:noFill/>
          <a:ln w="76200">
            <a:solidFill>
              <a:srgbClr val="FF00FF"/>
            </a:solidFill>
            <a:round/>
            <a:headEnd/>
            <a:tailEnd/>
          </a:ln>
        </p:spPr>
        <p:txBody>
          <a:bodyPr wrap="none" anchor="ctr"/>
          <a:lstStyle/>
          <a:p>
            <a:pPr eaLnBrk="0" hangingPunct="0"/>
            <a:endParaRPr lang="hu-HU" sz="2400">
              <a:solidFill>
                <a:srgbClr val="000000"/>
              </a:solidFill>
              <a:latin typeface="Times New Roman" pitchFamily="18" charset="0"/>
            </a:endParaRPr>
          </a:p>
        </p:txBody>
      </p:sp>
      <p:sp>
        <p:nvSpPr>
          <p:cNvPr id="679956" name="Text Box 20"/>
          <p:cNvSpPr txBox="1">
            <a:spLocks noChangeArrowheads="1"/>
          </p:cNvSpPr>
          <p:nvPr/>
        </p:nvSpPr>
        <p:spPr bwMode="auto">
          <a:xfrm>
            <a:off x="5749925" y="6096000"/>
            <a:ext cx="2493963" cy="457200"/>
          </a:xfrm>
          <a:prstGeom prst="rect">
            <a:avLst/>
          </a:prstGeom>
          <a:noFill/>
          <a:ln w="9525">
            <a:noFill/>
            <a:miter lim="800000"/>
            <a:headEnd/>
            <a:tailEnd/>
          </a:ln>
        </p:spPr>
        <p:txBody>
          <a:bodyPr>
            <a:spAutoFit/>
          </a:bodyPr>
          <a:lstStyle/>
          <a:p>
            <a:pPr eaLnBrk="0" hangingPunct="0">
              <a:spcBef>
                <a:spcPct val="50000"/>
              </a:spcBef>
            </a:pPr>
            <a:r>
              <a:rPr lang="hu-HU" sz="2400" b="1">
                <a:solidFill>
                  <a:srgbClr val="FF6600"/>
                </a:solidFill>
                <a:latin typeface="Times New Roman" pitchFamily="18" charset="0"/>
              </a:rPr>
              <a:t>FÉM: n-m = 3q</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994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7995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67995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679938"/>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679954"/>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679951"/>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6799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6799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6799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46" grpId="0" animBg="1"/>
      <p:bldP spid="679950" grpId="0" autoUpdateAnimBg="0"/>
      <p:bldP spid="679951" grpId="0" autoUpdateAnimBg="0"/>
      <p:bldP spid="679952" grpId="0" animBg="1"/>
      <p:bldP spid="679953" grpId="0" autoUpdateAnimBg="0"/>
      <p:bldP spid="679954" grpId="0" autoUpdateAnimBg="0"/>
      <p:bldP spid="679955" grpId="0" animBg="1"/>
      <p:bldP spid="67995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CBCBCB"/>
        </a:solidFill>
        <a:effectLst/>
      </p:bgPr>
    </p:bg>
    <p:spTree>
      <p:nvGrpSpPr>
        <p:cNvPr id="1" name=""/>
        <p:cNvGrpSpPr/>
        <p:nvPr/>
      </p:nvGrpSpPr>
      <p:grpSpPr>
        <a:xfrm>
          <a:off x="0" y="0"/>
          <a:ext cx="0" cy="0"/>
          <a:chOff x="0" y="0"/>
          <a:chExt cx="0" cy="0"/>
        </a:xfrm>
      </p:grpSpPr>
      <p:pic>
        <p:nvPicPr>
          <p:cNvPr id="230402" name="Picture 2" descr="Scan2 003"/>
          <p:cNvPicPr>
            <a:picLocks noChangeAspect="1" noChangeArrowheads="1"/>
          </p:cNvPicPr>
          <p:nvPr/>
        </p:nvPicPr>
        <p:blipFill>
          <a:blip r:embed="rId3" cstate="print"/>
          <a:srcRect/>
          <a:stretch>
            <a:fillRect/>
          </a:stretch>
        </p:blipFill>
        <p:spPr bwMode="auto">
          <a:xfrm>
            <a:off x="914400" y="-1495425"/>
            <a:ext cx="7315200" cy="98504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3" cstate="print"/>
          <a:srcRect/>
          <a:stretch>
            <a:fillRect/>
          </a:stretch>
        </p:blipFill>
        <p:spPr bwMode="auto">
          <a:xfrm>
            <a:off x="-250825" y="549275"/>
            <a:ext cx="9359900" cy="6175375"/>
          </a:xfrm>
          <a:prstGeom prst="rect">
            <a:avLst/>
          </a:prstGeom>
          <a:noFill/>
          <a:ln w="9525">
            <a:noFill/>
            <a:miter lim="800000"/>
            <a:headEnd/>
            <a:tailEnd/>
          </a:ln>
        </p:spPr>
      </p:pic>
      <p:sp>
        <p:nvSpPr>
          <p:cNvPr id="231427" name="Line 3"/>
          <p:cNvSpPr>
            <a:spLocks noChangeShapeType="1"/>
          </p:cNvSpPr>
          <p:nvPr/>
        </p:nvSpPr>
        <p:spPr bwMode="auto">
          <a:xfrm>
            <a:off x="5508625" y="404813"/>
            <a:ext cx="1223963" cy="0"/>
          </a:xfrm>
          <a:prstGeom prst="line">
            <a:avLst/>
          </a:prstGeom>
          <a:noFill/>
          <a:ln w="76200">
            <a:solidFill>
              <a:schemeClr val="bg2"/>
            </a:solidFill>
            <a:round/>
            <a:headEnd/>
            <a:tailEnd type="triangle" w="med" len="med"/>
          </a:ln>
        </p:spPr>
        <p:txBody>
          <a:bodyPr/>
          <a:lstStyle/>
          <a:p>
            <a:endParaRPr lang="hu-HU"/>
          </a:p>
        </p:txBody>
      </p:sp>
      <p:sp>
        <p:nvSpPr>
          <p:cNvPr id="231428" name="Text Box 4"/>
          <p:cNvSpPr txBox="1">
            <a:spLocks noChangeArrowheads="1"/>
          </p:cNvSpPr>
          <p:nvPr/>
        </p:nvSpPr>
        <p:spPr bwMode="auto">
          <a:xfrm>
            <a:off x="6732588" y="115888"/>
            <a:ext cx="1439862" cy="457200"/>
          </a:xfrm>
          <a:prstGeom prst="rect">
            <a:avLst/>
          </a:prstGeom>
          <a:noFill/>
          <a:ln w="9525">
            <a:noFill/>
            <a:miter lim="800000"/>
            <a:headEnd/>
            <a:tailEnd/>
          </a:ln>
        </p:spPr>
        <p:txBody>
          <a:bodyPr>
            <a:spAutoFit/>
          </a:bodyPr>
          <a:lstStyle/>
          <a:p>
            <a:pPr eaLnBrk="0" hangingPunct="0">
              <a:spcBef>
                <a:spcPct val="50000"/>
              </a:spcBef>
            </a:pPr>
            <a:r>
              <a:rPr lang="hu-HU" sz="2400">
                <a:latin typeface="Times New Roman" pitchFamily="18" charset="0"/>
                <a:ea typeface="ＭＳ Ｐゴシック" pitchFamily="34" charset="-128"/>
              </a:rPr>
              <a:t>tube axis</a:t>
            </a:r>
          </a:p>
        </p:txBody>
      </p:sp>
    </p:spTree>
  </p:cSld>
  <p:clrMapOvr>
    <a:masterClrMapping/>
  </p:clrMapOvr>
  <p:transition>
    <p:checke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3"/>
          <p:cNvPicPr>
            <a:picLocks noChangeAspect="1" noChangeArrowheads="1"/>
          </p:cNvPicPr>
          <p:nvPr/>
        </p:nvPicPr>
        <p:blipFill>
          <a:blip r:embed="rId3" cstate="print"/>
          <a:srcRect/>
          <a:stretch>
            <a:fillRect/>
          </a:stretch>
        </p:blipFill>
        <p:spPr bwMode="auto">
          <a:xfrm>
            <a:off x="395288" y="739775"/>
            <a:ext cx="8316912" cy="4364038"/>
          </a:xfrm>
          <a:prstGeom prst="rect">
            <a:avLst/>
          </a:prstGeom>
          <a:noFill/>
          <a:ln w="9525">
            <a:noFill/>
            <a:miter lim="800000"/>
            <a:headEnd/>
            <a:tailEnd/>
          </a:ln>
        </p:spPr>
      </p:pic>
      <p:sp>
        <p:nvSpPr>
          <p:cNvPr id="232451" name="Text Box 4"/>
          <p:cNvSpPr txBox="1">
            <a:spLocks noChangeArrowheads="1"/>
          </p:cNvSpPr>
          <p:nvPr/>
        </p:nvSpPr>
        <p:spPr bwMode="auto">
          <a:xfrm>
            <a:off x="3201988" y="4724400"/>
            <a:ext cx="433387" cy="457200"/>
          </a:xfrm>
          <a:prstGeom prst="rect">
            <a:avLst/>
          </a:prstGeom>
          <a:noFill/>
          <a:ln w="9525">
            <a:noFill/>
            <a:miter lim="800000"/>
            <a:headEnd/>
            <a:tailEnd/>
          </a:ln>
        </p:spPr>
        <p:txBody>
          <a:bodyPr>
            <a:spAutoFit/>
          </a:bodyPr>
          <a:lstStyle/>
          <a:p>
            <a:pPr eaLnBrk="0" hangingPunct="0">
              <a:spcBef>
                <a:spcPct val="50000"/>
              </a:spcBef>
            </a:pPr>
            <a:r>
              <a:rPr lang="hu-HU" sz="2400" i="1">
                <a:solidFill>
                  <a:srgbClr val="FF0000"/>
                </a:solidFill>
                <a:latin typeface="CMMI9" charset="-18"/>
              </a:rPr>
              <a:t>K</a:t>
            </a:r>
          </a:p>
        </p:txBody>
      </p:sp>
      <p:sp>
        <p:nvSpPr>
          <p:cNvPr id="232452" name="Line 5"/>
          <p:cNvSpPr>
            <a:spLocks noChangeShapeType="1"/>
          </p:cNvSpPr>
          <p:nvPr/>
        </p:nvSpPr>
        <p:spPr bwMode="auto">
          <a:xfrm>
            <a:off x="2843213" y="4508500"/>
            <a:ext cx="431800" cy="360363"/>
          </a:xfrm>
          <a:prstGeom prst="line">
            <a:avLst/>
          </a:prstGeom>
          <a:noFill/>
          <a:ln w="38100">
            <a:solidFill>
              <a:srgbClr val="FF0000"/>
            </a:solidFill>
            <a:round/>
            <a:headEnd type="triangle" w="med" len="med"/>
            <a:tailEnd/>
          </a:ln>
        </p:spPr>
        <p:txBody>
          <a:bodyPr/>
          <a:lstStyle/>
          <a:p>
            <a:endParaRPr lang="hu-HU"/>
          </a:p>
        </p:txBody>
      </p:sp>
      <p:sp>
        <p:nvSpPr>
          <p:cNvPr id="232453" name="Text Box 547"/>
          <p:cNvSpPr txBox="1">
            <a:spLocks noChangeArrowheads="1"/>
          </p:cNvSpPr>
          <p:nvPr/>
        </p:nvSpPr>
        <p:spPr bwMode="auto">
          <a:xfrm>
            <a:off x="4572000" y="5876925"/>
            <a:ext cx="3487738" cy="708025"/>
          </a:xfrm>
          <a:prstGeom prst="rect">
            <a:avLst/>
          </a:prstGeom>
          <a:noFill/>
          <a:ln w="9525">
            <a:noFill/>
            <a:miter lim="800000"/>
            <a:headEnd/>
            <a:tailEnd/>
          </a:ln>
        </p:spPr>
        <p:txBody>
          <a:bodyPr wrap="none">
            <a:spAutoFit/>
          </a:bodyPr>
          <a:lstStyle/>
          <a:p>
            <a:pPr eaLnBrk="0" hangingPunct="0"/>
            <a:r>
              <a:rPr kumimoji="1" lang="en-US" altLang="ja-JP" sz="2000" b="1">
                <a:solidFill>
                  <a:srgbClr val="FF6600"/>
                </a:solidFill>
                <a:latin typeface="Times New Roman" pitchFamily="18" charset="0"/>
                <a:ea typeface="ＭＳ Ｐゴシック" pitchFamily="34" charset="-128"/>
              </a:rPr>
              <a:t>n - m = 3q (q: </a:t>
            </a:r>
            <a:r>
              <a:rPr kumimoji="1" lang="hu-HU" altLang="ja-JP" sz="2000" b="1">
                <a:solidFill>
                  <a:srgbClr val="FF6600"/>
                </a:solidFill>
                <a:latin typeface="Times New Roman" pitchFamily="18" charset="0"/>
              </a:rPr>
              <a:t>egész</a:t>
            </a:r>
            <a:r>
              <a:rPr kumimoji="1" lang="en-US" altLang="ja-JP" sz="2000" b="1">
                <a:solidFill>
                  <a:srgbClr val="FF6600"/>
                </a:solidFill>
                <a:latin typeface="Times New Roman" pitchFamily="18" charset="0"/>
                <a:ea typeface="ＭＳ Ｐゴシック" pitchFamily="34" charset="-128"/>
              </a:rPr>
              <a:t>): </a:t>
            </a:r>
            <a:r>
              <a:rPr kumimoji="1" lang="hu-HU" altLang="ja-JP" sz="2000" b="1">
                <a:solidFill>
                  <a:srgbClr val="FF6600"/>
                </a:solidFill>
                <a:latin typeface="Times New Roman" pitchFamily="18" charset="0"/>
              </a:rPr>
              <a:t>fémes</a:t>
            </a:r>
            <a:endParaRPr kumimoji="1" lang="en-US" altLang="ja-JP" sz="2000" b="1">
              <a:solidFill>
                <a:srgbClr val="FF6600"/>
              </a:solidFill>
              <a:latin typeface="Times New Roman" pitchFamily="18" charset="0"/>
              <a:ea typeface="ＭＳ Ｐゴシック" pitchFamily="34" charset="-128"/>
            </a:endParaRPr>
          </a:p>
          <a:p>
            <a:pPr eaLnBrk="0" hangingPunct="0"/>
            <a:r>
              <a:rPr kumimoji="1" lang="en-US" altLang="ja-JP" sz="2000" b="1">
                <a:solidFill>
                  <a:srgbClr val="FF6600"/>
                </a:solidFill>
                <a:latin typeface="Times New Roman" pitchFamily="18" charset="0"/>
                <a:ea typeface="ＭＳ Ｐゴシック" pitchFamily="34" charset="-128"/>
              </a:rPr>
              <a:t>n - m </a:t>
            </a:r>
            <a:r>
              <a:rPr kumimoji="1" lang="en-US" altLang="ja-JP" sz="2000" b="1">
                <a:solidFill>
                  <a:srgbClr val="FF6600"/>
                </a:solidFill>
                <a:latin typeface="Times New Roman" pitchFamily="18" charset="0"/>
                <a:ea typeface="ＭＳ Ｐゴシック" pitchFamily="34" charset="-128"/>
                <a:sym typeface="Symbol" pitchFamily="18" charset="2"/>
              </a:rPr>
              <a:t></a:t>
            </a:r>
            <a:r>
              <a:rPr kumimoji="1" lang="en-US" altLang="ja-JP" sz="2000" b="1">
                <a:solidFill>
                  <a:srgbClr val="FF6600"/>
                </a:solidFill>
                <a:latin typeface="Times New Roman" pitchFamily="18" charset="0"/>
                <a:ea typeface="ＭＳ Ｐゴシック" pitchFamily="34" charset="-128"/>
              </a:rPr>
              <a:t> 3q (q: </a:t>
            </a:r>
            <a:r>
              <a:rPr kumimoji="1" lang="hu-HU" altLang="ja-JP" sz="2000" b="1">
                <a:solidFill>
                  <a:srgbClr val="FF6600"/>
                </a:solidFill>
                <a:latin typeface="Times New Roman" pitchFamily="18" charset="0"/>
              </a:rPr>
              <a:t>egész</a:t>
            </a:r>
            <a:r>
              <a:rPr kumimoji="1" lang="en-US" altLang="ja-JP" sz="2000" b="1">
                <a:solidFill>
                  <a:srgbClr val="FF6600"/>
                </a:solidFill>
                <a:latin typeface="Times New Roman" pitchFamily="18" charset="0"/>
                <a:ea typeface="ＭＳ Ｐゴシック" pitchFamily="34" charset="-128"/>
              </a:rPr>
              <a:t>): </a:t>
            </a:r>
            <a:r>
              <a:rPr kumimoji="1" lang="hu-HU" altLang="ja-JP" sz="2000" b="1">
                <a:solidFill>
                  <a:srgbClr val="FF6600"/>
                </a:solidFill>
                <a:latin typeface="Times New Roman" pitchFamily="18" charset="0"/>
              </a:rPr>
              <a:t>félvezető</a:t>
            </a:r>
            <a:endParaRPr kumimoji="1" lang="en-US" altLang="ja-JP" sz="2000" b="1">
              <a:solidFill>
                <a:srgbClr val="FF6600"/>
              </a:solidFill>
              <a:latin typeface="Times New Roman" pitchFamily="18" charset="0"/>
              <a:ea typeface="ＭＳ Ｐゴシック" pitchFamily="34" charset="-128"/>
            </a:endParaRPr>
          </a:p>
        </p:txBody>
      </p:sp>
      <p:sp>
        <p:nvSpPr>
          <p:cNvPr id="232454" name="Szövegdoboz 5"/>
          <p:cNvSpPr txBox="1">
            <a:spLocks noChangeArrowheads="1"/>
          </p:cNvSpPr>
          <p:nvPr/>
        </p:nvSpPr>
        <p:spPr bwMode="auto">
          <a:xfrm>
            <a:off x="755650" y="5516563"/>
            <a:ext cx="3095625" cy="1016000"/>
          </a:xfrm>
          <a:prstGeom prst="rect">
            <a:avLst/>
          </a:prstGeom>
          <a:noFill/>
          <a:ln w="9525">
            <a:noFill/>
            <a:miter lim="800000"/>
            <a:headEnd/>
            <a:tailEnd/>
          </a:ln>
        </p:spPr>
        <p:txBody>
          <a:bodyPr>
            <a:spAutoFit/>
          </a:bodyPr>
          <a:lstStyle/>
          <a:p>
            <a:pPr eaLnBrk="0" hangingPunct="0"/>
            <a:r>
              <a:rPr lang="hu-HU" sz="6000" b="1">
                <a:solidFill>
                  <a:srgbClr val="FF6600"/>
                </a:solidFill>
                <a:latin typeface="Times New Roman" pitchFamily="18" charset="0"/>
              </a:rPr>
              <a:t>. . .</a:t>
            </a:r>
          </a:p>
        </p:txBody>
      </p:sp>
      <p:sp>
        <p:nvSpPr>
          <p:cNvPr id="232455" name="Line 10"/>
          <p:cNvSpPr>
            <a:spLocks noChangeShapeType="1"/>
          </p:cNvSpPr>
          <p:nvPr/>
        </p:nvSpPr>
        <p:spPr bwMode="auto">
          <a:xfrm>
            <a:off x="2843213" y="6237288"/>
            <a:ext cx="990600" cy="0"/>
          </a:xfrm>
          <a:prstGeom prst="line">
            <a:avLst/>
          </a:prstGeom>
          <a:noFill/>
          <a:ln w="127000">
            <a:solidFill>
              <a:srgbClr val="FF6600"/>
            </a:solidFill>
            <a:round/>
            <a:headEnd/>
            <a:tailEnd type="triangle" w="med" len="med"/>
          </a:ln>
        </p:spPr>
        <p:txBody>
          <a:bodyPr wrap="none" anchor="ctr"/>
          <a:lstStyle/>
          <a:p>
            <a:endParaRPr lang="hu-H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0" y="4437063"/>
            <a:ext cx="9144000" cy="2465387"/>
          </a:xfrm>
          <a:prstGeom prst="rect">
            <a:avLst/>
          </a:prstGeom>
          <a:noFill/>
          <a:ln w="9525">
            <a:noFill/>
            <a:miter lim="800000"/>
            <a:headEnd/>
            <a:tailEnd/>
          </a:ln>
        </p:spPr>
        <p:txBody>
          <a:bodyPr>
            <a:spAutoFit/>
          </a:bodyPr>
          <a:lstStyle/>
          <a:p>
            <a:pPr marL="457200" indent="-457200" eaLnBrk="0" hangingPunct="0">
              <a:spcBef>
                <a:spcPct val="50000"/>
              </a:spcBef>
            </a:pPr>
            <a:r>
              <a:rPr lang="hu-HU" sz="2400">
                <a:latin typeface="CMR9" charset="-18"/>
              </a:rPr>
              <a:t>a) Allowed </a:t>
            </a:r>
            <a:r>
              <a:rPr lang="hu-HU" sz="2400" i="1">
                <a:latin typeface="CMMI9" charset="-18"/>
              </a:rPr>
              <a:t>k </a:t>
            </a:r>
            <a:r>
              <a:rPr lang="hu-HU" sz="2400">
                <a:latin typeface="CMR9" charset="-18"/>
              </a:rPr>
              <a:t>lines of a nanotube in the Brillouin zone of graphene. </a:t>
            </a:r>
          </a:p>
          <a:p>
            <a:pPr marL="457200" indent="-457200" eaLnBrk="0" hangingPunct="0">
              <a:spcBef>
                <a:spcPct val="50000"/>
              </a:spcBef>
            </a:pPr>
            <a:r>
              <a:rPr lang="hu-HU" sz="2400">
                <a:latin typeface="CMR9" charset="-18"/>
              </a:rPr>
              <a:t>b) Expanded view of the allowed wave vectors </a:t>
            </a:r>
            <a:r>
              <a:rPr lang="hu-HU" sz="2400" b="1" i="1">
                <a:latin typeface="CMMIB10" charset="-18"/>
              </a:rPr>
              <a:t>k </a:t>
            </a:r>
            <a:r>
              <a:rPr lang="hu-HU" sz="2400">
                <a:latin typeface="CMR9" charset="-18"/>
              </a:rPr>
              <a:t>around the </a:t>
            </a:r>
            <a:r>
              <a:rPr lang="hu-HU" sz="2400" i="1">
                <a:solidFill>
                  <a:srgbClr val="FF0000"/>
                </a:solidFill>
                <a:latin typeface="CMMI9" charset="-18"/>
              </a:rPr>
              <a:t>K</a:t>
            </a:r>
            <a:r>
              <a:rPr lang="hu-HU" sz="2400" i="1">
                <a:latin typeface="CMMI9" charset="-18"/>
              </a:rPr>
              <a:t> </a:t>
            </a:r>
            <a:r>
              <a:rPr lang="hu-HU" sz="2400">
                <a:latin typeface="CMR9" charset="-18"/>
              </a:rPr>
              <a:t>point of graphene. </a:t>
            </a:r>
            <a:r>
              <a:rPr lang="hu-HU" sz="2400" b="1" i="1">
                <a:latin typeface="CMMIB10" charset="-18"/>
              </a:rPr>
              <a:t>k</a:t>
            </a:r>
            <a:r>
              <a:rPr lang="hu-HU" sz="2400" baseline="-25000">
                <a:latin typeface="CMSY6" charset="-18"/>
                <a:sym typeface="Symbol" pitchFamily="18" charset="2"/>
              </a:rPr>
              <a:t></a:t>
            </a:r>
            <a:r>
              <a:rPr lang="hu-HU" sz="2400" i="1">
                <a:latin typeface="CMSY6" charset="-18"/>
              </a:rPr>
              <a:t> </a:t>
            </a:r>
            <a:r>
              <a:rPr lang="hu-HU" sz="2400">
                <a:latin typeface="CMR9" charset="-18"/>
              </a:rPr>
              <a:t>is one allowed wave vector around the circumference of the tube; </a:t>
            </a:r>
            <a:r>
              <a:rPr lang="hu-HU" sz="2400" b="1" i="1">
                <a:latin typeface="CMMIB10" charset="-18"/>
              </a:rPr>
              <a:t>k</a:t>
            </a:r>
            <a:r>
              <a:rPr lang="hu-HU" sz="2400" i="1" baseline="-25000">
                <a:latin typeface="CMMI6" charset="-18"/>
              </a:rPr>
              <a:t>z</a:t>
            </a:r>
            <a:r>
              <a:rPr lang="hu-HU" sz="2400" i="1">
                <a:latin typeface="CMMI6" charset="-18"/>
              </a:rPr>
              <a:t> </a:t>
            </a:r>
            <a:r>
              <a:rPr lang="hu-HU" sz="2400">
                <a:latin typeface="CMR9" charset="-18"/>
              </a:rPr>
              <a:t>is continuous. The open dots are the points with </a:t>
            </a:r>
            <a:r>
              <a:rPr lang="hu-HU" sz="2400" i="1">
                <a:latin typeface="CMMI9" charset="-18"/>
              </a:rPr>
              <a:t>k</a:t>
            </a:r>
            <a:r>
              <a:rPr lang="hu-HU" sz="2400" i="1" baseline="-25000">
                <a:latin typeface="Times New Roman" pitchFamily="18" charset="0"/>
              </a:rPr>
              <a:t>z</a:t>
            </a:r>
            <a:r>
              <a:rPr lang="hu-HU" sz="2400" i="1">
                <a:latin typeface="CMMI6" charset="-18"/>
              </a:rPr>
              <a:t> </a:t>
            </a:r>
            <a:r>
              <a:rPr lang="hu-HU" sz="2400">
                <a:latin typeface="CMR9" charset="-18"/>
              </a:rPr>
              <a:t>= 0; they all correspond to the </a:t>
            </a:r>
            <a:r>
              <a:rPr lang="hu-HU" sz="2400" i="1">
                <a:latin typeface="CMMI9" charset="-18"/>
              </a:rPr>
              <a:t>Γ </a:t>
            </a:r>
            <a:r>
              <a:rPr lang="hu-HU" sz="2400">
                <a:latin typeface="CMR9" charset="-18"/>
              </a:rPr>
              <a:t>point of the tube.</a:t>
            </a:r>
          </a:p>
        </p:txBody>
      </p:sp>
      <p:pic>
        <p:nvPicPr>
          <p:cNvPr id="233475" name="Picture 3"/>
          <p:cNvPicPr>
            <a:picLocks noChangeAspect="1" noChangeArrowheads="1"/>
          </p:cNvPicPr>
          <p:nvPr/>
        </p:nvPicPr>
        <p:blipFill>
          <a:blip r:embed="rId3" cstate="print"/>
          <a:srcRect/>
          <a:stretch>
            <a:fillRect/>
          </a:stretch>
        </p:blipFill>
        <p:spPr bwMode="auto">
          <a:xfrm>
            <a:off x="395288" y="0"/>
            <a:ext cx="8316912" cy="4364038"/>
          </a:xfrm>
          <a:prstGeom prst="rect">
            <a:avLst/>
          </a:prstGeom>
          <a:noFill/>
          <a:ln w="9525">
            <a:noFill/>
            <a:miter lim="800000"/>
            <a:headEnd/>
            <a:tailEnd/>
          </a:ln>
        </p:spPr>
      </p:pic>
      <p:sp>
        <p:nvSpPr>
          <p:cNvPr id="233476" name="Text Box 4"/>
          <p:cNvSpPr txBox="1">
            <a:spLocks noChangeArrowheads="1"/>
          </p:cNvSpPr>
          <p:nvPr/>
        </p:nvSpPr>
        <p:spPr bwMode="auto">
          <a:xfrm>
            <a:off x="3201988" y="4005263"/>
            <a:ext cx="433387" cy="457200"/>
          </a:xfrm>
          <a:prstGeom prst="rect">
            <a:avLst/>
          </a:prstGeom>
          <a:noFill/>
          <a:ln w="9525">
            <a:noFill/>
            <a:miter lim="800000"/>
            <a:headEnd/>
            <a:tailEnd/>
          </a:ln>
        </p:spPr>
        <p:txBody>
          <a:bodyPr>
            <a:spAutoFit/>
          </a:bodyPr>
          <a:lstStyle/>
          <a:p>
            <a:pPr eaLnBrk="0" hangingPunct="0">
              <a:spcBef>
                <a:spcPct val="50000"/>
              </a:spcBef>
            </a:pPr>
            <a:r>
              <a:rPr lang="hu-HU" sz="2400" i="1">
                <a:solidFill>
                  <a:srgbClr val="FF0000"/>
                </a:solidFill>
                <a:latin typeface="CMMI9" charset="-18"/>
              </a:rPr>
              <a:t>K</a:t>
            </a:r>
          </a:p>
        </p:txBody>
      </p:sp>
      <p:sp>
        <p:nvSpPr>
          <p:cNvPr id="233477" name="Line 5"/>
          <p:cNvSpPr>
            <a:spLocks noChangeShapeType="1"/>
          </p:cNvSpPr>
          <p:nvPr/>
        </p:nvSpPr>
        <p:spPr bwMode="auto">
          <a:xfrm>
            <a:off x="2843213" y="3789363"/>
            <a:ext cx="431800" cy="360362"/>
          </a:xfrm>
          <a:prstGeom prst="line">
            <a:avLst/>
          </a:prstGeom>
          <a:noFill/>
          <a:ln w="38100">
            <a:solidFill>
              <a:srgbClr val="FF0000"/>
            </a:solidFill>
            <a:round/>
            <a:headEnd type="triangle" w="med" len="med"/>
            <a:tailEnd/>
          </a:ln>
        </p:spPr>
        <p:txBody>
          <a:bodyPr/>
          <a:lstStyle/>
          <a:p>
            <a:endParaRPr lang="hu-HU"/>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3" cstate="print"/>
          <a:srcRect/>
          <a:stretch>
            <a:fillRect/>
          </a:stretch>
        </p:blipFill>
        <p:spPr bwMode="auto">
          <a:xfrm>
            <a:off x="395288" y="188913"/>
            <a:ext cx="8316912" cy="4364037"/>
          </a:xfrm>
          <a:prstGeom prst="rect">
            <a:avLst/>
          </a:prstGeom>
          <a:noFill/>
          <a:ln w="9525">
            <a:noFill/>
            <a:miter lim="800000"/>
            <a:headEnd/>
            <a:tailEnd/>
          </a:ln>
        </p:spPr>
      </p:pic>
      <p:sp>
        <p:nvSpPr>
          <p:cNvPr id="234499" name="Text Box 3"/>
          <p:cNvSpPr txBox="1">
            <a:spLocks noChangeArrowheads="1"/>
          </p:cNvSpPr>
          <p:nvPr/>
        </p:nvSpPr>
        <p:spPr bwMode="auto">
          <a:xfrm>
            <a:off x="3201988" y="4195763"/>
            <a:ext cx="433387" cy="457200"/>
          </a:xfrm>
          <a:prstGeom prst="rect">
            <a:avLst/>
          </a:prstGeom>
          <a:noFill/>
          <a:ln w="9525">
            <a:noFill/>
            <a:miter lim="800000"/>
            <a:headEnd/>
            <a:tailEnd/>
          </a:ln>
        </p:spPr>
        <p:txBody>
          <a:bodyPr>
            <a:spAutoFit/>
          </a:bodyPr>
          <a:lstStyle/>
          <a:p>
            <a:pPr eaLnBrk="0" hangingPunct="0">
              <a:spcBef>
                <a:spcPct val="50000"/>
              </a:spcBef>
            </a:pPr>
            <a:r>
              <a:rPr lang="hu-HU" sz="2400" i="1">
                <a:solidFill>
                  <a:srgbClr val="FF0000"/>
                </a:solidFill>
                <a:latin typeface="CMMI9" charset="-18"/>
              </a:rPr>
              <a:t>K</a:t>
            </a:r>
          </a:p>
        </p:txBody>
      </p:sp>
      <p:sp>
        <p:nvSpPr>
          <p:cNvPr id="234500" name="Line 4"/>
          <p:cNvSpPr>
            <a:spLocks noChangeShapeType="1"/>
          </p:cNvSpPr>
          <p:nvPr/>
        </p:nvSpPr>
        <p:spPr bwMode="auto">
          <a:xfrm>
            <a:off x="2843213" y="3979863"/>
            <a:ext cx="431800" cy="360362"/>
          </a:xfrm>
          <a:prstGeom prst="line">
            <a:avLst/>
          </a:prstGeom>
          <a:noFill/>
          <a:ln w="38100">
            <a:solidFill>
              <a:srgbClr val="FF0000"/>
            </a:solidFill>
            <a:round/>
            <a:headEnd type="triangle" w="med" len="med"/>
            <a:tailEnd/>
          </a:ln>
        </p:spPr>
        <p:txBody>
          <a:bodyPr/>
          <a:lstStyle/>
          <a:p>
            <a:endParaRPr lang="hu-HU"/>
          </a:p>
        </p:txBody>
      </p:sp>
      <p:sp>
        <p:nvSpPr>
          <p:cNvPr id="234501" name="Text Box 5"/>
          <p:cNvSpPr txBox="1">
            <a:spLocks noChangeArrowheads="1"/>
          </p:cNvSpPr>
          <p:nvPr/>
        </p:nvSpPr>
        <p:spPr bwMode="auto">
          <a:xfrm>
            <a:off x="1071563" y="4868863"/>
            <a:ext cx="7500937" cy="457200"/>
          </a:xfrm>
          <a:prstGeom prst="rect">
            <a:avLst/>
          </a:prstGeom>
          <a:noFill/>
          <a:ln w="9525">
            <a:noFill/>
            <a:miter lim="800000"/>
            <a:headEnd/>
            <a:tailEnd/>
          </a:ln>
        </p:spPr>
        <p:txBody>
          <a:bodyPr>
            <a:spAutoFit/>
          </a:bodyPr>
          <a:lstStyle/>
          <a:p>
            <a:pPr algn="r" eaLnBrk="0" hangingPunct="0">
              <a:spcBef>
                <a:spcPct val="50000"/>
              </a:spcBef>
            </a:pPr>
            <a:r>
              <a:rPr lang="hu-HU" sz="2400" b="1">
                <a:solidFill>
                  <a:srgbClr val="000000"/>
                </a:solidFill>
                <a:latin typeface="Times New Roman" pitchFamily="18" charset="0"/>
              </a:rPr>
              <a:t>k</a:t>
            </a:r>
            <a:r>
              <a:rPr lang="el-GR" sz="2400">
                <a:solidFill>
                  <a:srgbClr val="000000"/>
                </a:solidFill>
                <a:latin typeface="Times New Roman" pitchFamily="18" charset="0"/>
                <a:cs typeface="Times New Roman" pitchFamily="18" charset="0"/>
              </a:rPr>
              <a:t>·</a:t>
            </a:r>
            <a:r>
              <a:rPr lang="hu-HU" sz="2400" b="1">
                <a:solidFill>
                  <a:srgbClr val="000000"/>
                </a:solidFill>
                <a:latin typeface="Times New Roman" pitchFamily="18" charset="0"/>
                <a:cs typeface="Times New Roman" pitchFamily="18" charset="0"/>
              </a:rPr>
              <a:t>c</a:t>
            </a:r>
            <a:r>
              <a:rPr lang="hu-HU" sz="2400">
                <a:solidFill>
                  <a:srgbClr val="000000"/>
                </a:solidFill>
                <a:latin typeface="Times New Roman" pitchFamily="18" charset="0"/>
                <a:cs typeface="Times New Roman" pitchFamily="18" charset="0"/>
              </a:rPr>
              <a:t> = (</a:t>
            </a:r>
            <a:r>
              <a:rPr lang="hu-HU" sz="2400" b="1">
                <a:solidFill>
                  <a:srgbClr val="000000"/>
                </a:solidFill>
                <a:latin typeface="Times New Roman" pitchFamily="18" charset="0"/>
              </a:rPr>
              <a:t>k</a:t>
            </a:r>
            <a:r>
              <a:rPr lang="hu-HU" baseline="-25000">
                <a:solidFill>
                  <a:srgbClr val="000000"/>
                </a:solidFill>
                <a:latin typeface="CMSY6" charset="-18"/>
                <a:sym typeface="Symbol" pitchFamily="18" charset="2"/>
              </a:rPr>
              <a:t> </a:t>
            </a:r>
            <a:r>
              <a:rPr lang="hu-HU" b="1" baseline="-25000">
                <a:solidFill>
                  <a:srgbClr val="000000"/>
                </a:solidFill>
                <a:latin typeface="CMSY6" charset="-18"/>
                <a:sym typeface="Symbol" pitchFamily="18" charset="2"/>
              </a:rPr>
              <a:t></a:t>
            </a:r>
            <a:r>
              <a:rPr lang="hu-HU" baseline="-25000">
                <a:solidFill>
                  <a:srgbClr val="000000"/>
                </a:solidFill>
                <a:latin typeface="CMSY6" charset="-18"/>
                <a:sym typeface="Symbol" pitchFamily="18" charset="2"/>
              </a:rPr>
              <a:t> </a:t>
            </a:r>
            <a:r>
              <a:rPr lang="hu-HU" sz="2400" b="1">
                <a:solidFill>
                  <a:srgbClr val="000000"/>
                </a:solidFill>
                <a:latin typeface="Times New Roman" pitchFamily="18" charset="0"/>
              </a:rPr>
              <a:t>+k</a:t>
            </a:r>
            <a:r>
              <a:rPr lang="hu-HU" baseline="-25000">
                <a:solidFill>
                  <a:srgbClr val="000000"/>
                </a:solidFill>
                <a:latin typeface="CMSY6" charset="-18"/>
                <a:sym typeface="Symbol" pitchFamily="18" charset="2"/>
              </a:rPr>
              <a:t> </a:t>
            </a:r>
            <a:r>
              <a:rPr lang="hu-HU" b="1" baseline="-25000">
                <a:solidFill>
                  <a:srgbClr val="000000"/>
                </a:solidFill>
                <a:latin typeface="CMSY6" charset="-18"/>
                <a:sym typeface="Symbol" pitchFamily="18" charset="2"/>
              </a:rPr>
              <a:t>z</a:t>
            </a:r>
            <a:r>
              <a:rPr lang="hu-HU" sz="2400" b="1">
                <a:solidFill>
                  <a:srgbClr val="000000"/>
                </a:solidFill>
                <a:latin typeface="Times New Roman" pitchFamily="18" charset="0"/>
              </a:rPr>
              <a:t>)</a:t>
            </a:r>
            <a:r>
              <a:rPr lang="el-GR" sz="2400">
                <a:solidFill>
                  <a:srgbClr val="000000"/>
                </a:solidFill>
                <a:latin typeface="Times New Roman" pitchFamily="18" charset="0"/>
                <a:cs typeface="Times New Roman" pitchFamily="18" charset="0"/>
              </a:rPr>
              <a:t>·</a:t>
            </a:r>
            <a:r>
              <a:rPr lang="hu-HU" sz="2400" b="1">
                <a:solidFill>
                  <a:srgbClr val="000000"/>
                </a:solidFill>
                <a:latin typeface="Times New Roman" pitchFamily="18" charset="0"/>
                <a:cs typeface="Times New Roman" pitchFamily="18" charset="0"/>
              </a:rPr>
              <a:t>c</a:t>
            </a:r>
            <a:r>
              <a:rPr lang="hu-HU" sz="2400">
                <a:solidFill>
                  <a:srgbClr val="000000"/>
                </a:solidFill>
                <a:latin typeface="Times New Roman" pitchFamily="18" charset="0"/>
                <a:cs typeface="Times New Roman" pitchFamily="18" charset="0"/>
              </a:rPr>
              <a:t> = </a:t>
            </a:r>
            <a:r>
              <a:rPr lang="hu-HU" sz="2400" b="1">
                <a:solidFill>
                  <a:srgbClr val="000000"/>
                </a:solidFill>
                <a:latin typeface="Times New Roman" pitchFamily="18" charset="0"/>
              </a:rPr>
              <a:t>k</a:t>
            </a:r>
            <a:r>
              <a:rPr lang="hu-HU" baseline="-25000">
                <a:solidFill>
                  <a:srgbClr val="000000"/>
                </a:solidFill>
                <a:latin typeface="CMSY6" charset="-18"/>
                <a:sym typeface="Symbol" pitchFamily="18" charset="2"/>
              </a:rPr>
              <a:t> </a:t>
            </a:r>
            <a:r>
              <a:rPr lang="hu-HU" b="1" baseline="-25000">
                <a:solidFill>
                  <a:srgbClr val="000000"/>
                </a:solidFill>
                <a:latin typeface="CMSY6" charset="-18"/>
                <a:sym typeface="Symbol" pitchFamily="18" charset="2"/>
              </a:rPr>
              <a:t></a:t>
            </a:r>
            <a:r>
              <a:rPr lang="hu-HU" baseline="-25000">
                <a:solidFill>
                  <a:srgbClr val="000000"/>
                </a:solidFill>
                <a:latin typeface="CMSY6" charset="-18"/>
                <a:sym typeface="Symbol" pitchFamily="18" charset="2"/>
              </a:rPr>
              <a:t> </a:t>
            </a:r>
            <a:r>
              <a:rPr lang="el-GR" sz="2400">
                <a:solidFill>
                  <a:srgbClr val="000000"/>
                </a:solidFill>
                <a:latin typeface="Times New Roman" pitchFamily="18" charset="0"/>
              </a:rPr>
              <a:t>·</a:t>
            </a:r>
            <a:r>
              <a:rPr lang="hu-HU" sz="2400">
                <a:solidFill>
                  <a:srgbClr val="000000"/>
                </a:solidFill>
                <a:latin typeface="Times New Roman" pitchFamily="18" charset="0"/>
              </a:rPr>
              <a:t>(n</a:t>
            </a:r>
            <a:r>
              <a:rPr lang="hu-HU" sz="2400" baseline="-25000">
                <a:solidFill>
                  <a:srgbClr val="000000"/>
                </a:solidFill>
                <a:latin typeface="Times New Roman" pitchFamily="18" charset="0"/>
              </a:rPr>
              <a:t>1</a:t>
            </a:r>
            <a:r>
              <a:rPr lang="el-GR" sz="2400">
                <a:solidFill>
                  <a:srgbClr val="000000"/>
                </a:solidFill>
                <a:latin typeface="Times New Roman" pitchFamily="18" charset="0"/>
              </a:rPr>
              <a:t>·</a:t>
            </a:r>
            <a:r>
              <a:rPr lang="hu-HU" sz="2400" b="1">
                <a:solidFill>
                  <a:srgbClr val="000000"/>
                </a:solidFill>
                <a:latin typeface="Times New Roman" pitchFamily="18" charset="0"/>
              </a:rPr>
              <a:t>a</a:t>
            </a:r>
            <a:r>
              <a:rPr lang="hu-HU" sz="2400" baseline="-25000">
                <a:solidFill>
                  <a:srgbClr val="000000"/>
                </a:solidFill>
                <a:latin typeface="Times New Roman" pitchFamily="18" charset="0"/>
              </a:rPr>
              <a:t>1</a:t>
            </a:r>
            <a:r>
              <a:rPr lang="hu-HU" sz="2400">
                <a:solidFill>
                  <a:srgbClr val="000000"/>
                </a:solidFill>
                <a:latin typeface="Times New Roman" pitchFamily="18" charset="0"/>
              </a:rPr>
              <a:t> + n</a:t>
            </a:r>
            <a:r>
              <a:rPr lang="hu-HU" sz="2400" baseline="-25000">
                <a:solidFill>
                  <a:srgbClr val="000000"/>
                </a:solidFill>
                <a:latin typeface="Times New Roman" pitchFamily="18" charset="0"/>
              </a:rPr>
              <a:t>2</a:t>
            </a:r>
            <a:r>
              <a:rPr lang="el-GR" sz="2400">
                <a:solidFill>
                  <a:srgbClr val="000000"/>
                </a:solidFill>
                <a:latin typeface="Times New Roman" pitchFamily="18" charset="0"/>
              </a:rPr>
              <a:t>·</a:t>
            </a:r>
            <a:r>
              <a:rPr lang="hu-HU" sz="2400" b="1">
                <a:solidFill>
                  <a:srgbClr val="000000"/>
                </a:solidFill>
                <a:latin typeface="Times New Roman" pitchFamily="18" charset="0"/>
              </a:rPr>
              <a:t>a</a:t>
            </a:r>
            <a:r>
              <a:rPr lang="hu-HU" sz="2400" baseline="-25000">
                <a:solidFill>
                  <a:srgbClr val="000000"/>
                </a:solidFill>
                <a:latin typeface="Times New Roman" pitchFamily="18" charset="0"/>
              </a:rPr>
              <a:t>2</a:t>
            </a:r>
            <a:r>
              <a:rPr lang="hu-HU" sz="2400">
                <a:solidFill>
                  <a:srgbClr val="000000"/>
                </a:solidFill>
                <a:latin typeface="Times New Roman" pitchFamily="18" charset="0"/>
              </a:rPr>
              <a:t>) = 2</a:t>
            </a:r>
            <a:r>
              <a:rPr lang="el-GR" sz="2400">
                <a:solidFill>
                  <a:srgbClr val="000000"/>
                </a:solidFill>
                <a:latin typeface="Times New Roman" pitchFamily="18" charset="0"/>
                <a:cs typeface="Times New Roman" pitchFamily="18" charset="0"/>
              </a:rPr>
              <a:t>π</a:t>
            </a:r>
            <a:r>
              <a:rPr lang="el-GR" sz="2400">
                <a:solidFill>
                  <a:srgbClr val="000000"/>
                </a:solidFill>
                <a:latin typeface="Times New Roman" pitchFamily="18" charset="0"/>
              </a:rPr>
              <a:t>·</a:t>
            </a:r>
            <a:r>
              <a:rPr lang="hu-HU" sz="2400">
                <a:solidFill>
                  <a:srgbClr val="000000"/>
                </a:solidFill>
                <a:latin typeface="Times New Roman" pitchFamily="18" charset="0"/>
                <a:cs typeface="Times New Roman" pitchFamily="18" charset="0"/>
              </a:rPr>
              <a:t>q </a:t>
            </a:r>
            <a:endParaRPr lang="el-GR" sz="2400">
              <a:solidFill>
                <a:srgbClr val="00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a:blip r:embed="rId3" cstate="print"/>
          <a:srcRect/>
          <a:stretch>
            <a:fillRect/>
          </a:stretch>
        </p:blipFill>
        <p:spPr bwMode="auto">
          <a:xfrm>
            <a:off x="1692275" y="0"/>
            <a:ext cx="5040313" cy="4357688"/>
          </a:xfrm>
          <a:prstGeom prst="rect">
            <a:avLst/>
          </a:prstGeom>
          <a:noFill/>
          <a:ln w="9525">
            <a:noFill/>
            <a:miter lim="800000"/>
            <a:headEnd/>
            <a:tailEnd/>
          </a:ln>
        </p:spPr>
      </p:pic>
      <p:sp>
        <p:nvSpPr>
          <p:cNvPr id="235523" name="Text Box 3"/>
          <p:cNvSpPr txBox="1">
            <a:spLocks noChangeArrowheads="1"/>
          </p:cNvSpPr>
          <p:nvPr/>
        </p:nvSpPr>
        <p:spPr bwMode="auto">
          <a:xfrm>
            <a:off x="2335213" y="6386513"/>
            <a:ext cx="2808287" cy="400050"/>
          </a:xfrm>
          <a:prstGeom prst="rect">
            <a:avLst/>
          </a:prstGeom>
          <a:noFill/>
          <a:ln w="9525">
            <a:noFill/>
            <a:miter lim="800000"/>
            <a:headEnd/>
            <a:tailEnd/>
          </a:ln>
        </p:spPr>
        <p:txBody>
          <a:bodyPr>
            <a:spAutoFit/>
          </a:bodyPr>
          <a:lstStyle/>
          <a:p>
            <a:pPr eaLnBrk="0" hangingPunct="0">
              <a:spcBef>
                <a:spcPct val="50000"/>
              </a:spcBef>
            </a:pPr>
            <a:r>
              <a:rPr lang="hu-HU" sz="2000" b="1">
                <a:solidFill>
                  <a:schemeClr val="accent2"/>
                </a:solidFill>
                <a:latin typeface="Times New Roman" pitchFamily="18" charset="0"/>
              </a:rPr>
              <a:t>k</a:t>
            </a:r>
            <a:r>
              <a:rPr lang="hu-HU" sz="2000" b="1" baseline="-25000">
                <a:solidFill>
                  <a:schemeClr val="accent2"/>
                </a:solidFill>
                <a:latin typeface="Times New Roman" pitchFamily="18" charset="0"/>
              </a:rPr>
              <a:t>i</a:t>
            </a:r>
            <a:r>
              <a:rPr lang="en-US" sz="2000" b="1">
                <a:solidFill>
                  <a:schemeClr val="accent2"/>
                </a:solidFill>
                <a:latin typeface="Times New Roman" pitchFamily="18" charset="0"/>
                <a:cs typeface="Times New Roman" pitchFamily="18" charset="0"/>
              </a:rPr>
              <a:t>·</a:t>
            </a:r>
            <a:r>
              <a:rPr lang="hu-HU" sz="2000" b="1">
                <a:solidFill>
                  <a:schemeClr val="accent2"/>
                </a:solidFill>
                <a:latin typeface="Times New Roman" pitchFamily="18" charset="0"/>
              </a:rPr>
              <a:t>a</a:t>
            </a:r>
            <a:r>
              <a:rPr lang="hu-HU" sz="2000" b="1" baseline="-25000">
                <a:solidFill>
                  <a:schemeClr val="accent2"/>
                </a:solidFill>
                <a:latin typeface="Times New Roman" pitchFamily="18" charset="0"/>
              </a:rPr>
              <a:t>j</a:t>
            </a:r>
            <a:r>
              <a:rPr lang="hu-HU" sz="2000" b="1">
                <a:solidFill>
                  <a:schemeClr val="accent2"/>
                </a:solidFill>
                <a:latin typeface="Times New Roman" pitchFamily="18" charset="0"/>
              </a:rPr>
              <a:t> = 2</a:t>
            </a:r>
            <a:r>
              <a:rPr lang="el-GR" sz="2000" b="1">
                <a:solidFill>
                  <a:schemeClr val="accent2"/>
                </a:solidFill>
                <a:latin typeface="Times New Roman" pitchFamily="18" charset="0"/>
                <a:cs typeface="Times New Roman" pitchFamily="18" charset="0"/>
              </a:rPr>
              <a:t>πδ</a:t>
            </a:r>
            <a:r>
              <a:rPr lang="hu-HU" sz="2000" b="1" baseline="-25000">
                <a:solidFill>
                  <a:schemeClr val="accent2"/>
                </a:solidFill>
                <a:latin typeface="Times New Roman" pitchFamily="18" charset="0"/>
                <a:cs typeface="Times New Roman" pitchFamily="18" charset="0"/>
              </a:rPr>
              <a:t>ij</a:t>
            </a:r>
            <a:endParaRPr lang="el-GR" sz="2000" b="1" baseline="-25000">
              <a:solidFill>
                <a:schemeClr val="accent2"/>
              </a:solidFill>
              <a:latin typeface="Times New Roman" pitchFamily="18" charset="0"/>
              <a:cs typeface="Times New Roman" pitchFamily="18" charset="0"/>
            </a:endParaRPr>
          </a:p>
        </p:txBody>
      </p:sp>
      <p:sp>
        <p:nvSpPr>
          <p:cNvPr id="235524" name="Text Box 4"/>
          <p:cNvSpPr txBox="1">
            <a:spLocks noChangeArrowheads="1"/>
          </p:cNvSpPr>
          <p:nvPr/>
        </p:nvSpPr>
        <p:spPr bwMode="auto">
          <a:xfrm>
            <a:off x="3743325" y="4868863"/>
            <a:ext cx="5400675" cy="457200"/>
          </a:xfrm>
          <a:prstGeom prst="rect">
            <a:avLst/>
          </a:prstGeom>
          <a:noFill/>
          <a:ln w="9525">
            <a:noFill/>
            <a:miter lim="800000"/>
            <a:headEnd/>
            <a:tailEnd/>
          </a:ln>
        </p:spPr>
        <p:txBody>
          <a:bodyPr>
            <a:spAutoFit/>
          </a:bodyPr>
          <a:lstStyle/>
          <a:p>
            <a:pPr eaLnBrk="0" hangingPunct="0">
              <a:spcBef>
                <a:spcPct val="50000"/>
              </a:spcBef>
            </a:pPr>
            <a:r>
              <a:rPr lang="hu-HU" sz="2400" b="1">
                <a:solidFill>
                  <a:srgbClr val="000000"/>
                </a:solidFill>
                <a:latin typeface="Times New Roman" pitchFamily="18" charset="0"/>
              </a:rPr>
              <a:t>k</a:t>
            </a:r>
            <a:r>
              <a:rPr lang="el-GR" sz="2400">
                <a:solidFill>
                  <a:srgbClr val="000000"/>
                </a:solidFill>
                <a:latin typeface="Times New Roman" pitchFamily="18" charset="0"/>
                <a:cs typeface="Times New Roman" pitchFamily="18" charset="0"/>
              </a:rPr>
              <a:t>·</a:t>
            </a:r>
            <a:r>
              <a:rPr lang="hu-HU" sz="2400" b="1">
                <a:solidFill>
                  <a:srgbClr val="000000"/>
                </a:solidFill>
                <a:latin typeface="Times New Roman" pitchFamily="18" charset="0"/>
                <a:cs typeface="Times New Roman" pitchFamily="18" charset="0"/>
              </a:rPr>
              <a:t>c</a:t>
            </a:r>
            <a:r>
              <a:rPr lang="hu-HU" sz="2400">
                <a:solidFill>
                  <a:srgbClr val="000000"/>
                </a:solidFill>
                <a:latin typeface="Times New Roman" pitchFamily="18" charset="0"/>
                <a:cs typeface="Times New Roman" pitchFamily="18" charset="0"/>
              </a:rPr>
              <a:t> = </a:t>
            </a:r>
            <a:r>
              <a:rPr lang="hu-HU" sz="2400" b="1">
                <a:solidFill>
                  <a:srgbClr val="000000"/>
                </a:solidFill>
                <a:latin typeface="Times New Roman" pitchFamily="18" charset="0"/>
              </a:rPr>
              <a:t>k</a:t>
            </a:r>
            <a:r>
              <a:rPr lang="el-GR" sz="2400">
                <a:solidFill>
                  <a:srgbClr val="000000"/>
                </a:solidFill>
                <a:latin typeface="Times New Roman" pitchFamily="18" charset="0"/>
              </a:rPr>
              <a:t>·</a:t>
            </a:r>
            <a:r>
              <a:rPr lang="hu-HU" sz="2400">
                <a:solidFill>
                  <a:srgbClr val="000000"/>
                </a:solidFill>
                <a:latin typeface="Times New Roman" pitchFamily="18" charset="0"/>
              </a:rPr>
              <a:t>(n</a:t>
            </a:r>
            <a:r>
              <a:rPr lang="hu-HU" sz="2400" baseline="-25000">
                <a:solidFill>
                  <a:srgbClr val="000000"/>
                </a:solidFill>
                <a:latin typeface="Times New Roman" pitchFamily="18" charset="0"/>
              </a:rPr>
              <a:t>1</a:t>
            </a:r>
            <a:r>
              <a:rPr lang="el-GR" sz="2400">
                <a:solidFill>
                  <a:srgbClr val="000000"/>
                </a:solidFill>
                <a:latin typeface="Times New Roman" pitchFamily="18" charset="0"/>
              </a:rPr>
              <a:t>·</a:t>
            </a:r>
            <a:r>
              <a:rPr lang="hu-HU" sz="2400" b="1">
                <a:solidFill>
                  <a:srgbClr val="000000"/>
                </a:solidFill>
                <a:latin typeface="Times New Roman" pitchFamily="18" charset="0"/>
              </a:rPr>
              <a:t>a</a:t>
            </a:r>
            <a:r>
              <a:rPr lang="hu-HU" sz="2400" baseline="-25000">
                <a:solidFill>
                  <a:srgbClr val="000000"/>
                </a:solidFill>
                <a:latin typeface="Times New Roman" pitchFamily="18" charset="0"/>
              </a:rPr>
              <a:t>1</a:t>
            </a:r>
            <a:r>
              <a:rPr lang="hu-HU" sz="2400">
                <a:solidFill>
                  <a:srgbClr val="000000"/>
                </a:solidFill>
                <a:latin typeface="Times New Roman" pitchFamily="18" charset="0"/>
              </a:rPr>
              <a:t> + n</a:t>
            </a:r>
            <a:r>
              <a:rPr lang="hu-HU" sz="2400" baseline="-25000">
                <a:solidFill>
                  <a:srgbClr val="000000"/>
                </a:solidFill>
                <a:latin typeface="Times New Roman" pitchFamily="18" charset="0"/>
              </a:rPr>
              <a:t>2</a:t>
            </a:r>
            <a:r>
              <a:rPr lang="el-GR" sz="2400">
                <a:solidFill>
                  <a:srgbClr val="000000"/>
                </a:solidFill>
                <a:latin typeface="Times New Roman" pitchFamily="18" charset="0"/>
              </a:rPr>
              <a:t>·</a:t>
            </a:r>
            <a:r>
              <a:rPr lang="hu-HU" sz="2400" b="1">
                <a:solidFill>
                  <a:srgbClr val="000000"/>
                </a:solidFill>
                <a:latin typeface="Times New Roman" pitchFamily="18" charset="0"/>
              </a:rPr>
              <a:t>a</a:t>
            </a:r>
            <a:r>
              <a:rPr lang="hu-HU" sz="2400" baseline="-25000">
                <a:solidFill>
                  <a:srgbClr val="000000"/>
                </a:solidFill>
                <a:latin typeface="Times New Roman" pitchFamily="18" charset="0"/>
              </a:rPr>
              <a:t>2</a:t>
            </a:r>
            <a:r>
              <a:rPr lang="hu-HU" sz="2400">
                <a:solidFill>
                  <a:srgbClr val="000000"/>
                </a:solidFill>
                <a:latin typeface="Times New Roman" pitchFamily="18" charset="0"/>
              </a:rPr>
              <a:t>) = 2</a:t>
            </a:r>
            <a:r>
              <a:rPr lang="el-GR" sz="2400">
                <a:solidFill>
                  <a:srgbClr val="000000"/>
                </a:solidFill>
                <a:latin typeface="Times New Roman" pitchFamily="18" charset="0"/>
                <a:cs typeface="Times New Roman" pitchFamily="18" charset="0"/>
              </a:rPr>
              <a:t>π</a:t>
            </a:r>
            <a:r>
              <a:rPr lang="el-GR" sz="2400">
                <a:solidFill>
                  <a:srgbClr val="000000"/>
                </a:solidFill>
                <a:latin typeface="Times New Roman" pitchFamily="18" charset="0"/>
              </a:rPr>
              <a:t>·</a:t>
            </a:r>
            <a:r>
              <a:rPr lang="hu-HU" sz="2400">
                <a:solidFill>
                  <a:srgbClr val="000000"/>
                </a:solidFill>
                <a:latin typeface="Times New Roman" pitchFamily="18" charset="0"/>
                <a:cs typeface="Times New Roman" pitchFamily="18" charset="0"/>
              </a:rPr>
              <a:t>q </a:t>
            </a:r>
            <a:endParaRPr lang="el-GR" sz="2400">
              <a:solidFill>
                <a:srgbClr val="000000"/>
              </a:solidFill>
              <a:latin typeface="Times New Roman" pitchFamily="18" charset="0"/>
              <a:cs typeface="Times New Roman" pitchFamily="18" charset="0"/>
            </a:endParaRPr>
          </a:p>
        </p:txBody>
      </p:sp>
      <p:sp>
        <p:nvSpPr>
          <p:cNvPr id="235525" name="Text Box 5"/>
          <p:cNvSpPr txBox="1">
            <a:spLocks noChangeArrowheads="1"/>
          </p:cNvSpPr>
          <p:nvPr/>
        </p:nvSpPr>
        <p:spPr bwMode="auto">
          <a:xfrm>
            <a:off x="323850" y="5924550"/>
            <a:ext cx="8820150" cy="457200"/>
          </a:xfrm>
          <a:prstGeom prst="rect">
            <a:avLst/>
          </a:prstGeom>
          <a:noFill/>
          <a:ln w="9525">
            <a:noFill/>
            <a:miter lim="800000"/>
            <a:headEnd/>
            <a:tailEnd/>
          </a:ln>
        </p:spPr>
        <p:txBody>
          <a:bodyPr>
            <a:spAutoFit/>
          </a:bodyPr>
          <a:lstStyle/>
          <a:p>
            <a:pPr eaLnBrk="0" hangingPunct="0">
              <a:spcBef>
                <a:spcPct val="50000"/>
              </a:spcBef>
            </a:pPr>
            <a:r>
              <a:rPr lang="hu-HU" sz="2400" b="1">
                <a:solidFill>
                  <a:srgbClr val="000000"/>
                </a:solidFill>
                <a:latin typeface="Times New Roman" pitchFamily="18" charset="0"/>
              </a:rPr>
              <a:t>k</a:t>
            </a:r>
            <a:r>
              <a:rPr lang="hu-HU" sz="2400" baseline="-25000">
                <a:solidFill>
                  <a:srgbClr val="000000"/>
                </a:solidFill>
                <a:latin typeface="Times New Roman" pitchFamily="18" charset="0"/>
                <a:cs typeface="Times New Roman" pitchFamily="18" charset="0"/>
              </a:rPr>
              <a:t>K</a:t>
            </a:r>
            <a:r>
              <a:rPr lang="el-GR" sz="2400">
                <a:solidFill>
                  <a:srgbClr val="000000"/>
                </a:solidFill>
                <a:latin typeface="Times New Roman" pitchFamily="18" charset="0"/>
                <a:cs typeface="Times New Roman" pitchFamily="18" charset="0"/>
              </a:rPr>
              <a:t>·</a:t>
            </a:r>
            <a:r>
              <a:rPr lang="hu-HU" sz="2400" b="1">
                <a:solidFill>
                  <a:srgbClr val="000000"/>
                </a:solidFill>
                <a:latin typeface="Times New Roman" pitchFamily="18" charset="0"/>
                <a:cs typeface="Times New Roman" pitchFamily="18" charset="0"/>
              </a:rPr>
              <a:t>c</a:t>
            </a:r>
            <a:r>
              <a:rPr lang="hu-HU" sz="2400">
                <a:solidFill>
                  <a:srgbClr val="000000"/>
                </a:solidFill>
                <a:latin typeface="Times New Roman" pitchFamily="18" charset="0"/>
                <a:cs typeface="Times New Roman" pitchFamily="18" charset="0"/>
              </a:rPr>
              <a:t> = 1/3 </a:t>
            </a:r>
            <a:r>
              <a:rPr lang="el-GR" sz="2400">
                <a:solidFill>
                  <a:srgbClr val="000000"/>
                </a:solidFill>
                <a:latin typeface="Times New Roman" pitchFamily="18" charset="0"/>
              </a:rPr>
              <a:t>·</a:t>
            </a:r>
            <a:r>
              <a:rPr lang="hu-HU" sz="2400">
                <a:solidFill>
                  <a:srgbClr val="000000"/>
                </a:solidFill>
                <a:latin typeface="Times New Roman" pitchFamily="18" charset="0"/>
              </a:rPr>
              <a:t>(</a:t>
            </a:r>
            <a:r>
              <a:rPr lang="hu-HU" sz="2400" b="1">
                <a:solidFill>
                  <a:srgbClr val="000000"/>
                </a:solidFill>
                <a:latin typeface="Times New Roman" pitchFamily="18" charset="0"/>
              </a:rPr>
              <a:t>k</a:t>
            </a:r>
            <a:r>
              <a:rPr lang="hu-HU" sz="2400" baseline="-25000">
                <a:solidFill>
                  <a:srgbClr val="000000"/>
                </a:solidFill>
                <a:latin typeface="Times New Roman" pitchFamily="18" charset="0"/>
              </a:rPr>
              <a:t>1</a:t>
            </a:r>
            <a:r>
              <a:rPr lang="hu-HU" sz="2400">
                <a:solidFill>
                  <a:srgbClr val="000000"/>
                </a:solidFill>
                <a:latin typeface="Times New Roman" pitchFamily="18" charset="0"/>
              </a:rPr>
              <a:t> – </a:t>
            </a:r>
            <a:r>
              <a:rPr lang="hu-HU" sz="2400" b="1">
                <a:solidFill>
                  <a:srgbClr val="000000"/>
                </a:solidFill>
                <a:latin typeface="Times New Roman" pitchFamily="18" charset="0"/>
              </a:rPr>
              <a:t>k</a:t>
            </a:r>
            <a:r>
              <a:rPr lang="hu-HU" sz="2400" baseline="-25000">
                <a:solidFill>
                  <a:srgbClr val="000000"/>
                </a:solidFill>
                <a:latin typeface="Times New Roman" pitchFamily="18" charset="0"/>
              </a:rPr>
              <a:t>2</a:t>
            </a:r>
            <a:r>
              <a:rPr lang="hu-HU" sz="2400">
                <a:solidFill>
                  <a:srgbClr val="000000"/>
                </a:solidFill>
                <a:latin typeface="Times New Roman" pitchFamily="18" charset="0"/>
              </a:rPr>
              <a:t>)</a:t>
            </a:r>
            <a:r>
              <a:rPr lang="hu-HU" sz="2400" b="1">
                <a:solidFill>
                  <a:srgbClr val="000000"/>
                </a:solidFill>
                <a:latin typeface="Times New Roman" pitchFamily="18" charset="0"/>
              </a:rPr>
              <a:t> </a:t>
            </a:r>
            <a:r>
              <a:rPr lang="el-GR" sz="2400">
                <a:solidFill>
                  <a:srgbClr val="000000"/>
                </a:solidFill>
                <a:latin typeface="Times New Roman" pitchFamily="18" charset="0"/>
              </a:rPr>
              <a:t>·</a:t>
            </a:r>
            <a:r>
              <a:rPr lang="hu-HU" sz="2400">
                <a:solidFill>
                  <a:srgbClr val="000000"/>
                </a:solidFill>
                <a:latin typeface="Times New Roman" pitchFamily="18" charset="0"/>
              </a:rPr>
              <a:t>(n</a:t>
            </a:r>
            <a:r>
              <a:rPr lang="hu-HU" sz="2400" baseline="-25000">
                <a:solidFill>
                  <a:srgbClr val="000000"/>
                </a:solidFill>
                <a:latin typeface="Times New Roman" pitchFamily="18" charset="0"/>
              </a:rPr>
              <a:t>1</a:t>
            </a:r>
            <a:r>
              <a:rPr lang="el-GR" sz="2400">
                <a:solidFill>
                  <a:srgbClr val="000000"/>
                </a:solidFill>
                <a:latin typeface="Times New Roman" pitchFamily="18" charset="0"/>
              </a:rPr>
              <a:t>·</a:t>
            </a:r>
            <a:r>
              <a:rPr lang="hu-HU" sz="2400" b="1">
                <a:solidFill>
                  <a:srgbClr val="000000"/>
                </a:solidFill>
                <a:latin typeface="Times New Roman" pitchFamily="18" charset="0"/>
              </a:rPr>
              <a:t>a</a:t>
            </a:r>
            <a:r>
              <a:rPr lang="hu-HU" sz="2400" baseline="-25000">
                <a:solidFill>
                  <a:srgbClr val="000000"/>
                </a:solidFill>
                <a:latin typeface="Times New Roman" pitchFamily="18" charset="0"/>
              </a:rPr>
              <a:t>1</a:t>
            </a:r>
            <a:r>
              <a:rPr lang="hu-HU" sz="2400">
                <a:solidFill>
                  <a:srgbClr val="000000"/>
                </a:solidFill>
                <a:latin typeface="Times New Roman" pitchFamily="18" charset="0"/>
              </a:rPr>
              <a:t> + n</a:t>
            </a:r>
            <a:r>
              <a:rPr lang="hu-HU" sz="2400" baseline="-25000">
                <a:solidFill>
                  <a:srgbClr val="000000"/>
                </a:solidFill>
                <a:latin typeface="Times New Roman" pitchFamily="18" charset="0"/>
              </a:rPr>
              <a:t>2</a:t>
            </a:r>
            <a:r>
              <a:rPr lang="el-GR" sz="2400">
                <a:solidFill>
                  <a:srgbClr val="000000"/>
                </a:solidFill>
                <a:latin typeface="Times New Roman" pitchFamily="18" charset="0"/>
              </a:rPr>
              <a:t>·</a:t>
            </a:r>
            <a:r>
              <a:rPr lang="hu-HU" sz="2400" b="1">
                <a:solidFill>
                  <a:srgbClr val="000000"/>
                </a:solidFill>
                <a:latin typeface="Times New Roman" pitchFamily="18" charset="0"/>
              </a:rPr>
              <a:t>a</a:t>
            </a:r>
            <a:r>
              <a:rPr lang="hu-HU" sz="2400" baseline="-25000">
                <a:solidFill>
                  <a:srgbClr val="000000"/>
                </a:solidFill>
                <a:latin typeface="Times New Roman" pitchFamily="18" charset="0"/>
              </a:rPr>
              <a:t>2</a:t>
            </a:r>
            <a:r>
              <a:rPr lang="hu-HU" sz="2400">
                <a:solidFill>
                  <a:srgbClr val="000000"/>
                </a:solidFill>
                <a:latin typeface="Times New Roman" pitchFamily="18" charset="0"/>
              </a:rPr>
              <a:t>) = </a:t>
            </a:r>
            <a:r>
              <a:rPr lang="hu-HU" sz="2400">
                <a:solidFill>
                  <a:srgbClr val="000000"/>
                </a:solidFill>
                <a:latin typeface="Times New Roman" pitchFamily="18" charset="0"/>
                <a:cs typeface="Times New Roman" pitchFamily="18" charset="0"/>
              </a:rPr>
              <a:t>1/3 </a:t>
            </a:r>
            <a:r>
              <a:rPr lang="el-GR" sz="2400">
                <a:solidFill>
                  <a:srgbClr val="000000"/>
                </a:solidFill>
                <a:latin typeface="Times New Roman" pitchFamily="18" charset="0"/>
              </a:rPr>
              <a:t>·</a:t>
            </a:r>
            <a:r>
              <a:rPr lang="hu-HU" sz="2400">
                <a:solidFill>
                  <a:srgbClr val="000000"/>
                </a:solidFill>
                <a:latin typeface="Times New Roman" pitchFamily="18" charset="0"/>
              </a:rPr>
              <a:t>(n</a:t>
            </a:r>
            <a:r>
              <a:rPr lang="hu-HU" sz="2400" baseline="-25000">
                <a:solidFill>
                  <a:srgbClr val="000000"/>
                </a:solidFill>
                <a:latin typeface="Times New Roman" pitchFamily="18" charset="0"/>
              </a:rPr>
              <a:t>1</a:t>
            </a:r>
            <a:r>
              <a:rPr lang="hu-HU" sz="2400">
                <a:solidFill>
                  <a:srgbClr val="000000"/>
                </a:solidFill>
                <a:latin typeface="Times New Roman" pitchFamily="18" charset="0"/>
              </a:rPr>
              <a:t> – n</a:t>
            </a:r>
            <a:r>
              <a:rPr lang="hu-HU" sz="2400" baseline="-25000">
                <a:solidFill>
                  <a:srgbClr val="000000"/>
                </a:solidFill>
                <a:latin typeface="Times New Roman" pitchFamily="18" charset="0"/>
              </a:rPr>
              <a:t>2</a:t>
            </a:r>
            <a:r>
              <a:rPr lang="hu-HU" sz="2400">
                <a:solidFill>
                  <a:srgbClr val="000000"/>
                </a:solidFill>
                <a:latin typeface="Times New Roman" pitchFamily="18" charset="0"/>
              </a:rPr>
              <a:t>) </a:t>
            </a:r>
            <a:r>
              <a:rPr lang="el-GR" sz="2400">
                <a:solidFill>
                  <a:srgbClr val="000000"/>
                </a:solidFill>
                <a:latin typeface="Times New Roman" pitchFamily="18" charset="0"/>
              </a:rPr>
              <a:t>·</a:t>
            </a:r>
            <a:r>
              <a:rPr lang="hu-HU" sz="2400">
                <a:solidFill>
                  <a:srgbClr val="000000"/>
                </a:solidFill>
                <a:latin typeface="Times New Roman" pitchFamily="18" charset="0"/>
              </a:rPr>
              <a:t>2</a:t>
            </a:r>
            <a:r>
              <a:rPr lang="el-GR" sz="2400">
                <a:solidFill>
                  <a:srgbClr val="000000"/>
                </a:solidFill>
                <a:latin typeface="Times New Roman" pitchFamily="18" charset="0"/>
              </a:rPr>
              <a:t>π</a:t>
            </a:r>
            <a:r>
              <a:rPr lang="hu-HU" sz="2400">
                <a:solidFill>
                  <a:srgbClr val="000000"/>
                </a:solidFill>
                <a:latin typeface="Times New Roman" pitchFamily="18" charset="0"/>
              </a:rPr>
              <a:t> </a:t>
            </a:r>
            <a:endParaRPr lang="el-GR" sz="2400">
              <a:solidFill>
                <a:srgbClr val="000000"/>
              </a:solidFill>
              <a:latin typeface="Times New Roman" pitchFamily="18" charset="0"/>
            </a:endParaRPr>
          </a:p>
        </p:txBody>
      </p:sp>
      <p:sp>
        <p:nvSpPr>
          <p:cNvPr id="235526" name="Text Box 6"/>
          <p:cNvSpPr txBox="1">
            <a:spLocks noChangeArrowheads="1"/>
          </p:cNvSpPr>
          <p:nvPr/>
        </p:nvSpPr>
        <p:spPr bwMode="auto">
          <a:xfrm>
            <a:off x="323850" y="5348288"/>
            <a:ext cx="3816350" cy="457200"/>
          </a:xfrm>
          <a:prstGeom prst="rect">
            <a:avLst/>
          </a:prstGeom>
          <a:noFill/>
          <a:ln w="9525">
            <a:noFill/>
            <a:miter lim="800000"/>
            <a:headEnd/>
            <a:tailEnd/>
          </a:ln>
        </p:spPr>
        <p:txBody>
          <a:bodyPr>
            <a:spAutoFit/>
          </a:bodyPr>
          <a:lstStyle/>
          <a:p>
            <a:pPr eaLnBrk="0" hangingPunct="0">
              <a:spcBef>
                <a:spcPct val="50000"/>
              </a:spcBef>
            </a:pPr>
            <a:r>
              <a:rPr lang="hu-HU" sz="2400" b="1">
                <a:solidFill>
                  <a:srgbClr val="000000"/>
                </a:solidFill>
                <a:latin typeface="Times New Roman" pitchFamily="18" charset="0"/>
              </a:rPr>
              <a:t>k</a:t>
            </a:r>
            <a:r>
              <a:rPr lang="hu-HU" sz="2400" baseline="-25000">
                <a:solidFill>
                  <a:srgbClr val="000000"/>
                </a:solidFill>
                <a:latin typeface="Times New Roman" pitchFamily="18" charset="0"/>
                <a:cs typeface="Times New Roman" pitchFamily="18" charset="0"/>
              </a:rPr>
              <a:t>K</a:t>
            </a:r>
            <a:r>
              <a:rPr lang="hu-HU" sz="2400">
                <a:solidFill>
                  <a:srgbClr val="000000"/>
                </a:solidFill>
                <a:latin typeface="Times New Roman" pitchFamily="18" charset="0"/>
                <a:cs typeface="Times New Roman" pitchFamily="18" charset="0"/>
              </a:rPr>
              <a:t> = 1/3 </a:t>
            </a:r>
            <a:r>
              <a:rPr lang="el-GR" sz="2400">
                <a:solidFill>
                  <a:srgbClr val="000000"/>
                </a:solidFill>
                <a:latin typeface="Times New Roman" pitchFamily="18" charset="0"/>
              </a:rPr>
              <a:t>·</a:t>
            </a:r>
            <a:r>
              <a:rPr lang="hu-HU" sz="2400">
                <a:solidFill>
                  <a:srgbClr val="000000"/>
                </a:solidFill>
                <a:latin typeface="Times New Roman" pitchFamily="18" charset="0"/>
              </a:rPr>
              <a:t>(</a:t>
            </a:r>
            <a:r>
              <a:rPr lang="hu-HU" sz="2400" b="1">
                <a:solidFill>
                  <a:srgbClr val="000000"/>
                </a:solidFill>
                <a:latin typeface="Times New Roman" pitchFamily="18" charset="0"/>
              </a:rPr>
              <a:t>k</a:t>
            </a:r>
            <a:r>
              <a:rPr lang="hu-HU" sz="2400" baseline="-25000">
                <a:solidFill>
                  <a:srgbClr val="000000"/>
                </a:solidFill>
                <a:latin typeface="Times New Roman" pitchFamily="18" charset="0"/>
              </a:rPr>
              <a:t>1</a:t>
            </a:r>
            <a:r>
              <a:rPr lang="hu-HU" sz="2400">
                <a:solidFill>
                  <a:srgbClr val="000000"/>
                </a:solidFill>
                <a:latin typeface="Times New Roman" pitchFamily="18" charset="0"/>
              </a:rPr>
              <a:t> – </a:t>
            </a:r>
            <a:r>
              <a:rPr lang="hu-HU" sz="2400" b="1">
                <a:solidFill>
                  <a:srgbClr val="000000"/>
                </a:solidFill>
                <a:latin typeface="Times New Roman" pitchFamily="18" charset="0"/>
              </a:rPr>
              <a:t>k</a:t>
            </a:r>
            <a:r>
              <a:rPr lang="hu-HU" sz="2400" baseline="-25000">
                <a:solidFill>
                  <a:srgbClr val="000000"/>
                </a:solidFill>
                <a:latin typeface="Times New Roman" pitchFamily="18" charset="0"/>
              </a:rPr>
              <a:t>2</a:t>
            </a:r>
            <a:r>
              <a:rPr lang="hu-HU" sz="2400">
                <a:solidFill>
                  <a:srgbClr val="000000"/>
                </a:solidFill>
                <a:latin typeface="Times New Roman" pitchFamily="18" charset="0"/>
              </a:rPr>
              <a:t>)    !!!</a:t>
            </a:r>
            <a:endParaRPr lang="el-GR" sz="2400">
              <a:solidFill>
                <a:srgbClr val="000000"/>
              </a:solidFill>
              <a:latin typeface="Times New Roman" pitchFamily="18" charset="0"/>
            </a:endParaRPr>
          </a:p>
        </p:txBody>
      </p:sp>
      <p:sp>
        <p:nvSpPr>
          <p:cNvPr id="235527" name="Téglalap 6"/>
          <p:cNvSpPr>
            <a:spLocks noChangeArrowheads="1"/>
          </p:cNvSpPr>
          <p:nvPr/>
        </p:nvSpPr>
        <p:spPr bwMode="auto">
          <a:xfrm>
            <a:off x="3714750" y="4929188"/>
            <a:ext cx="3786188" cy="428625"/>
          </a:xfrm>
          <a:prstGeom prst="rect">
            <a:avLst/>
          </a:prstGeom>
          <a:solidFill>
            <a:schemeClr val="accent1">
              <a:alpha val="50195"/>
            </a:schemeClr>
          </a:solidFill>
          <a:ln w="9525" algn="ctr">
            <a:solidFill>
              <a:schemeClr val="tx1"/>
            </a:solidFill>
            <a:round/>
            <a:headEnd/>
            <a:tailEnd/>
          </a:ln>
        </p:spPr>
        <p:txBody>
          <a:bodyPr/>
          <a:lstStyle/>
          <a:p>
            <a:pPr eaLnBrk="0" hangingPunct="0"/>
            <a:endParaRPr lang="hu-HU" sz="2400">
              <a:latin typeface="Times New Roman" pitchFamily="18" charset="0"/>
            </a:endParaRPr>
          </a:p>
        </p:txBody>
      </p:sp>
      <p:sp>
        <p:nvSpPr>
          <p:cNvPr id="8" name="Ellipszis 7"/>
          <p:cNvSpPr>
            <a:spLocks noChangeArrowheads="1"/>
          </p:cNvSpPr>
          <p:nvPr/>
        </p:nvSpPr>
        <p:spPr bwMode="auto">
          <a:xfrm>
            <a:off x="5000625" y="5715000"/>
            <a:ext cx="1643063" cy="928688"/>
          </a:xfrm>
          <a:prstGeom prst="ellipse">
            <a:avLst/>
          </a:prstGeom>
          <a:solidFill>
            <a:srgbClr val="FF0000">
              <a:alpha val="30196"/>
            </a:srgbClr>
          </a:solidFill>
          <a:ln w="9525" algn="ctr">
            <a:solidFill>
              <a:schemeClr val="tx1"/>
            </a:solidFill>
            <a:round/>
            <a:headEnd/>
            <a:tailEnd/>
          </a:ln>
        </p:spPr>
        <p:txBody>
          <a:bodyPr/>
          <a:lstStyle/>
          <a:p>
            <a:pPr eaLnBrk="0" hangingPunct="0"/>
            <a:endParaRPr lang="hu-HU" sz="2400">
              <a:latin typeface="Times New Roman" pitchFamily="18" charset="0"/>
            </a:endParaRPr>
          </a:p>
        </p:txBody>
      </p:sp>
      <p:sp>
        <p:nvSpPr>
          <p:cNvPr id="235529" name="Ellipszis 8"/>
          <p:cNvSpPr>
            <a:spLocks noChangeArrowheads="1"/>
          </p:cNvSpPr>
          <p:nvPr/>
        </p:nvSpPr>
        <p:spPr bwMode="auto">
          <a:xfrm rot="-1769070">
            <a:off x="3903663" y="-195263"/>
            <a:ext cx="749300" cy="4446588"/>
          </a:xfrm>
          <a:prstGeom prst="ellipse">
            <a:avLst/>
          </a:prstGeom>
          <a:solidFill>
            <a:srgbClr val="FF0000">
              <a:alpha val="50195"/>
            </a:srgbClr>
          </a:solidFill>
          <a:ln w="9525" algn="ctr">
            <a:noFill/>
            <a:round/>
            <a:headEnd/>
            <a:tailEnd/>
          </a:ln>
        </p:spPr>
        <p:txBody>
          <a:bodyPr/>
          <a:lstStyle/>
          <a:p>
            <a:pPr eaLnBrk="0" hangingPunct="0"/>
            <a:endParaRPr lang="hu-HU" sz="2400">
              <a:latin typeface="Times New Roman" pitchFamily="18" charset="0"/>
            </a:endParaRPr>
          </a:p>
        </p:txBody>
      </p:sp>
      <p:sp>
        <p:nvSpPr>
          <p:cNvPr id="235530" name="Téglalap 6"/>
          <p:cNvSpPr>
            <a:spLocks noChangeArrowheads="1"/>
          </p:cNvSpPr>
          <p:nvPr/>
        </p:nvSpPr>
        <p:spPr bwMode="auto">
          <a:xfrm>
            <a:off x="214313" y="5357813"/>
            <a:ext cx="3143250" cy="428625"/>
          </a:xfrm>
          <a:prstGeom prst="rect">
            <a:avLst/>
          </a:prstGeom>
          <a:solidFill>
            <a:srgbClr val="FF0000">
              <a:alpha val="49803"/>
            </a:srgbClr>
          </a:solidFill>
          <a:ln w="9525" algn="ctr">
            <a:solidFill>
              <a:schemeClr val="tx1"/>
            </a:solidFill>
            <a:round/>
            <a:headEnd/>
            <a:tailEnd/>
          </a:ln>
        </p:spPr>
        <p:txBody>
          <a:bodyPr/>
          <a:lstStyle/>
          <a:p>
            <a:pPr eaLnBrk="0" hangingPunct="0"/>
            <a:endParaRPr lang="hu-HU" sz="240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pPr eaLnBrk="1" hangingPunct="1"/>
            <a:r>
              <a:rPr lang="hu-HU" smtClean="0"/>
              <a:t>Van Hove szingularitás</a:t>
            </a:r>
          </a:p>
        </p:txBody>
      </p:sp>
      <p:pic>
        <p:nvPicPr>
          <p:cNvPr id="236547" name="Picture 2"/>
          <p:cNvPicPr>
            <a:picLocks noChangeAspect="1" noChangeArrowheads="1"/>
          </p:cNvPicPr>
          <p:nvPr/>
        </p:nvPicPr>
        <p:blipFill>
          <a:blip r:embed="rId2" cstate="print"/>
          <a:srcRect/>
          <a:stretch>
            <a:fillRect/>
          </a:stretch>
        </p:blipFill>
        <p:spPr bwMode="auto">
          <a:xfrm>
            <a:off x="755650" y="1844675"/>
            <a:ext cx="7416800" cy="2895600"/>
          </a:xfrm>
          <a:prstGeom prst="rect">
            <a:avLst/>
          </a:prstGeom>
          <a:noFill/>
          <a:ln w="9525">
            <a:noFill/>
            <a:miter lim="800000"/>
            <a:headEnd/>
            <a:tailEnd/>
          </a:ln>
        </p:spPr>
      </p:pic>
      <p:sp>
        <p:nvSpPr>
          <p:cNvPr id="236548" name="Line 3"/>
          <p:cNvSpPr>
            <a:spLocks noChangeShapeType="1"/>
          </p:cNvSpPr>
          <p:nvPr/>
        </p:nvSpPr>
        <p:spPr bwMode="auto">
          <a:xfrm>
            <a:off x="2916238" y="5084763"/>
            <a:ext cx="3455987" cy="0"/>
          </a:xfrm>
          <a:prstGeom prst="line">
            <a:avLst/>
          </a:prstGeom>
          <a:noFill/>
          <a:ln w="38100">
            <a:solidFill>
              <a:schemeClr val="tx1"/>
            </a:solidFill>
            <a:round/>
            <a:headEnd/>
            <a:tailEnd type="stealth" w="med" len="med"/>
          </a:ln>
        </p:spPr>
        <p:txBody>
          <a:bodyPr/>
          <a:lstStyle/>
          <a:p>
            <a:endParaRPr lang="hu-HU"/>
          </a:p>
        </p:txBody>
      </p:sp>
      <p:sp>
        <p:nvSpPr>
          <p:cNvPr id="1274885" name="Oval 5"/>
          <p:cNvSpPr>
            <a:spLocks noChangeArrowheads="1"/>
          </p:cNvSpPr>
          <p:nvPr/>
        </p:nvSpPr>
        <p:spPr bwMode="auto">
          <a:xfrm>
            <a:off x="4932363" y="1989138"/>
            <a:ext cx="1584325" cy="2879725"/>
          </a:xfrm>
          <a:prstGeom prst="ellipse">
            <a:avLst/>
          </a:prstGeom>
          <a:noFill/>
          <a:ln w="28575">
            <a:solidFill>
              <a:srgbClr val="FF0000"/>
            </a:solidFill>
            <a:round/>
            <a:headEnd/>
            <a:tailEnd/>
          </a:ln>
        </p:spPr>
        <p:txBody>
          <a:bodyPr wrap="none" anchor="ctr"/>
          <a:lstStyle/>
          <a:p>
            <a:pPr eaLnBrk="0" hangingPunct="0"/>
            <a:endParaRPr lang="hu-HU" sz="2400">
              <a:latin typeface="Times New Roman" pitchFamily="18" charset="0"/>
            </a:endParaRPr>
          </a:p>
        </p:txBody>
      </p:sp>
      <p:sp>
        <p:nvSpPr>
          <p:cNvPr id="236550" name="Text Box 8"/>
          <p:cNvSpPr txBox="1">
            <a:spLocks noChangeArrowheads="1"/>
          </p:cNvSpPr>
          <p:nvPr/>
        </p:nvSpPr>
        <p:spPr bwMode="auto">
          <a:xfrm>
            <a:off x="4572000" y="5229225"/>
            <a:ext cx="431800" cy="457200"/>
          </a:xfrm>
          <a:prstGeom prst="rect">
            <a:avLst/>
          </a:prstGeom>
          <a:noFill/>
          <a:ln w="9525">
            <a:noFill/>
            <a:miter lim="800000"/>
            <a:headEnd/>
            <a:tailEnd/>
          </a:ln>
        </p:spPr>
        <p:txBody>
          <a:bodyPr>
            <a:spAutoFit/>
          </a:bodyPr>
          <a:lstStyle/>
          <a:p>
            <a:pPr>
              <a:spcBef>
                <a:spcPct val="50000"/>
              </a:spcBef>
            </a:pPr>
            <a:r>
              <a:rPr lang="hu-HU" sz="2400" i="1"/>
              <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748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885"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237570" name="Picture 2"/>
          <p:cNvPicPr>
            <a:picLocks noChangeAspect="1" noChangeArrowheads="1"/>
          </p:cNvPicPr>
          <p:nvPr/>
        </p:nvPicPr>
        <p:blipFill>
          <a:blip r:embed="rId3" cstate="print"/>
          <a:srcRect/>
          <a:stretch>
            <a:fillRect/>
          </a:stretch>
        </p:blipFill>
        <p:spPr bwMode="auto">
          <a:xfrm>
            <a:off x="0" y="25400"/>
            <a:ext cx="9144000" cy="67929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8594" name="Picture 9"/>
          <p:cNvPicPr>
            <a:picLocks noChangeAspect="1" noChangeArrowheads="1"/>
          </p:cNvPicPr>
          <p:nvPr/>
        </p:nvPicPr>
        <p:blipFill>
          <a:blip r:embed="rId2" cstate="print"/>
          <a:srcRect/>
          <a:stretch>
            <a:fillRect/>
          </a:stretch>
        </p:blipFill>
        <p:spPr bwMode="auto">
          <a:xfrm>
            <a:off x="611188" y="1700213"/>
            <a:ext cx="3689350" cy="4464050"/>
          </a:xfrm>
          <a:prstGeom prst="rect">
            <a:avLst/>
          </a:prstGeom>
          <a:noFill/>
          <a:ln w="9525">
            <a:noFill/>
            <a:miter lim="800000"/>
            <a:headEnd/>
            <a:tailEnd/>
          </a:ln>
        </p:spPr>
      </p:pic>
      <p:sp>
        <p:nvSpPr>
          <p:cNvPr id="238595" name="Rectangle 2"/>
          <p:cNvSpPr>
            <a:spLocks noGrp="1" noChangeArrowheads="1"/>
          </p:cNvSpPr>
          <p:nvPr>
            <p:ph type="title"/>
          </p:nvPr>
        </p:nvSpPr>
        <p:spPr/>
        <p:txBody>
          <a:bodyPr/>
          <a:lstStyle/>
          <a:p>
            <a:pPr eaLnBrk="1" hangingPunct="1"/>
            <a:r>
              <a:rPr lang="hu-HU" smtClean="0"/>
              <a:t>(17,0) c</a:t>
            </a:r>
            <a:r>
              <a:rPr lang="en-US" smtClean="0"/>
              <a:t>ikk-cakk </a:t>
            </a:r>
            <a:r>
              <a:rPr lang="hu-HU" smtClean="0"/>
              <a:t>cső</a:t>
            </a:r>
          </a:p>
        </p:txBody>
      </p:sp>
      <p:sp>
        <p:nvSpPr>
          <p:cNvPr id="238596" name="Line 7"/>
          <p:cNvSpPr>
            <a:spLocks noChangeShapeType="1"/>
          </p:cNvSpPr>
          <p:nvPr/>
        </p:nvSpPr>
        <p:spPr bwMode="auto">
          <a:xfrm>
            <a:off x="1403350" y="2924175"/>
            <a:ext cx="0" cy="1512888"/>
          </a:xfrm>
          <a:prstGeom prst="line">
            <a:avLst/>
          </a:prstGeom>
          <a:noFill/>
          <a:ln w="9525">
            <a:solidFill>
              <a:schemeClr val="tx1"/>
            </a:solidFill>
            <a:round/>
            <a:headEnd type="arrow" w="lg" len="med"/>
            <a:tailEnd type="arrow" w="lg" len="med"/>
          </a:ln>
        </p:spPr>
        <p:txBody>
          <a:bodyPr/>
          <a:lstStyle/>
          <a:p>
            <a:endParaRPr lang="hu-HU"/>
          </a:p>
        </p:txBody>
      </p:sp>
      <p:sp>
        <p:nvSpPr>
          <p:cNvPr id="238597" name="Text Box 8"/>
          <p:cNvSpPr txBox="1">
            <a:spLocks noChangeArrowheads="1"/>
          </p:cNvSpPr>
          <p:nvPr/>
        </p:nvSpPr>
        <p:spPr bwMode="auto">
          <a:xfrm>
            <a:off x="1476375" y="3500438"/>
            <a:ext cx="850900" cy="366712"/>
          </a:xfrm>
          <a:prstGeom prst="rect">
            <a:avLst/>
          </a:prstGeom>
          <a:noFill/>
          <a:ln w="9525">
            <a:noFill/>
            <a:miter lim="800000"/>
            <a:headEnd/>
            <a:tailEnd/>
          </a:ln>
        </p:spPr>
        <p:txBody>
          <a:bodyPr wrap="none">
            <a:spAutoFit/>
          </a:bodyPr>
          <a:lstStyle/>
          <a:p>
            <a:r>
              <a:rPr lang="hu-HU"/>
              <a:t>2,4eV</a:t>
            </a:r>
          </a:p>
        </p:txBody>
      </p:sp>
      <p:pic>
        <p:nvPicPr>
          <p:cNvPr id="238598" name="Picture 10"/>
          <p:cNvPicPr>
            <a:picLocks noChangeAspect="1" noChangeArrowheads="1"/>
          </p:cNvPicPr>
          <p:nvPr/>
        </p:nvPicPr>
        <p:blipFill>
          <a:blip r:embed="rId3" cstate="print"/>
          <a:srcRect/>
          <a:stretch>
            <a:fillRect/>
          </a:stretch>
        </p:blipFill>
        <p:spPr bwMode="auto">
          <a:xfrm>
            <a:off x="4859338" y="1700213"/>
            <a:ext cx="3690937" cy="4465637"/>
          </a:xfrm>
          <a:prstGeom prst="rect">
            <a:avLst/>
          </a:prstGeom>
          <a:noFill/>
          <a:ln w="9525">
            <a:noFill/>
            <a:miter lim="800000"/>
            <a:headEnd/>
            <a:tailEnd/>
          </a:ln>
        </p:spPr>
      </p:pic>
      <p:sp>
        <p:nvSpPr>
          <p:cNvPr id="238599" name="Text Box 12"/>
          <p:cNvSpPr txBox="1">
            <a:spLocks noChangeArrowheads="1"/>
          </p:cNvSpPr>
          <p:nvPr/>
        </p:nvSpPr>
        <p:spPr bwMode="auto">
          <a:xfrm>
            <a:off x="3348038" y="6308725"/>
            <a:ext cx="2665412" cy="366713"/>
          </a:xfrm>
          <a:prstGeom prst="rect">
            <a:avLst/>
          </a:prstGeom>
          <a:noFill/>
          <a:ln w="9525">
            <a:noFill/>
            <a:miter lim="800000"/>
            <a:headEnd/>
            <a:tailEnd/>
          </a:ln>
        </p:spPr>
        <p:txBody>
          <a:bodyPr>
            <a:spAutoFit/>
          </a:bodyPr>
          <a:lstStyle/>
          <a:p>
            <a:pPr algn="ctr">
              <a:spcBef>
                <a:spcPct val="50000"/>
              </a:spcBef>
            </a:pPr>
            <a:r>
              <a:rPr lang="hu-HU"/>
              <a:t>Félvezető</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9618" name="Rectangle 4"/>
          <p:cNvSpPr>
            <a:spLocks noGrp="1" noChangeArrowheads="1"/>
          </p:cNvSpPr>
          <p:nvPr>
            <p:ph type="title"/>
          </p:nvPr>
        </p:nvSpPr>
        <p:spPr/>
        <p:txBody>
          <a:bodyPr/>
          <a:lstStyle/>
          <a:p>
            <a:pPr eaLnBrk="1" hangingPunct="1"/>
            <a:r>
              <a:rPr lang="hu-HU" smtClean="0"/>
              <a:t>(18,0) c</a:t>
            </a:r>
            <a:r>
              <a:rPr lang="en-US" smtClean="0"/>
              <a:t>ikk-cakk </a:t>
            </a:r>
            <a:r>
              <a:rPr lang="hu-HU" smtClean="0"/>
              <a:t>cső</a:t>
            </a:r>
          </a:p>
        </p:txBody>
      </p:sp>
      <p:pic>
        <p:nvPicPr>
          <p:cNvPr id="239619" name="Picture 5"/>
          <p:cNvPicPr>
            <a:picLocks noChangeAspect="1" noChangeArrowheads="1"/>
          </p:cNvPicPr>
          <p:nvPr/>
        </p:nvPicPr>
        <p:blipFill>
          <a:blip r:embed="rId2" cstate="print"/>
          <a:srcRect/>
          <a:stretch>
            <a:fillRect/>
          </a:stretch>
        </p:blipFill>
        <p:spPr bwMode="auto">
          <a:xfrm>
            <a:off x="611188" y="1700213"/>
            <a:ext cx="3690937" cy="4465637"/>
          </a:xfrm>
          <a:prstGeom prst="rect">
            <a:avLst/>
          </a:prstGeom>
          <a:noFill/>
          <a:ln w="9525">
            <a:noFill/>
            <a:miter lim="800000"/>
            <a:headEnd/>
            <a:tailEnd/>
          </a:ln>
        </p:spPr>
      </p:pic>
      <p:pic>
        <p:nvPicPr>
          <p:cNvPr id="239620" name="Picture 9"/>
          <p:cNvPicPr>
            <a:picLocks noChangeAspect="1" noChangeArrowheads="1"/>
          </p:cNvPicPr>
          <p:nvPr/>
        </p:nvPicPr>
        <p:blipFill>
          <a:blip r:embed="rId3" cstate="print"/>
          <a:srcRect/>
          <a:stretch>
            <a:fillRect/>
          </a:stretch>
        </p:blipFill>
        <p:spPr bwMode="auto">
          <a:xfrm>
            <a:off x="4859338" y="1700213"/>
            <a:ext cx="3676650" cy="4449762"/>
          </a:xfrm>
          <a:prstGeom prst="rect">
            <a:avLst/>
          </a:prstGeom>
          <a:noFill/>
          <a:ln w="9525">
            <a:noFill/>
            <a:miter lim="800000"/>
            <a:headEnd/>
            <a:tailEnd/>
          </a:ln>
        </p:spPr>
      </p:pic>
      <p:sp>
        <p:nvSpPr>
          <p:cNvPr id="239621" name="Text Box 10"/>
          <p:cNvSpPr txBox="1">
            <a:spLocks noChangeArrowheads="1"/>
          </p:cNvSpPr>
          <p:nvPr/>
        </p:nvSpPr>
        <p:spPr bwMode="auto">
          <a:xfrm>
            <a:off x="3348038" y="6308725"/>
            <a:ext cx="2665412" cy="366713"/>
          </a:xfrm>
          <a:prstGeom prst="rect">
            <a:avLst/>
          </a:prstGeom>
          <a:noFill/>
          <a:ln w="9525">
            <a:noFill/>
            <a:miter lim="800000"/>
            <a:headEnd/>
            <a:tailEnd/>
          </a:ln>
        </p:spPr>
        <p:txBody>
          <a:bodyPr>
            <a:spAutoFit/>
          </a:bodyPr>
          <a:lstStyle/>
          <a:p>
            <a:pPr algn="ctr">
              <a:spcBef>
                <a:spcPct val="50000"/>
              </a:spcBef>
            </a:pPr>
            <a:r>
              <a:rPr lang="hu-HU"/>
              <a:t>Fémes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r>
              <a:rPr lang="hu-HU" smtClean="0"/>
              <a:t>(10,10) karosszék cső</a:t>
            </a:r>
          </a:p>
        </p:txBody>
      </p:sp>
      <p:pic>
        <p:nvPicPr>
          <p:cNvPr id="240643" name="Picture 4"/>
          <p:cNvPicPr>
            <a:picLocks noChangeAspect="1" noChangeArrowheads="1"/>
          </p:cNvPicPr>
          <p:nvPr/>
        </p:nvPicPr>
        <p:blipFill>
          <a:blip r:embed="rId2" cstate="print"/>
          <a:srcRect/>
          <a:stretch>
            <a:fillRect/>
          </a:stretch>
        </p:blipFill>
        <p:spPr bwMode="auto">
          <a:xfrm>
            <a:off x="4859338" y="1700213"/>
            <a:ext cx="3689350" cy="4464050"/>
          </a:xfrm>
          <a:prstGeom prst="rect">
            <a:avLst/>
          </a:prstGeom>
          <a:noFill/>
          <a:ln w="9525">
            <a:noFill/>
            <a:miter lim="800000"/>
            <a:headEnd/>
            <a:tailEnd/>
          </a:ln>
        </p:spPr>
      </p:pic>
      <p:sp>
        <p:nvSpPr>
          <p:cNvPr id="240644" name="Text Box 5"/>
          <p:cNvSpPr txBox="1">
            <a:spLocks noChangeArrowheads="1"/>
          </p:cNvSpPr>
          <p:nvPr/>
        </p:nvSpPr>
        <p:spPr bwMode="auto">
          <a:xfrm>
            <a:off x="3348038" y="6308725"/>
            <a:ext cx="2665412" cy="366713"/>
          </a:xfrm>
          <a:prstGeom prst="rect">
            <a:avLst/>
          </a:prstGeom>
          <a:noFill/>
          <a:ln w="9525">
            <a:noFill/>
            <a:miter lim="800000"/>
            <a:headEnd/>
            <a:tailEnd/>
          </a:ln>
        </p:spPr>
        <p:txBody>
          <a:bodyPr>
            <a:spAutoFit/>
          </a:bodyPr>
          <a:lstStyle/>
          <a:p>
            <a:pPr algn="ctr">
              <a:spcBef>
                <a:spcPct val="50000"/>
              </a:spcBef>
            </a:pPr>
            <a:r>
              <a:rPr lang="hu-HU"/>
              <a:t>Fémes</a:t>
            </a:r>
          </a:p>
        </p:txBody>
      </p:sp>
      <p:pic>
        <p:nvPicPr>
          <p:cNvPr id="240645" name="Picture 6"/>
          <p:cNvPicPr>
            <a:picLocks noChangeAspect="1" noChangeArrowheads="1"/>
          </p:cNvPicPr>
          <p:nvPr/>
        </p:nvPicPr>
        <p:blipFill>
          <a:blip r:embed="rId3" cstate="print"/>
          <a:srcRect/>
          <a:stretch>
            <a:fillRect/>
          </a:stretch>
        </p:blipFill>
        <p:spPr bwMode="auto">
          <a:xfrm>
            <a:off x="611188" y="1700213"/>
            <a:ext cx="3689350" cy="4465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pPr eaLnBrk="1" hangingPunct="1"/>
            <a:r>
              <a:rPr lang="hu-HU" smtClean="0"/>
              <a:t>(14,6) királis cső</a:t>
            </a:r>
          </a:p>
        </p:txBody>
      </p:sp>
      <p:sp>
        <p:nvSpPr>
          <p:cNvPr id="241667" name="Text Box 4"/>
          <p:cNvSpPr txBox="1">
            <a:spLocks noChangeArrowheads="1"/>
          </p:cNvSpPr>
          <p:nvPr/>
        </p:nvSpPr>
        <p:spPr bwMode="auto">
          <a:xfrm>
            <a:off x="3348038" y="6308725"/>
            <a:ext cx="2665412" cy="366713"/>
          </a:xfrm>
          <a:prstGeom prst="rect">
            <a:avLst/>
          </a:prstGeom>
          <a:noFill/>
          <a:ln w="9525">
            <a:noFill/>
            <a:miter lim="800000"/>
            <a:headEnd/>
            <a:tailEnd/>
          </a:ln>
        </p:spPr>
        <p:txBody>
          <a:bodyPr>
            <a:spAutoFit/>
          </a:bodyPr>
          <a:lstStyle/>
          <a:p>
            <a:pPr algn="ctr">
              <a:spcBef>
                <a:spcPct val="50000"/>
              </a:spcBef>
            </a:pPr>
            <a:r>
              <a:rPr lang="hu-HU"/>
              <a:t>Félvezető</a:t>
            </a:r>
          </a:p>
        </p:txBody>
      </p:sp>
      <p:pic>
        <p:nvPicPr>
          <p:cNvPr id="241668" name="Picture 5"/>
          <p:cNvPicPr>
            <a:picLocks noChangeAspect="1" noChangeArrowheads="1"/>
          </p:cNvPicPr>
          <p:nvPr/>
        </p:nvPicPr>
        <p:blipFill>
          <a:blip r:embed="rId2" cstate="print"/>
          <a:srcRect/>
          <a:stretch>
            <a:fillRect/>
          </a:stretch>
        </p:blipFill>
        <p:spPr bwMode="auto">
          <a:xfrm>
            <a:off x="4859338" y="1700213"/>
            <a:ext cx="3689350" cy="4464050"/>
          </a:xfrm>
          <a:prstGeom prst="rect">
            <a:avLst/>
          </a:prstGeom>
          <a:noFill/>
          <a:ln w="9525">
            <a:noFill/>
            <a:miter lim="800000"/>
            <a:headEnd/>
            <a:tailEnd/>
          </a:ln>
        </p:spPr>
      </p:pic>
      <p:pic>
        <p:nvPicPr>
          <p:cNvPr id="241669" name="Picture 6"/>
          <p:cNvPicPr>
            <a:picLocks noChangeAspect="1" noChangeArrowheads="1"/>
          </p:cNvPicPr>
          <p:nvPr/>
        </p:nvPicPr>
        <p:blipFill>
          <a:blip r:embed="rId3" cstate="print"/>
          <a:srcRect/>
          <a:stretch>
            <a:fillRect/>
          </a:stretch>
        </p:blipFill>
        <p:spPr bwMode="auto">
          <a:xfrm>
            <a:off x="611188" y="1700213"/>
            <a:ext cx="3690937" cy="4465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pPr eaLnBrk="1" hangingPunct="1"/>
            <a:r>
              <a:rPr lang="hu-HU" smtClean="0"/>
              <a:t>(16,1) királis cső</a:t>
            </a:r>
          </a:p>
        </p:txBody>
      </p:sp>
      <p:pic>
        <p:nvPicPr>
          <p:cNvPr id="242691" name="Picture 4"/>
          <p:cNvPicPr>
            <a:picLocks noChangeAspect="1" noChangeArrowheads="1"/>
          </p:cNvPicPr>
          <p:nvPr/>
        </p:nvPicPr>
        <p:blipFill>
          <a:blip r:embed="rId2" cstate="print"/>
          <a:srcRect/>
          <a:stretch>
            <a:fillRect/>
          </a:stretch>
        </p:blipFill>
        <p:spPr bwMode="auto">
          <a:xfrm>
            <a:off x="4859338" y="1700213"/>
            <a:ext cx="3676650" cy="4449762"/>
          </a:xfrm>
          <a:prstGeom prst="rect">
            <a:avLst/>
          </a:prstGeom>
          <a:noFill/>
          <a:ln w="9525">
            <a:noFill/>
            <a:miter lim="800000"/>
            <a:headEnd/>
            <a:tailEnd/>
          </a:ln>
        </p:spPr>
      </p:pic>
      <p:sp>
        <p:nvSpPr>
          <p:cNvPr id="242692" name="Text Box 5"/>
          <p:cNvSpPr txBox="1">
            <a:spLocks noChangeArrowheads="1"/>
          </p:cNvSpPr>
          <p:nvPr/>
        </p:nvSpPr>
        <p:spPr bwMode="auto">
          <a:xfrm>
            <a:off x="3348038" y="6308725"/>
            <a:ext cx="2665412" cy="366713"/>
          </a:xfrm>
          <a:prstGeom prst="rect">
            <a:avLst/>
          </a:prstGeom>
          <a:noFill/>
          <a:ln w="9525">
            <a:noFill/>
            <a:miter lim="800000"/>
            <a:headEnd/>
            <a:tailEnd/>
          </a:ln>
        </p:spPr>
        <p:txBody>
          <a:bodyPr>
            <a:spAutoFit/>
          </a:bodyPr>
          <a:lstStyle/>
          <a:p>
            <a:pPr algn="ctr">
              <a:spcBef>
                <a:spcPct val="50000"/>
              </a:spcBef>
            </a:pPr>
            <a:r>
              <a:rPr lang="hu-HU"/>
              <a:t>Fémes</a:t>
            </a:r>
          </a:p>
        </p:txBody>
      </p:sp>
      <p:pic>
        <p:nvPicPr>
          <p:cNvPr id="242693" name="Picture 6"/>
          <p:cNvPicPr>
            <a:picLocks noChangeAspect="1" noChangeArrowheads="1"/>
          </p:cNvPicPr>
          <p:nvPr/>
        </p:nvPicPr>
        <p:blipFill>
          <a:blip r:embed="rId3" cstate="print"/>
          <a:srcRect/>
          <a:stretch>
            <a:fillRect/>
          </a:stretch>
        </p:blipFill>
        <p:spPr bwMode="auto">
          <a:xfrm>
            <a:off x="611188" y="1700213"/>
            <a:ext cx="3690937" cy="4465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3" cstate="print"/>
          <a:srcRect/>
          <a:stretch>
            <a:fillRect/>
          </a:stretch>
        </p:blipFill>
        <p:spPr bwMode="auto">
          <a:xfrm>
            <a:off x="1524000" y="1143000"/>
            <a:ext cx="6096000" cy="4572000"/>
          </a:xfrm>
          <a:prstGeom prst="rect">
            <a:avLst/>
          </a:prstGeom>
          <a:noFill/>
          <a:ln w="9525">
            <a:noFill/>
            <a:miter lim="800000"/>
            <a:headEnd/>
            <a:tailEnd/>
          </a:ln>
        </p:spPr>
      </p:pic>
      <p:pic>
        <p:nvPicPr>
          <p:cNvPr id="19251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CBCBCB"/>
        </a:solidFill>
        <a:effectLst/>
      </p:bgPr>
    </p:bg>
    <p:spTree>
      <p:nvGrpSpPr>
        <p:cNvPr id="1" name=""/>
        <p:cNvGrpSpPr/>
        <p:nvPr/>
      </p:nvGrpSpPr>
      <p:grpSpPr>
        <a:xfrm>
          <a:off x="0" y="0"/>
          <a:ext cx="0" cy="0"/>
          <a:chOff x="0" y="0"/>
          <a:chExt cx="0" cy="0"/>
        </a:xfrm>
      </p:grpSpPr>
      <p:pic>
        <p:nvPicPr>
          <p:cNvPr id="243714" name="Picture 2" descr="Scan2 010"/>
          <p:cNvPicPr>
            <a:picLocks noChangeAspect="1" noChangeArrowheads="1"/>
          </p:cNvPicPr>
          <p:nvPr/>
        </p:nvPicPr>
        <p:blipFill>
          <a:blip r:embed="rId3" cstate="print"/>
          <a:srcRect/>
          <a:stretch>
            <a:fillRect/>
          </a:stretch>
        </p:blipFill>
        <p:spPr bwMode="auto">
          <a:xfrm>
            <a:off x="1036638" y="-881063"/>
            <a:ext cx="7070725" cy="99980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8" name="Picture 2" descr="Katauraplot"/>
          <p:cNvPicPr>
            <a:picLocks noChangeAspect="1" noChangeArrowheads="1"/>
          </p:cNvPicPr>
          <p:nvPr/>
        </p:nvPicPr>
        <p:blipFill>
          <a:blip r:embed="rId3" cstate="print"/>
          <a:srcRect/>
          <a:stretch>
            <a:fillRect/>
          </a:stretch>
        </p:blipFill>
        <p:spPr bwMode="auto">
          <a:xfrm>
            <a:off x="830263" y="706438"/>
            <a:ext cx="7481887" cy="5999162"/>
          </a:xfrm>
          <a:prstGeom prst="rect">
            <a:avLst/>
          </a:prstGeom>
          <a:noFill/>
          <a:ln w="9525">
            <a:noFill/>
            <a:miter lim="800000"/>
            <a:headEnd/>
            <a:tailEnd/>
          </a:ln>
        </p:spPr>
      </p:pic>
      <p:sp>
        <p:nvSpPr>
          <p:cNvPr id="244739" name="Text Box 3"/>
          <p:cNvSpPr txBox="1">
            <a:spLocks noChangeArrowheads="1"/>
          </p:cNvSpPr>
          <p:nvPr/>
        </p:nvSpPr>
        <p:spPr bwMode="auto">
          <a:xfrm>
            <a:off x="7994650" y="4708525"/>
            <a:ext cx="311150" cy="244475"/>
          </a:xfrm>
          <a:prstGeom prst="rect">
            <a:avLst/>
          </a:prstGeom>
          <a:noFill/>
          <a:ln w="9525">
            <a:noFill/>
            <a:miter lim="800000"/>
            <a:headEnd/>
            <a:tailEnd/>
          </a:ln>
        </p:spPr>
        <p:txBody>
          <a:bodyPr wrap="none">
            <a:spAutoFit/>
          </a:bodyPr>
          <a:lstStyle/>
          <a:p>
            <a:pPr eaLnBrk="0" hangingPunct="0"/>
            <a:r>
              <a:rPr lang="en-US" sz="1000">
                <a:latin typeface="Times New Roman" pitchFamily="18" charset="0"/>
              </a:rPr>
              <a:t>11</a:t>
            </a:r>
            <a:endParaRPr lang="en-US" sz="2400">
              <a:latin typeface="Times New Roman" pitchFamily="18" charset="0"/>
            </a:endParaRPr>
          </a:p>
        </p:txBody>
      </p:sp>
      <p:sp>
        <p:nvSpPr>
          <p:cNvPr id="244740" name="Text Box 4"/>
          <p:cNvSpPr txBox="1">
            <a:spLocks noChangeArrowheads="1"/>
          </p:cNvSpPr>
          <p:nvPr/>
        </p:nvSpPr>
        <p:spPr bwMode="auto">
          <a:xfrm>
            <a:off x="7994650" y="4022725"/>
            <a:ext cx="311150" cy="244475"/>
          </a:xfrm>
          <a:prstGeom prst="rect">
            <a:avLst/>
          </a:prstGeom>
          <a:noFill/>
          <a:ln w="9525">
            <a:noFill/>
            <a:miter lim="800000"/>
            <a:headEnd/>
            <a:tailEnd/>
          </a:ln>
        </p:spPr>
        <p:txBody>
          <a:bodyPr wrap="none">
            <a:spAutoFit/>
          </a:bodyPr>
          <a:lstStyle/>
          <a:p>
            <a:pPr eaLnBrk="0" hangingPunct="0"/>
            <a:r>
              <a:rPr lang="en-US" sz="1000">
                <a:latin typeface="Times New Roman" pitchFamily="18" charset="0"/>
              </a:rPr>
              <a:t>11</a:t>
            </a:r>
          </a:p>
        </p:txBody>
      </p:sp>
      <p:sp>
        <p:nvSpPr>
          <p:cNvPr id="244741" name="Text Box 5"/>
          <p:cNvSpPr txBox="1">
            <a:spLocks noChangeArrowheads="1"/>
          </p:cNvSpPr>
          <p:nvPr/>
        </p:nvSpPr>
        <p:spPr bwMode="auto">
          <a:xfrm>
            <a:off x="7994650" y="4327525"/>
            <a:ext cx="311150" cy="244475"/>
          </a:xfrm>
          <a:prstGeom prst="rect">
            <a:avLst/>
          </a:prstGeom>
          <a:noFill/>
          <a:ln w="9525">
            <a:noFill/>
            <a:miter lim="800000"/>
            <a:headEnd/>
            <a:tailEnd/>
          </a:ln>
        </p:spPr>
        <p:txBody>
          <a:bodyPr wrap="none">
            <a:spAutoFit/>
          </a:bodyPr>
          <a:lstStyle/>
          <a:p>
            <a:pPr eaLnBrk="0" hangingPunct="0"/>
            <a:r>
              <a:rPr lang="en-US" sz="1000">
                <a:latin typeface="Times New Roman" pitchFamily="18" charset="0"/>
              </a:rPr>
              <a:t>22</a:t>
            </a:r>
          </a:p>
        </p:txBody>
      </p:sp>
      <p:sp>
        <p:nvSpPr>
          <p:cNvPr id="244742" name="Rectangle 7"/>
          <p:cNvSpPr>
            <a:spLocks noGrp="1" noChangeArrowheads="1"/>
          </p:cNvSpPr>
          <p:nvPr>
            <p:ph type="title"/>
          </p:nvPr>
        </p:nvSpPr>
        <p:spPr>
          <a:xfrm>
            <a:off x="468313" y="0"/>
            <a:ext cx="8001000" cy="1216025"/>
          </a:xfrm>
        </p:spPr>
        <p:txBody>
          <a:bodyPr/>
          <a:lstStyle/>
          <a:p>
            <a:pPr eaLnBrk="1" hangingPunct="1"/>
            <a:r>
              <a:rPr lang="en-US" sz="3400" b="1" smtClean="0">
                <a:solidFill>
                  <a:srgbClr val="A50021"/>
                </a:solidFill>
              </a:rPr>
              <a:t>Kataura plot</a:t>
            </a:r>
            <a:r>
              <a:rPr lang="en-US" sz="3400" smtClean="0">
                <a:solidFill>
                  <a:schemeClr val="tx1"/>
                </a:solidFill>
              </a:rPr>
              <a:t/>
            </a:r>
            <a:br>
              <a:rPr lang="en-US" sz="3400" smtClean="0">
                <a:solidFill>
                  <a:schemeClr val="tx1"/>
                </a:solidFill>
              </a:rPr>
            </a:br>
            <a:endParaRPr lang="hu-HU" sz="3400" smtClean="0">
              <a:solidFill>
                <a:schemeClr val="tx1"/>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3" cstate="print"/>
          <a:srcRect/>
          <a:stretch>
            <a:fillRect/>
          </a:stretch>
        </p:blipFill>
        <p:spPr bwMode="auto">
          <a:xfrm>
            <a:off x="1430338" y="73025"/>
            <a:ext cx="5589587" cy="3360738"/>
          </a:xfrm>
          <a:prstGeom prst="rect">
            <a:avLst/>
          </a:prstGeom>
          <a:noFill/>
          <a:ln w="9525">
            <a:noFill/>
            <a:miter lim="800000"/>
            <a:headEnd/>
            <a:tailEnd/>
          </a:ln>
        </p:spPr>
      </p:pic>
      <p:sp>
        <p:nvSpPr>
          <p:cNvPr id="245763" name="Rectangle 3"/>
          <p:cNvSpPr>
            <a:spLocks noChangeArrowheads="1"/>
          </p:cNvSpPr>
          <p:nvPr/>
        </p:nvSpPr>
        <p:spPr bwMode="auto">
          <a:xfrm>
            <a:off x="0" y="3644900"/>
            <a:ext cx="9144000" cy="3292475"/>
          </a:xfrm>
          <a:prstGeom prst="rect">
            <a:avLst/>
          </a:prstGeom>
          <a:noFill/>
          <a:ln w="9525">
            <a:noFill/>
            <a:miter lim="800000"/>
            <a:headEnd/>
            <a:tailEnd/>
          </a:ln>
        </p:spPr>
        <p:txBody>
          <a:bodyPr>
            <a:spAutoFit/>
          </a:bodyPr>
          <a:lstStyle/>
          <a:p>
            <a:pPr marL="457200" indent="-457200" eaLnBrk="0" hangingPunct="0">
              <a:spcBef>
                <a:spcPct val="50000"/>
              </a:spcBef>
            </a:pPr>
            <a:r>
              <a:rPr lang="hu-HU" sz="2000">
                <a:latin typeface="CMR9" charset="-18"/>
              </a:rPr>
              <a:t>(a) Kataura plot: transition energies of semiconducting (filled symbols) and metallic (open) nanotubes as a function of tube diameter. 	               </a:t>
            </a:r>
            <a:r>
              <a:rPr lang="hu-HU" sz="1200">
                <a:latin typeface="CMR9" charset="-18"/>
              </a:rPr>
              <a:t>(Calculated from the Van-Hove singularities in the joint density of states within the third-order tight-binding approximation.)</a:t>
            </a:r>
            <a:r>
              <a:rPr lang="hu-HU" sz="2000">
                <a:latin typeface="CMR9" charset="-18"/>
              </a:rPr>
              <a:t> </a:t>
            </a:r>
          </a:p>
          <a:p>
            <a:pPr marL="457200" indent="-457200" eaLnBrk="0" hangingPunct="0">
              <a:spcBef>
                <a:spcPct val="50000"/>
              </a:spcBef>
            </a:pPr>
            <a:r>
              <a:rPr lang="hu-HU" sz="2000">
                <a:latin typeface="CMR9" charset="-18"/>
              </a:rPr>
              <a:t>(b) Expanded view of the Kataura plot highlighting the systematics in (a).      The optical transition energies follow roughly 1</a:t>
            </a:r>
            <a:r>
              <a:rPr lang="hu-HU" sz="2000" i="1">
                <a:latin typeface="CMMI9" charset="-18"/>
              </a:rPr>
              <a:t>/d </a:t>
            </a:r>
            <a:r>
              <a:rPr lang="hu-HU" sz="2000">
                <a:latin typeface="CMR9" charset="-18"/>
              </a:rPr>
              <a:t>for semiconducting (black) and metallic nanotubes (grey). The V-shaped curves connect points from selected branches (</a:t>
            </a:r>
            <a:r>
              <a:rPr lang="hu-HU" sz="2000" i="1">
                <a:latin typeface="CMMI9" charset="-18"/>
              </a:rPr>
              <a:t>2n+m </a:t>
            </a:r>
            <a:r>
              <a:rPr lang="hu-HU" sz="2000">
                <a:latin typeface="CMR9" charset="-18"/>
              </a:rPr>
              <a:t>= 22, 23 and 24). For each nanotube subband transition </a:t>
            </a:r>
            <a:r>
              <a:rPr lang="hu-HU" sz="2000" i="1">
                <a:latin typeface="CMMI9" charset="-18"/>
              </a:rPr>
              <a:t>E</a:t>
            </a:r>
            <a:r>
              <a:rPr lang="hu-HU" sz="2000" i="1" baseline="-25000">
                <a:latin typeface="CMMI6" charset="-18"/>
              </a:rPr>
              <a:t>ii</a:t>
            </a:r>
            <a:r>
              <a:rPr lang="hu-HU" sz="2000" i="1">
                <a:latin typeface="CMMI6" charset="-18"/>
              </a:rPr>
              <a:t> </a:t>
            </a:r>
            <a:r>
              <a:rPr lang="hu-HU" sz="2000">
                <a:latin typeface="CMR9" charset="-18"/>
              </a:rPr>
              <a:t>it is indicated whether the </a:t>
            </a:r>
            <a:r>
              <a:rPr lang="hu-HU" sz="2000" i="1">
                <a:latin typeface="CMMI9" charset="-18"/>
              </a:rPr>
              <a:t>ν </a:t>
            </a:r>
            <a:r>
              <a:rPr lang="hu-HU" sz="2000">
                <a:latin typeface="CMR9" charset="-18"/>
              </a:rPr>
              <a:t>= </a:t>
            </a:r>
            <a:r>
              <a:rPr lang="hu-HU" sz="2000" i="1">
                <a:latin typeface="CMSY9" charset="-18"/>
              </a:rPr>
              <a:t>−</a:t>
            </a:r>
            <a:r>
              <a:rPr lang="hu-HU" sz="2000">
                <a:latin typeface="CMR9" charset="-18"/>
              </a:rPr>
              <a:t>1 or the +1 family is below or above the 1</a:t>
            </a:r>
            <a:r>
              <a:rPr lang="hu-HU" sz="2000" i="1">
                <a:latin typeface="CMMI9" charset="-18"/>
              </a:rPr>
              <a:t>/d </a:t>
            </a:r>
            <a:r>
              <a:rPr lang="hu-HU" sz="2000">
                <a:latin typeface="CMR9" charset="-18"/>
              </a:rPr>
              <a:t>average trend. Squares (circles) are zigzag (armchair) nanotubes.</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6786" name="Picture 2" descr="Scan2 004"/>
          <p:cNvPicPr>
            <a:picLocks noChangeAspect="1" noChangeArrowheads="1"/>
          </p:cNvPicPr>
          <p:nvPr/>
        </p:nvPicPr>
        <p:blipFill>
          <a:blip r:embed="rId3" cstate="print"/>
          <a:srcRect/>
          <a:stretch>
            <a:fillRect/>
          </a:stretch>
        </p:blipFill>
        <p:spPr bwMode="auto">
          <a:xfrm>
            <a:off x="-573088" y="-674688"/>
            <a:ext cx="10290176" cy="7607301"/>
          </a:xfrm>
          <a:prstGeom prst="rect">
            <a:avLst/>
          </a:prstGeom>
          <a:noFill/>
          <a:ln w="9525">
            <a:noFill/>
            <a:miter lim="800000"/>
            <a:headEnd/>
            <a:tailEnd/>
          </a:ln>
        </p:spPr>
      </p:pic>
      <p:sp>
        <p:nvSpPr>
          <p:cNvPr id="246787" name="Text Box 3"/>
          <p:cNvSpPr txBox="1">
            <a:spLocks noChangeArrowheads="1"/>
          </p:cNvSpPr>
          <p:nvPr/>
        </p:nvSpPr>
        <p:spPr bwMode="auto">
          <a:xfrm>
            <a:off x="2843213" y="3141663"/>
            <a:ext cx="576262"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A50021"/>
                </a:solidFill>
                <a:latin typeface="Times New Roman" pitchFamily="18" charset="0"/>
              </a:rPr>
              <a:t>K</a:t>
            </a:r>
          </a:p>
        </p:txBody>
      </p:sp>
      <p:sp>
        <p:nvSpPr>
          <p:cNvPr id="246788" name="Text Box 4"/>
          <p:cNvSpPr txBox="1">
            <a:spLocks noChangeArrowheads="1"/>
          </p:cNvSpPr>
          <p:nvPr/>
        </p:nvSpPr>
        <p:spPr bwMode="auto">
          <a:xfrm>
            <a:off x="1116013" y="0"/>
            <a:ext cx="3960812" cy="579438"/>
          </a:xfrm>
          <a:prstGeom prst="rect">
            <a:avLst/>
          </a:prstGeom>
          <a:noFill/>
          <a:ln w="9525">
            <a:noFill/>
            <a:miter lim="800000"/>
            <a:headEnd/>
            <a:tailEnd/>
          </a:ln>
        </p:spPr>
        <p:txBody>
          <a:bodyPr>
            <a:spAutoFit/>
          </a:bodyPr>
          <a:lstStyle/>
          <a:p>
            <a:pPr eaLnBrk="0" hangingPunct="0">
              <a:spcBef>
                <a:spcPct val="50000"/>
              </a:spcBef>
            </a:pPr>
            <a:r>
              <a:rPr lang="hu-HU" sz="3200">
                <a:latin typeface="Times New Roman" pitchFamily="18" charset="0"/>
              </a:rPr>
              <a:t>trigonal warping</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810" name="Picture 2"/>
          <p:cNvPicPr>
            <a:picLocks noChangeAspect="1" noChangeArrowheads="1"/>
          </p:cNvPicPr>
          <p:nvPr/>
        </p:nvPicPr>
        <p:blipFill>
          <a:blip r:embed="rId3" cstate="print"/>
          <a:srcRect/>
          <a:stretch>
            <a:fillRect/>
          </a:stretch>
        </p:blipFill>
        <p:spPr bwMode="auto">
          <a:xfrm>
            <a:off x="0" y="-100013"/>
            <a:ext cx="9144000" cy="4170363"/>
          </a:xfrm>
          <a:prstGeom prst="rect">
            <a:avLst/>
          </a:prstGeom>
          <a:noFill/>
          <a:ln w="9525">
            <a:noFill/>
            <a:miter lim="800000"/>
            <a:headEnd/>
            <a:tailEnd/>
          </a:ln>
        </p:spPr>
      </p:pic>
      <p:sp>
        <p:nvSpPr>
          <p:cNvPr id="247811" name="Rectangle 3"/>
          <p:cNvSpPr>
            <a:spLocks noChangeArrowheads="1"/>
          </p:cNvSpPr>
          <p:nvPr/>
        </p:nvSpPr>
        <p:spPr bwMode="auto">
          <a:xfrm>
            <a:off x="-73025" y="3940175"/>
            <a:ext cx="9324975" cy="2728913"/>
          </a:xfrm>
          <a:prstGeom prst="rect">
            <a:avLst/>
          </a:prstGeom>
          <a:noFill/>
          <a:ln w="9525">
            <a:noFill/>
            <a:miter lim="800000"/>
            <a:headEnd/>
            <a:tailEnd/>
          </a:ln>
        </p:spPr>
        <p:txBody>
          <a:bodyPr>
            <a:spAutoFit/>
          </a:bodyPr>
          <a:lstStyle/>
          <a:p>
            <a:pPr marL="457200" indent="-457200" eaLnBrk="0" hangingPunct="0">
              <a:spcBef>
                <a:spcPct val="50000"/>
              </a:spcBef>
            </a:pPr>
            <a:r>
              <a:rPr lang="hu-HU" sz="2000">
                <a:latin typeface="CMR9" charset="-18"/>
              </a:rPr>
              <a:t>	Lines of allowed </a:t>
            </a:r>
            <a:r>
              <a:rPr lang="hu-HU" sz="2000" i="1">
                <a:latin typeface="CMMI9" charset="-18"/>
              </a:rPr>
              <a:t>k </a:t>
            </a:r>
            <a:r>
              <a:rPr lang="hu-HU" sz="2000">
                <a:latin typeface="CMR9" charset="-18"/>
              </a:rPr>
              <a:t>vectors for the three nanotube families on a contour plot of the electronic band structure of graphene (</a:t>
            </a:r>
            <a:r>
              <a:rPr lang="hu-HU" sz="2000" i="1">
                <a:solidFill>
                  <a:srgbClr val="FF0000"/>
                </a:solidFill>
                <a:latin typeface="CMMI9" charset="-18"/>
              </a:rPr>
              <a:t>K</a:t>
            </a:r>
            <a:r>
              <a:rPr lang="hu-HU" sz="2000" i="1">
                <a:latin typeface="CMMI9" charset="-18"/>
              </a:rPr>
              <a:t> </a:t>
            </a:r>
            <a:r>
              <a:rPr lang="hu-HU" sz="2000">
                <a:latin typeface="CMR9" charset="-18"/>
              </a:rPr>
              <a:t>point at center). </a:t>
            </a:r>
          </a:p>
          <a:p>
            <a:pPr marL="457200" indent="-457200" eaLnBrk="0" hangingPunct="0">
              <a:spcBef>
                <a:spcPct val="50000"/>
              </a:spcBef>
            </a:pPr>
            <a:r>
              <a:rPr lang="hu-HU">
                <a:latin typeface="CMR9" charset="-18"/>
              </a:rPr>
              <a:t>(a) metallic nanotube belonging to the </a:t>
            </a:r>
            <a:r>
              <a:rPr lang="hu-HU" i="1">
                <a:latin typeface="CMMI9" charset="-18"/>
              </a:rPr>
              <a:t>ν </a:t>
            </a:r>
            <a:r>
              <a:rPr lang="hu-HU">
                <a:latin typeface="CMR9" charset="-18"/>
              </a:rPr>
              <a:t>= 0 family</a:t>
            </a:r>
          </a:p>
          <a:p>
            <a:pPr marL="457200" indent="-457200" eaLnBrk="0" hangingPunct="0">
              <a:spcBef>
                <a:spcPct val="50000"/>
              </a:spcBef>
            </a:pPr>
            <a:r>
              <a:rPr lang="hu-HU">
                <a:latin typeface="CMR9" charset="-18"/>
              </a:rPr>
              <a:t>(b) semiconducting </a:t>
            </a:r>
            <a:r>
              <a:rPr lang="hu-HU" i="1">
                <a:latin typeface="CMSY9" charset="-18"/>
              </a:rPr>
              <a:t>−</a:t>
            </a:r>
            <a:r>
              <a:rPr lang="hu-HU">
                <a:latin typeface="CMR9" charset="-18"/>
              </a:rPr>
              <a:t>1 family tube</a:t>
            </a:r>
          </a:p>
          <a:p>
            <a:pPr marL="457200" indent="-457200" eaLnBrk="0" hangingPunct="0">
              <a:spcBef>
                <a:spcPct val="50000"/>
              </a:spcBef>
            </a:pPr>
            <a:r>
              <a:rPr lang="hu-HU">
                <a:latin typeface="CMR9" charset="-18"/>
              </a:rPr>
              <a:t>(c) semiconducting +1 family tube</a:t>
            </a:r>
            <a:r>
              <a:rPr lang="hu-HU" sz="2000">
                <a:latin typeface="CMR9" charset="-18"/>
              </a:rPr>
              <a:t> </a:t>
            </a:r>
          </a:p>
          <a:p>
            <a:pPr marL="457200" indent="-457200" eaLnBrk="0" hangingPunct="0">
              <a:spcBef>
                <a:spcPct val="50000"/>
              </a:spcBef>
            </a:pPr>
            <a:r>
              <a:rPr lang="hu-HU" sz="1400">
                <a:latin typeface="CMR9" charset="-18"/>
              </a:rPr>
              <a:t>	Below the allowed lines the optical transition energies </a:t>
            </a:r>
            <a:r>
              <a:rPr lang="hu-HU" sz="1400" i="1">
                <a:latin typeface="CMMI9" charset="-18"/>
              </a:rPr>
              <a:t>E</a:t>
            </a:r>
            <a:r>
              <a:rPr lang="hu-HU" sz="1400" i="1" baseline="-25000">
                <a:latin typeface="CMMI6" charset="-18"/>
              </a:rPr>
              <a:t>ii</a:t>
            </a:r>
            <a:r>
              <a:rPr lang="hu-HU" sz="1400" i="1">
                <a:latin typeface="CMMI6" charset="-18"/>
              </a:rPr>
              <a:t> </a:t>
            </a:r>
            <a:r>
              <a:rPr lang="hu-HU" sz="1400">
                <a:latin typeface="CMR9" charset="-18"/>
              </a:rPr>
              <a:t>are indicated. Note how </a:t>
            </a:r>
            <a:r>
              <a:rPr lang="hu-HU" sz="1400" i="1">
                <a:latin typeface="CMMI9" charset="-18"/>
              </a:rPr>
              <a:t>E</a:t>
            </a:r>
            <a:r>
              <a:rPr lang="hu-HU" sz="1400" i="1" baseline="-25000">
                <a:latin typeface="CMMI6" charset="-18"/>
              </a:rPr>
              <a:t>ii</a:t>
            </a:r>
            <a:r>
              <a:rPr lang="hu-HU" sz="1400" i="1">
                <a:latin typeface="CMMI6" charset="-18"/>
              </a:rPr>
              <a:t> </a:t>
            </a:r>
            <a:r>
              <a:rPr lang="hu-HU" sz="1400">
                <a:latin typeface="CMR9" charset="-18"/>
              </a:rPr>
              <a:t>alternates between the  left and the right of the </a:t>
            </a:r>
            <a:r>
              <a:rPr lang="hu-HU" sz="1400" i="1">
                <a:latin typeface="CMMI9" charset="-18"/>
              </a:rPr>
              <a:t>K </a:t>
            </a:r>
            <a:r>
              <a:rPr lang="hu-HU" sz="1400">
                <a:latin typeface="CMR9" charset="-18"/>
              </a:rPr>
              <a:t>point in the two semiconducting tubes. The assumed chiral angle is 15</a:t>
            </a:r>
            <a:r>
              <a:rPr lang="hu-HU" sz="1400" i="1">
                <a:latin typeface="CMSY6" charset="-18"/>
              </a:rPr>
              <a:t>◦ </a:t>
            </a:r>
            <a:r>
              <a:rPr lang="hu-HU" sz="1400">
                <a:latin typeface="CMR9" charset="-18"/>
              </a:rPr>
              <a:t>for all three tubes; the diameter was taken to be the same, </a:t>
            </a:r>
            <a:r>
              <a:rPr lang="hu-HU" sz="1400" i="1">
                <a:latin typeface="CMTI9" charset="0"/>
              </a:rPr>
              <a:t>i.e.</a:t>
            </a:r>
            <a:r>
              <a:rPr lang="hu-HU" sz="1400">
                <a:latin typeface="CMR9" charset="-18"/>
              </a:rPr>
              <a:t>, the allowed lines do not correspond to realistic nanotubes.</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 Box 6"/>
          <p:cNvSpPr txBox="1">
            <a:spLocks noChangeArrowheads="1"/>
          </p:cNvSpPr>
          <p:nvPr/>
        </p:nvSpPr>
        <p:spPr bwMode="auto">
          <a:xfrm>
            <a:off x="0" y="2643188"/>
            <a:ext cx="9144000" cy="769937"/>
          </a:xfrm>
          <a:prstGeom prst="rect">
            <a:avLst/>
          </a:prstGeom>
          <a:noFill/>
          <a:ln w="9525">
            <a:noFill/>
            <a:miter lim="800000"/>
            <a:headEnd/>
            <a:tailEnd/>
          </a:ln>
        </p:spPr>
        <p:txBody>
          <a:bodyPr>
            <a:spAutoFit/>
          </a:bodyPr>
          <a:lstStyle/>
          <a:p>
            <a:pPr algn="ctr" eaLnBrk="0" hangingPunct="0">
              <a:spcBef>
                <a:spcPct val="50000"/>
              </a:spcBef>
            </a:pPr>
            <a:r>
              <a:rPr lang="hu-HU" sz="4400" b="1">
                <a:solidFill>
                  <a:srgbClr val="A50021"/>
                </a:solidFill>
                <a:latin typeface="Times New Roman" pitchFamily="18" charset="0"/>
              </a:rPr>
              <a:t>Kísérleti  </a:t>
            </a:r>
            <a:r>
              <a:rPr lang="en-US" sz="4400" b="1">
                <a:solidFill>
                  <a:srgbClr val="A50021"/>
                </a:solidFill>
                <a:latin typeface="Times New Roman" pitchFamily="18" charset="0"/>
              </a:rPr>
              <a:t>Kataura</a:t>
            </a:r>
            <a:r>
              <a:rPr lang="hu-HU" sz="4400" b="1">
                <a:solidFill>
                  <a:srgbClr val="A50021"/>
                </a:solidFill>
                <a:latin typeface="Times New Roman" pitchFamily="18" charset="0"/>
              </a:rPr>
              <a:t>-</a:t>
            </a:r>
            <a:r>
              <a:rPr lang="en-US" sz="4400" b="1">
                <a:solidFill>
                  <a:srgbClr val="A50021"/>
                </a:solidFill>
                <a:latin typeface="Times New Roman" pitchFamily="18" charset="0"/>
              </a:rPr>
              <a:t>plot</a:t>
            </a:r>
            <a:endParaRPr lang="en-US" sz="4400">
              <a:solidFill>
                <a:srgbClr val="000000"/>
              </a:solidFill>
              <a:latin typeface="Times New Roman" pitchFamily="18" charset="0"/>
            </a:endParaRPr>
          </a:p>
        </p:txBody>
      </p:sp>
    </p:spTree>
  </p:cSld>
  <p:clrMapOvr>
    <a:masterClrMapping/>
  </p:clrMapOvr>
  <p:transition>
    <p:checker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 Box 2"/>
          <p:cNvSpPr txBox="1">
            <a:spLocks noChangeArrowheads="1"/>
          </p:cNvSpPr>
          <p:nvPr/>
        </p:nvSpPr>
        <p:spPr bwMode="auto">
          <a:xfrm>
            <a:off x="684213" y="188913"/>
            <a:ext cx="8064500"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000000"/>
                </a:solidFill>
                <a:latin typeface="Times New Roman" pitchFamily="18" charset="0"/>
              </a:rPr>
              <a:t>Spectrofluorimetric measurements, Science 298, 2361 (2002)</a:t>
            </a:r>
          </a:p>
        </p:txBody>
      </p:sp>
      <p:pic>
        <p:nvPicPr>
          <p:cNvPr id="249859" name="Picture 3"/>
          <p:cNvPicPr>
            <a:picLocks noChangeAspect="1" noChangeArrowheads="1"/>
          </p:cNvPicPr>
          <p:nvPr/>
        </p:nvPicPr>
        <p:blipFill>
          <a:blip r:embed="rId3" cstate="print"/>
          <a:srcRect/>
          <a:stretch>
            <a:fillRect/>
          </a:stretch>
        </p:blipFill>
        <p:spPr bwMode="auto">
          <a:xfrm>
            <a:off x="34925" y="1395413"/>
            <a:ext cx="2768600" cy="2414587"/>
          </a:xfrm>
          <a:prstGeom prst="rect">
            <a:avLst/>
          </a:prstGeom>
          <a:noFill/>
          <a:ln w="9525">
            <a:noFill/>
            <a:miter lim="800000"/>
            <a:headEnd/>
            <a:tailEnd/>
          </a:ln>
        </p:spPr>
      </p:pic>
      <p:sp>
        <p:nvSpPr>
          <p:cNvPr id="249860" name="Rectangle 4"/>
          <p:cNvSpPr>
            <a:spLocks noChangeArrowheads="1"/>
          </p:cNvSpPr>
          <p:nvPr/>
        </p:nvSpPr>
        <p:spPr bwMode="auto">
          <a:xfrm>
            <a:off x="0" y="3886200"/>
            <a:ext cx="4572000" cy="1314450"/>
          </a:xfrm>
          <a:prstGeom prst="rect">
            <a:avLst/>
          </a:prstGeom>
          <a:noFill/>
          <a:ln w="9525">
            <a:noFill/>
            <a:miter lim="800000"/>
            <a:headEnd/>
            <a:tailEnd/>
          </a:ln>
        </p:spPr>
        <p:txBody>
          <a:bodyPr>
            <a:spAutoFit/>
          </a:bodyPr>
          <a:lstStyle/>
          <a:p>
            <a:pPr eaLnBrk="0" hangingPunct="0"/>
            <a:r>
              <a:rPr lang="hu-HU" sz="1600">
                <a:solidFill>
                  <a:srgbClr val="000000"/>
                </a:solidFill>
                <a:latin typeface="Bliss-Regular"/>
              </a:rPr>
              <a:t>Cross-section model of </a:t>
            </a:r>
            <a:r>
              <a:rPr lang="hu-HU" sz="1600">
                <a:solidFill>
                  <a:srgbClr val="000000"/>
                </a:solidFill>
                <a:latin typeface="Arial" pitchFamily="34" charset="0"/>
              </a:rPr>
              <a:t>a SWCNT</a:t>
            </a:r>
            <a:r>
              <a:rPr lang="hu-HU" sz="1600">
                <a:solidFill>
                  <a:srgbClr val="000000"/>
                </a:solidFill>
                <a:latin typeface="Bliss-Regular"/>
              </a:rPr>
              <a:t> in a cylindrical SDS micelle</a:t>
            </a:r>
            <a:endParaRPr lang="hu-HU" sz="1600">
              <a:solidFill>
                <a:srgbClr val="000000"/>
              </a:solidFill>
              <a:latin typeface="Arial" pitchFamily="34" charset="0"/>
            </a:endParaRPr>
          </a:p>
          <a:p>
            <a:pPr eaLnBrk="0" hangingPunct="0"/>
            <a:endParaRPr lang="hu-HU" sz="1600">
              <a:solidFill>
                <a:srgbClr val="000000"/>
              </a:solidFill>
              <a:latin typeface="Arial" pitchFamily="34" charset="0"/>
            </a:endParaRPr>
          </a:p>
          <a:p>
            <a:pPr eaLnBrk="0" hangingPunct="0"/>
            <a:r>
              <a:rPr lang="hu-HU" sz="1600">
                <a:solidFill>
                  <a:srgbClr val="000000"/>
                </a:solidFill>
                <a:latin typeface="Arial" pitchFamily="34" charset="0"/>
              </a:rPr>
              <a:t>SDS: sodium dodecyl sulfate (SDS) surfactant.</a:t>
            </a:r>
          </a:p>
          <a:p>
            <a:pPr eaLnBrk="0" hangingPunct="0"/>
            <a:endParaRPr lang="hu-HU" sz="1600">
              <a:solidFill>
                <a:srgbClr val="000000"/>
              </a:solidFill>
              <a:latin typeface="Arial" pitchFamily="34" charset="0"/>
            </a:endParaRPr>
          </a:p>
        </p:txBody>
      </p:sp>
      <p:pic>
        <p:nvPicPr>
          <p:cNvPr id="249861" name="Picture 5"/>
          <p:cNvPicPr>
            <a:picLocks noChangeAspect="1" noChangeArrowheads="1"/>
          </p:cNvPicPr>
          <p:nvPr/>
        </p:nvPicPr>
        <p:blipFill>
          <a:blip r:embed="rId4" cstate="print"/>
          <a:srcRect/>
          <a:stretch>
            <a:fillRect/>
          </a:stretch>
        </p:blipFill>
        <p:spPr bwMode="auto">
          <a:xfrm>
            <a:off x="4568825" y="1268413"/>
            <a:ext cx="4649788" cy="5616575"/>
          </a:xfrm>
          <a:prstGeom prst="rect">
            <a:avLst/>
          </a:prstGeom>
          <a:noFill/>
          <a:ln w="9525">
            <a:noFill/>
            <a:miter lim="800000"/>
            <a:headEnd/>
            <a:tailEnd/>
          </a:ln>
        </p:spPr>
      </p:pic>
    </p:spTree>
  </p:cSld>
  <p:clrMapOvr>
    <a:masterClrMapping/>
  </p:clrMapOvr>
  <p:transition>
    <p:checker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ChangeAspect="1" noChangeArrowheads="1"/>
          </p:cNvPicPr>
          <p:nvPr/>
        </p:nvPicPr>
        <p:blipFill>
          <a:blip r:embed="rId3" cstate="print"/>
          <a:srcRect/>
          <a:stretch>
            <a:fillRect/>
          </a:stretch>
        </p:blipFill>
        <p:spPr bwMode="auto">
          <a:xfrm>
            <a:off x="0" y="1422400"/>
            <a:ext cx="4643438" cy="3375025"/>
          </a:xfrm>
          <a:prstGeom prst="rect">
            <a:avLst/>
          </a:prstGeom>
          <a:noFill/>
          <a:ln w="9525">
            <a:noFill/>
            <a:miter lim="800000"/>
            <a:headEnd/>
            <a:tailEnd/>
          </a:ln>
        </p:spPr>
      </p:pic>
      <p:pic>
        <p:nvPicPr>
          <p:cNvPr id="250883" name="Picture 3"/>
          <p:cNvPicPr>
            <a:picLocks noChangeAspect="1" noChangeArrowheads="1"/>
          </p:cNvPicPr>
          <p:nvPr/>
        </p:nvPicPr>
        <p:blipFill>
          <a:blip r:embed="rId4" cstate="print"/>
          <a:srcRect/>
          <a:stretch>
            <a:fillRect/>
          </a:stretch>
        </p:blipFill>
        <p:spPr bwMode="auto">
          <a:xfrm>
            <a:off x="4859338" y="1422400"/>
            <a:ext cx="4284662" cy="3375025"/>
          </a:xfrm>
          <a:prstGeom prst="rect">
            <a:avLst/>
          </a:prstGeom>
          <a:noFill/>
          <a:ln w="9525">
            <a:noFill/>
            <a:miter lim="800000"/>
            <a:headEnd/>
            <a:tailEnd/>
          </a:ln>
        </p:spPr>
      </p:pic>
      <p:sp>
        <p:nvSpPr>
          <p:cNvPr id="250884" name="Rectangle 4"/>
          <p:cNvSpPr>
            <a:spLocks noChangeArrowheads="1"/>
          </p:cNvSpPr>
          <p:nvPr/>
        </p:nvSpPr>
        <p:spPr bwMode="auto">
          <a:xfrm>
            <a:off x="0" y="5910263"/>
            <a:ext cx="9144000" cy="947737"/>
          </a:xfrm>
          <a:prstGeom prst="rect">
            <a:avLst/>
          </a:prstGeom>
          <a:noFill/>
          <a:ln w="9525">
            <a:noFill/>
            <a:miter lim="800000"/>
            <a:headEnd/>
            <a:tailEnd/>
          </a:ln>
        </p:spPr>
        <p:txBody>
          <a:bodyPr>
            <a:spAutoFit/>
          </a:bodyPr>
          <a:lstStyle/>
          <a:p>
            <a:pPr marL="457200" indent="-457200" eaLnBrk="0" hangingPunct="0">
              <a:spcBef>
                <a:spcPct val="50000"/>
              </a:spcBef>
            </a:pPr>
            <a:r>
              <a:rPr lang="hu-HU" sz="1600">
                <a:solidFill>
                  <a:srgbClr val="000000"/>
                </a:solidFill>
                <a:latin typeface="Bliss-Regular"/>
              </a:rPr>
              <a:t>(A) Contour plot of fluorescence intensity versus excitation</a:t>
            </a:r>
            <a:r>
              <a:rPr lang="hu-HU" sz="1600">
                <a:solidFill>
                  <a:srgbClr val="000000"/>
                </a:solidFill>
                <a:latin typeface="Arial" pitchFamily="34" charset="0"/>
              </a:rPr>
              <a:t> </a:t>
            </a:r>
            <a:r>
              <a:rPr lang="hu-HU" sz="1600">
                <a:solidFill>
                  <a:srgbClr val="000000"/>
                </a:solidFill>
                <a:latin typeface="Bliss-Regular"/>
              </a:rPr>
              <a:t>and emission wavelengths for a sample of SWNTs suspended in SDS</a:t>
            </a:r>
            <a:r>
              <a:rPr lang="hu-HU" sz="1600">
                <a:solidFill>
                  <a:srgbClr val="000000"/>
                </a:solidFill>
                <a:latin typeface="Arial" pitchFamily="34" charset="0"/>
              </a:rPr>
              <a:t> </a:t>
            </a:r>
            <a:r>
              <a:rPr lang="hu-HU" sz="1600">
                <a:solidFill>
                  <a:srgbClr val="000000"/>
                </a:solidFill>
                <a:latin typeface="Bliss-Regular"/>
              </a:rPr>
              <a:t>and deuterium oxide. </a:t>
            </a:r>
            <a:endParaRPr lang="hu-HU" sz="1600">
              <a:solidFill>
                <a:srgbClr val="000000"/>
              </a:solidFill>
              <a:latin typeface="Arial" pitchFamily="34" charset="0"/>
            </a:endParaRPr>
          </a:p>
          <a:p>
            <a:pPr marL="457200" indent="-457200" eaLnBrk="0" hangingPunct="0">
              <a:spcBef>
                <a:spcPct val="50000"/>
              </a:spcBef>
            </a:pPr>
            <a:r>
              <a:rPr lang="hu-HU" sz="1600">
                <a:solidFill>
                  <a:srgbClr val="000000"/>
                </a:solidFill>
                <a:latin typeface="Bliss-Regular"/>
              </a:rPr>
              <a:t>(</a:t>
            </a:r>
            <a:r>
              <a:rPr lang="hu-HU" sz="1600">
                <a:solidFill>
                  <a:srgbClr val="000000"/>
                </a:solidFill>
                <a:latin typeface="Bliss-ExtraBold"/>
              </a:rPr>
              <a:t>B</a:t>
            </a:r>
            <a:r>
              <a:rPr lang="hu-HU" sz="1600">
                <a:solidFill>
                  <a:srgbClr val="000000"/>
                </a:solidFill>
                <a:latin typeface="Bliss-Regular"/>
              </a:rPr>
              <a:t>) Circles show spectral peak positions from (A); lines</a:t>
            </a:r>
            <a:r>
              <a:rPr lang="hu-HU" sz="1600">
                <a:solidFill>
                  <a:srgbClr val="000000"/>
                </a:solidFill>
                <a:latin typeface="Arial" pitchFamily="34" charset="0"/>
              </a:rPr>
              <a:t> </a:t>
            </a:r>
            <a:r>
              <a:rPr lang="hu-HU" sz="1600">
                <a:solidFill>
                  <a:srgbClr val="000000"/>
                </a:solidFill>
                <a:latin typeface="Bliss-Regular"/>
              </a:rPr>
              <a:t>show perceived patterns in the data.</a:t>
            </a:r>
          </a:p>
        </p:txBody>
      </p:sp>
      <p:sp>
        <p:nvSpPr>
          <p:cNvPr id="250885" name="Text Box 5"/>
          <p:cNvSpPr txBox="1">
            <a:spLocks noChangeArrowheads="1"/>
          </p:cNvSpPr>
          <p:nvPr/>
        </p:nvSpPr>
        <p:spPr bwMode="auto">
          <a:xfrm>
            <a:off x="684213" y="188913"/>
            <a:ext cx="8064500"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000000"/>
                </a:solidFill>
                <a:latin typeface="Times New Roman" pitchFamily="18" charset="0"/>
              </a:rPr>
              <a:t>Spectrofluorimetric measurements, Science 298, 2361 (2002)</a:t>
            </a:r>
          </a:p>
        </p:txBody>
      </p:sp>
    </p:spTree>
  </p:cSld>
  <p:clrMapOvr>
    <a:masterClrMapping/>
  </p:clrMapOvr>
  <p:transition>
    <p:checker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1906" name="Picture 2" descr="Image1"/>
          <p:cNvPicPr>
            <a:picLocks noChangeAspect="1" noChangeArrowheads="1"/>
          </p:cNvPicPr>
          <p:nvPr>
            <p:ph sz="half" idx="1"/>
          </p:nvPr>
        </p:nvPicPr>
        <p:blipFill>
          <a:blip r:embed="rId3" cstate="print"/>
          <a:srcRect/>
          <a:stretch>
            <a:fillRect/>
          </a:stretch>
        </p:blipFill>
        <p:spPr>
          <a:xfrm>
            <a:off x="1187450" y="1773238"/>
            <a:ext cx="3071813" cy="4538662"/>
          </a:xfrm>
          <a:noFill/>
        </p:spPr>
      </p:pic>
      <p:pic>
        <p:nvPicPr>
          <p:cNvPr id="251907" name="Picture 3" descr="Fig"/>
          <p:cNvPicPr>
            <a:picLocks noChangeAspect="1" noChangeArrowheads="1"/>
          </p:cNvPicPr>
          <p:nvPr>
            <p:ph sz="half" idx="2"/>
          </p:nvPr>
        </p:nvPicPr>
        <p:blipFill>
          <a:blip r:embed="rId4" cstate="print"/>
          <a:srcRect b="8565"/>
          <a:stretch>
            <a:fillRect/>
          </a:stretch>
        </p:blipFill>
        <p:spPr>
          <a:xfrm>
            <a:off x="4716463" y="1989138"/>
            <a:ext cx="3613150" cy="2659062"/>
          </a:xfrm>
          <a:noFill/>
        </p:spPr>
      </p:pic>
      <p:sp>
        <p:nvSpPr>
          <p:cNvPr id="251908" name="Text Box 4"/>
          <p:cNvSpPr txBox="1">
            <a:spLocks noChangeArrowheads="1"/>
          </p:cNvSpPr>
          <p:nvPr/>
        </p:nvSpPr>
        <p:spPr bwMode="auto">
          <a:xfrm>
            <a:off x="755650" y="549275"/>
            <a:ext cx="6480175" cy="457200"/>
          </a:xfrm>
          <a:prstGeom prst="rect">
            <a:avLst/>
          </a:prstGeom>
          <a:noFill/>
          <a:ln w="9525">
            <a:noFill/>
            <a:miter lim="800000"/>
            <a:headEnd/>
            <a:tailEnd/>
          </a:ln>
        </p:spPr>
        <p:txBody>
          <a:bodyPr>
            <a:spAutoFit/>
          </a:bodyPr>
          <a:lstStyle/>
          <a:p>
            <a:pPr eaLnBrk="0" hangingPunct="0">
              <a:spcBef>
                <a:spcPct val="50000"/>
              </a:spcBef>
            </a:pPr>
            <a:r>
              <a:rPr lang="hu-HU" sz="2400">
                <a:solidFill>
                  <a:srgbClr val="000000"/>
                </a:solidFill>
                <a:latin typeface="Times New Roman" pitchFamily="18" charset="0"/>
              </a:rPr>
              <a:t>Fluorescence: high selectivity</a:t>
            </a:r>
          </a:p>
        </p:txBody>
      </p:sp>
      <p:sp>
        <p:nvSpPr>
          <p:cNvPr id="251909" name="Akciógomb: Tovább vagy Következő 4">
            <a:hlinkClick r:id="rId5" action="ppaction://hlinksldjump" highlightClick="1"/>
          </p:cNvPr>
          <p:cNvSpPr>
            <a:spLocks noChangeArrowheads="1"/>
          </p:cNvSpPr>
          <p:nvPr/>
        </p:nvSpPr>
        <p:spPr bwMode="auto">
          <a:xfrm>
            <a:off x="8429625" y="6429375"/>
            <a:ext cx="714375" cy="428625"/>
          </a:xfrm>
          <a:prstGeom prst="actionButtonForwardNext">
            <a:avLst/>
          </a:prstGeom>
          <a:solidFill>
            <a:schemeClr val="accent1"/>
          </a:solidFill>
          <a:ln w="9525" algn="ctr">
            <a:solidFill>
              <a:schemeClr val="tx1"/>
            </a:solidFill>
            <a:round/>
            <a:headEnd/>
            <a:tailEnd/>
          </a:ln>
        </p:spPr>
        <p:txBody>
          <a:bodyPr/>
          <a:lstStyle/>
          <a:p>
            <a:pPr eaLnBrk="0" hangingPunct="0"/>
            <a:endParaRPr lang="hu-HU" sz="2400">
              <a:solidFill>
                <a:srgbClr val="000000"/>
              </a:solidFill>
              <a:latin typeface="Times New Roman" pitchFamily="18" charset="0"/>
            </a:endParaRPr>
          </a:p>
        </p:txBody>
      </p:sp>
    </p:spTree>
  </p:cSld>
  <p:clrMapOvr>
    <a:masterClrMapping/>
  </p:clrMapOvr>
  <p:transition>
    <p:checker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2930" name="Rectangle 2"/>
          <p:cNvSpPr>
            <a:spLocks noChangeArrowheads="1"/>
          </p:cNvSpPr>
          <p:nvPr/>
        </p:nvSpPr>
        <p:spPr bwMode="auto">
          <a:xfrm>
            <a:off x="0" y="2000250"/>
            <a:ext cx="9144000" cy="1143000"/>
          </a:xfrm>
          <a:prstGeom prst="rect">
            <a:avLst/>
          </a:prstGeom>
          <a:noFill/>
          <a:ln w="9525">
            <a:noFill/>
            <a:miter lim="800000"/>
            <a:headEnd/>
            <a:tailEnd/>
          </a:ln>
        </p:spPr>
        <p:txBody>
          <a:bodyPr anchor="ctr"/>
          <a:lstStyle/>
          <a:p>
            <a:pPr algn="ctr" eaLnBrk="0" hangingPunct="0"/>
            <a:endParaRPr lang="en-US" sz="4400" b="1">
              <a:solidFill>
                <a:srgbClr val="FF0000"/>
              </a:solidFill>
              <a:latin typeface="Times New Roman" pitchFamily="18" charset="0"/>
            </a:endParaRPr>
          </a:p>
        </p:txBody>
      </p:sp>
      <p:sp>
        <p:nvSpPr>
          <p:cNvPr id="252931" name="Rectangle 3"/>
          <p:cNvSpPr>
            <a:spLocks noGrp="1" noChangeArrowheads="1"/>
          </p:cNvSpPr>
          <p:nvPr>
            <p:ph type="ctrTitle"/>
          </p:nvPr>
        </p:nvSpPr>
        <p:spPr/>
        <p:txBody>
          <a:bodyPr/>
          <a:lstStyle/>
          <a:p>
            <a:pPr eaLnBrk="1" hangingPunct="1"/>
            <a:r>
              <a:rPr lang="hu-HU" b="1" smtClean="0">
                <a:solidFill>
                  <a:srgbClr val="FF0000"/>
                </a:solidFill>
              </a:rPr>
              <a:t>Kis átmérőjű szén nanocsövek</a:t>
            </a:r>
          </a:p>
        </p:txBody>
      </p:sp>
      <p:sp>
        <p:nvSpPr>
          <p:cNvPr id="252932" name="Rectangle 4"/>
          <p:cNvSpPr>
            <a:spLocks noGrp="1" noChangeArrowheads="1"/>
          </p:cNvSpPr>
          <p:nvPr>
            <p:ph type="subTitle" idx="1"/>
          </p:nvPr>
        </p:nvSpPr>
        <p:spPr/>
        <p:txBody>
          <a:bodyPr/>
          <a:lstStyle/>
          <a:p>
            <a:pPr eaLnBrk="1" hangingPunct="1"/>
            <a:r>
              <a:rPr lang="hu-HU" b="1" smtClean="0">
                <a:solidFill>
                  <a:srgbClr val="FF0000"/>
                </a:solidFill>
              </a:rPr>
              <a:t>(görbületi effektusok)</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3538" name="Picture 4"/>
          <p:cNvPicPr>
            <a:picLocks noChangeAspect="1" noChangeArrowheads="1"/>
          </p:cNvPicPr>
          <p:nvPr/>
        </p:nvPicPr>
        <p:blipFill>
          <a:blip r:embed="rId3" cstate="print"/>
          <a:srcRect/>
          <a:stretch>
            <a:fillRect/>
          </a:stretch>
        </p:blipFill>
        <p:spPr bwMode="auto">
          <a:xfrm rot="5400000">
            <a:off x="3495676" y="4144962"/>
            <a:ext cx="2228850" cy="2955925"/>
          </a:xfrm>
          <a:prstGeom prst="rect">
            <a:avLst/>
          </a:prstGeom>
          <a:noFill/>
          <a:ln w="9525">
            <a:noFill/>
            <a:miter lim="800000"/>
            <a:headEnd/>
            <a:tailEnd/>
          </a:ln>
        </p:spPr>
      </p:pic>
      <p:pic>
        <p:nvPicPr>
          <p:cNvPr id="193539" name="Picture 5"/>
          <p:cNvPicPr>
            <a:picLocks noChangeAspect="1" noChangeArrowheads="1"/>
          </p:cNvPicPr>
          <p:nvPr/>
        </p:nvPicPr>
        <p:blipFill>
          <a:blip r:embed="rId4" cstate="print"/>
          <a:srcRect/>
          <a:stretch>
            <a:fillRect/>
          </a:stretch>
        </p:blipFill>
        <p:spPr bwMode="auto">
          <a:xfrm>
            <a:off x="6300788" y="4005263"/>
            <a:ext cx="2857500" cy="2822575"/>
          </a:xfrm>
          <a:prstGeom prst="rect">
            <a:avLst/>
          </a:prstGeom>
          <a:noFill/>
          <a:ln w="9525">
            <a:noFill/>
            <a:miter lim="800000"/>
            <a:headEnd/>
            <a:tailEnd/>
          </a:ln>
        </p:spPr>
      </p:pic>
      <p:pic>
        <p:nvPicPr>
          <p:cNvPr id="193540" name="Picture 6"/>
          <p:cNvPicPr>
            <a:picLocks noChangeAspect="1" noChangeArrowheads="1"/>
          </p:cNvPicPr>
          <p:nvPr/>
        </p:nvPicPr>
        <p:blipFill>
          <a:blip r:embed="rId5" cstate="print"/>
          <a:srcRect/>
          <a:stretch>
            <a:fillRect/>
          </a:stretch>
        </p:blipFill>
        <p:spPr bwMode="auto">
          <a:xfrm>
            <a:off x="-180975" y="5876925"/>
            <a:ext cx="2808288" cy="844550"/>
          </a:xfrm>
          <a:prstGeom prst="rect">
            <a:avLst/>
          </a:prstGeom>
          <a:noFill/>
          <a:ln w="9525">
            <a:noFill/>
            <a:miter lim="800000"/>
            <a:headEnd/>
            <a:tailEnd/>
          </a:ln>
        </p:spPr>
      </p:pic>
      <p:pic>
        <p:nvPicPr>
          <p:cNvPr id="193541" name="Picture 7" descr="enrola"/>
          <p:cNvPicPr>
            <a:picLocks noChangeAspect="1" noChangeArrowheads="1"/>
          </p:cNvPicPr>
          <p:nvPr/>
        </p:nvPicPr>
        <p:blipFill>
          <a:blip r:embed="rId6" cstate="print"/>
          <a:srcRect/>
          <a:stretch>
            <a:fillRect/>
          </a:stretch>
        </p:blipFill>
        <p:spPr bwMode="auto">
          <a:xfrm>
            <a:off x="0" y="1087438"/>
            <a:ext cx="9144000" cy="2846387"/>
          </a:xfrm>
          <a:prstGeom prst="rect">
            <a:avLst/>
          </a:prstGeom>
          <a:noFill/>
          <a:ln w="9525">
            <a:noFill/>
            <a:miter lim="800000"/>
            <a:headEnd/>
            <a:tailEnd/>
          </a:ln>
        </p:spPr>
      </p:pic>
      <p:sp>
        <p:nvSpPr>
          <p:cNvPr id="193542" name="Rectangle 8"/>
          <p:cNvSpPr>
            <a:spLocks noChangeArrowheads="1"/>
          </p:cNvSpPr>
          <p:nvPr/>
        </p:nvSpPr>
        <p:spPr bwMode="auto">
          <a:xfrm>
            <a:off x="0" y="5805488"/>
            <a:ext cx="2916238" cy="144462"/>
          </a:xfrm>
          <a:prstGeom prst="rect">
            <a:avLst/>
          </a:prstGeom>
          <a:solidFill>
            <a:schemeClr val="bg1"/>
          </a:solidFill>
          <a:ln w="9525">
            <a:noFill/>
            <a:miter lim="800000"/>
            <a:headEnd/>
            <a:tailEnd/>
          </a:ln>
        </p:spPr>
        <p:txBody>
          <a:bodyPr wrap="none" anchor="ctr"/>
          <a:lstStyle/>
          <a:p>
            <a:pPr eaLnBrk="0" hangingPunct="0"/>
            <a:endParaRPr lang="hu-HU" sz="2400">
              <a:solidFill>
                <a:srgbClr val="000000"/>
              </a:solidFill>
              <a:latin typeface="Times New Roman" pitchFamily="18" charset="0"/>
            </a:endParaRPr>
          </a:p>
        </p:txBody>
      </p:sp>
      <p:sp>
        <p:nvSpPr>
          <p:cNvPr id="193543" name="Rectangle 9"/>
          <p:cNvSpPr>
            <a:spLocks noChangeArrowheads="1"/>
          </p:cNvSpPr>
          <p:nvPr/>
        </p:nvSpPr>
        <p:spPr bwMode="auto">
          <a:xfrm>
            <a:off x="0" y="6669088"/>
            <a:ext cx="2916238" cy="144462"/>
          </a:xfrm>
          <a:prstGeom prst="rect">
            <a:avLst/>
          </a:prstGeom>
          <a:solidFill>
            <a:schemeClr val="bg1"/>
          </a:solidFill>
          <a:ln w="9525">
            <a:noFill/>
            <a:miter lim="800000"/>
            <a:headEnd/>
            <a:tailEnd/>
          </a:ln>
        </p:spPr>
        <p:txBody>
          <a:bodyPr wrap="none" anchor="ctr"/>
          <a:lstStyle/>
          <a:p>
            <a:pPr eaLnBrk="0" hangingPunct="0"/>
            <a:endParaRPr lang="hu-HU" sz="2400">
              <a:solidFill>
                <a:srgbClr val="000000"/>
              </a:solidFill>
              <a:latin typeface="Times New Roman" pitchFamily="18" charset="0"/>
            </a:endParaRPr>
          </a:p>
        </p:txBody>
      </p:sp>
      <p:sp>
        <p:nvSpPr>
          <p:cNvPr id="193544" name="Rectangle 10"/>
          <p:cNvSpPr>
            <a:spLocks noChangeArrowheads="1"/>
          </p:cNvSpPr>
          <p:nvPr/>
        </p:nvSpPr>
        <p:spPr bwMode="auto">
          <a:xfrm>
            <a:off x="3059113" y="6597650"/>
            <a:ext cx="3097212" cy="260350"/>
          </a:xfrm>
          <a:prstGeom prst="rect">
            <a:avLst/>
          </a:prstGeom>
          <a:solidFill>
            <a:schemeClr val="bg1"/>
          </a:solidFill>
          <a:ln w="9525">
            <a:noFill/>
            <a:miter lim="800000"/>
            <a:headEnd/>
            <a:tailEnd/>
          </a:ln>
        </p:spPr>
        <p:txBody>
          <a:bodyPr wrap="none" anchor="ctr"/>
          <a:lstStyle/>
          <a:p>
            <a:pPr eaLnBrk="0" hangingPunct="0"/>
            <a:endParaRPr lang="hu-HU" sz="2400">
              <a:solidFill>
                <a:srgbClr val="000000"/>
              </a:solidFill>
              <a:latin typeface="Times New Roman" pitchFamily="18" charset="0"/>
            </a:endParaRPr>
          </a:p>
        </p:txBody>
      </p:sp>
      <p:sp>
        <p:nvSpPr>
          <p:cNvPr id="193545" name="Rectangle 11"/>
          <p:cNvSpPr>
            <a:spLocks noChangeArrowheads="1"/>
          </p:cNvSpPr>
          <p:nvPr/>
        </p:nvSpPr>
        <p:spPr bwMode="auto">
          <a:xfrm>
            <a:off x="3132138" y="4365625"/>
            <a:ext cx="3097212" cy="260350"/>
          </a:xfrm>
          <a:prstGeom prst="rect">
            <a:avLst/>
          </a:prstGeom>
          <a:solidFill>
            <a:schemeClr val="bg1"/>
          </a:solidFill>
          <a:ln w="9525">
            <a:noFill/>
            <a:miter lim="800000"/>
            <a:headEnd/>
            <a:tailEnd/>
          </a:ln>
        </p:spPr>
        <p:txBody>
          <a:bodyPr wrap="none" anchor="ctr"/>
          <a:lstStyle/>
          <a:p>
            <a:pPr eaLnBrk="0" hangingPunct="0"/>
            <a:endParaRPr lang="hu-HU" sz="2400">
              <a:solidFill>
                <a:srgbClr val="000000"/>
              </a:solidFill>
              <a:latin typeface="Times New Roman" pitchFamily="18" charset="0"/>
            </a:endParaRPr>
          </a:p>
        </p:txBody>
      </p:sp>
      <p:sp>
        <p:nvSpPr>
          <p:cNvPr id="193546" name="Text Box 12"/>
          <p:cNvSpPr txBox="1">
            <a:spLocks noChangeArrowheads="1"/>
          </p:cNvSpPr>
          <p:nvPr/>
        </p:nvSpPr>
        <p:spPr bwMode="auto">
          <a:xfrm>
            <a:off x="0" y="115888"/>
            <a:ext cx="9144000" cy="457200"/>
          </a:xfrm>
          <a:prstGeom prst="rect">
            <a:avLst/>
          </a:prstGeom>
          <a:noFill/>
          <a:ln w="9525">
            <a:noFill/>
            <a:miter lim="800000"/>
            <a:headEnd/>
            <a:tailEnd/>
          </a:ln>
        </p:spPr>
        <p:txBody>
          <a:bodyPr>
            <a:spAutoFit/>
          </a:bodyPr>
          <a:lstStyle/>
          <a:p>
            <a:pPr algn="ctr" eaLnBrk="0" hangingPunct="0">
              <a:spcBef>
                <a:spcPct val="50000"/>
              </a:spcBef>
            </a:pPr>
            <a:r>
              <a:rPr lang="hu-HU" sz="2400" b="1">
                <a:solidFill>
                  <a:srgbClr val="000000"/>
                </a:solidFill>
                <a:latin typeface="Times New Roman" pitchFamily="18" charset="0"/>
              </a:rPr>
              <a:t>Szén nanocső (elvi!) származtatása grafit sík (grafén) feltekeréséből</a:t>
            </a:r>
          </a:p>
        </p:txBody>
      </p:sp>
      <p:sp>
        <p:nvSpPr>
          <p:cNvPr id="193547" name="Rectangle 13"/>
          <p:cNvSpPr>
            <a:spLocks noChangeArrowheads="1"/>
          </p:cNvSpPr>
          <p:nvPr/>
        </p:nvSpPr>
        <p:spPr bwMode="auto">
          <a:xfrm>
            <a:off x="1331913" y="3571875"/>
            <a:ext cx="6911975" cy="504825"/>
          </a:xfrm>
          <a:prstGeom prst="rect">
            <a:avLst/>
          </a:prstGeom>
          <a:solidFill>
            <a:schemeClr val="bg1"/>
          </a:solidFill>
          <a:ln w="9525">
            <a:noFill/>
            <a:miter lim="800000"/>
            <a:headEnd/>
            <a:tailEnd/>
          </a:ln>
        </p:spPr>
        <p:txBody>
          <a:bodyPr wrap="none" anchor="ctr"/>
          <a:lstStyle/>
          <a:p>
            <a:pPr eaLnBrk="0" hangingPunct="0"/>
            <a:endParaRPr lang="hu-HU" sz="2400">
              <a:solidFill>
                <a:srgbClr val="000000"/>
              </a:solidFill>
              <a:latin typeface="Times New Roman" pitchFamily="18" charset="0"/>
            </a:endParaRPr>
          </a:p>
        </p:txBody>
      </p:sp>
      <p:sp>
        <p:nvSpPr>
          <p:cNvPr id="193548" name="Rectangle 14"/>
          <p:cNvSpPr>
            <a:spLocks noChangeArrowheads="1"/>
          </p:cNvSpPr>
          <p:nvPr/>
        </p:nvSpPr>
        <p:spPr bwMode="auto">
          <a:xfrm>
            <a:off x="5292725" y="1844675"/>
            <a:ext cx="1079500" cy="360363"/>
          </a:xfrm>
          <a:prstGeom prst="rect">
            <a:avLst/>
          </a:prstGeom>
          <a:solidFill>
            <a:schemeClr val="bg1"/>
          </a:solidFill>
          <a:ln w="9525">
            <a:noFill/>
            <a:miter lim="800000"/>
            <a:headEnd/>
            <a:tailEnd/>
          </a:ln>
        </p:spPr>
        <p:txBody>
          <a:bodyPr wrap="none" anchor="ctr"/>
          <a:lstStyle/>
          <a:p>
            <a:pPr eaLnBrk="0" hangingPunct="0"/>
            <a:endParaRPr lang="hu-HU" sz="2400">
              <a:solidFill>
                <a:srgbClr val="000000"/>
              </a:solidFill>
              <a:latin typeface="Times New Roman" pitchFamily="18" charset="0"/>
            </a:endParaRPr>
          </a:p>
        </p:txBody>
      </p:sp>
      <p:sp>
        <p:nvSpPr>
          <p:cNvPr id="193549" name="AutoShape 15"/>
          <p:cNvSpPr>
            <a:spLocks noChangeArrowheads="1"/>
          </p:cNvSpPr>
          <p:nvPr/>
        </p:nvSpPr>
        <p:spPr bwMode="auto">
          <a:xfrm>
            <a:off x="2843213" y="6021388"/>
            <a:ext cx="504825" cy="215900"/>
          </a:xfrm>
          <a:prstGeom prst="rightArrow">
            <a:avLst>
              <a:gd name="adj1" fmla="val 50000"/>
              <a:gd name="adj2" fmla="val 58456"/>
            </a:avLst>
          </a:prstGeom>
          <a:solidFill>
            <a:schemeClr val="tx1"/>
          </a:solidFill>
          <a:ln w="9525">
            <a:solidFill>
              <a:schemeClr val="tx1"/>
            </a:solidFill>
            <a:miter lim="800000"/>
            <a:headEnd/>
            <a:tailEnd/>
          </a:ln>
        </p:spPr>
        <p:txBody>
          <a:bodyPr wrap="none" anchor="ctr"/>
          <a:lstStyle/>
          <a:p>
            <a:pPr eaLnBrk="0" hangingPunct="0"/>
            <a:endParaRPr lang="hu-HU" sz="2400">
              <a:solidFill>
                <a:srgbClr val="000000"/>
              </a:solidFill>
              <a:latin typeface="Times New Roman" pitchFamily="18" charset="0"/>
            </a:endParaRPr>
          </a:p>
        </p:txBody>
      </p:sp>
      <p:sp>
        <p:nvSpPr>
          <p:cNvPr id="193550" name="AutoShape 16"/>
          <p:cNvSpPr>
            <a:spLocks noChangeArrowheads="1"/>
          </p:cNvSpPr>
          <p:nvPr/>
        </p:nvSpPr>
        <p:spPr bwMode="auto">
          <a:xfrm>
            <a:off x="5867400" y="6021388"/>
            <a:ext cx="504825" cy="215900"/>
          </a:xfrm>
          <a:prstGeom prst="rightArrow">
            <a:avLst>
              <a:gd name="adj1" fmla="val 50000"/>
              <a:gd name="adj2" fmla="val 58456"/>
            </a:avLst>
          </a:prstGeom>
          <a:solidFill>
            <a:schemeClr val="tx1"/>
          </a:solidFill>
          <a:ln w="9525">
            <a:solidFill>
              <a:schemeClr val="tx1"/>
            </a:solidFill>
            <a:miter lim="800000"/>
            <a:headEnd/>
            <a:tailEnd/>
          </a:ln>
        </p:spPr>
        <p:txBody>
          <a:bodyPr wrap="none" anchor="ctr"/>
          <a:lstStyle/>
          <a:p>
            <a:pPr eaLnBrk="0" hangingPunct="0"/>
            <a:endParaRPr lang="hu-HU" sz="240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3954" name="Rectangle 6"/>
          <p:cNvSpPr>
            <a:spLocks noGrp="1" noChangeArrowheads="1"/>
          </p:cNvSpPr>
          <p:nvPr>
            <p:ph type="title"/>
          </p:nvPr>
        </p:nvSpPr>
        <p:spPr/>
        <p:txBody>
          <a:bodyPr/>
          <a:lstStyle/>
          <a:p>
            <a:pPr eaLnBrk="1" hangingPunct="1"/>
            <a:r>
              <a:rPr lang="hu-HU" smtClean="0"/>
              <a:t>MOTIVÁCIÓ</a:t>
            </a:r>
          </a:p>
        </p:txBody>
      </p:sp>
      <p:sp>
        <p:nvSpPr>
          <p:cNvPr id="253955" name="Rectangle 3"/>
          <p:cNvSpPr>
            <a:spLocks noGrp="1" noChangeArrowheads="1"/>
          </p:cNvSpPr>
          <p:nvPr>
            <p:ph type="body" idx="4294967295"/>
          </p:nvPr>
        </p:nvSpPr>
        <p:spPr>
          <a:xfrm>
            <a:off x="611188" y="1700213"/>
            <a:ext cx="7705725" cy="4114800"/>
          </a:xfrm>
        </p:spPr>
        <p:txBody>
          <a:bodyPr/>
          <a:lstStyle/>
          <a:p>
            <a:pPr eaLnBrk="1" hangingPunct="1">
              <a:lnSpc>
                <a:spcPct val="90000"/>
              </a:lnSpc>
            </a:pPr>
            <a:endParaRPr lang="en-US" altLang="ja-JP" sz="1700" smtClean="0">
              <a:solidFill>
                <a:srgbClr val="A50021"/>
              </a:solidFill>
              <a:ea typeface="ＭＳ Ｐゴシック" pitchFamily="34" charset="-128"/>
            </a:endParaRPr>
          </a:p>
          <a:p>
            <a:pPr eaLnBrk="1" hangingPunct="1">
              <a:lnSpc>
                <a:spcPct val="90000"/>
              </a:lnSpc>
            </a:pPr>
            <a:r>
              <a:rPr lang="hu-HU" altLang="ja-JP" sz="1700" smtClean="0">
                <a:solidFill>
                  <a:srgbClr val="A50021"/>
                </a:solidFill>
              </a:rPr>
              <a:t>Lehetővé vált kis átmérőjű nanocsövek előállítása</a:t>
            </a:r>
            <a:r>
              <a:rPr lang="en-US" altLang="ja-JP" sz="1700" smtClean="0">
                <a:solidFill>
                  <a:srgbClr val="A50021"/>
                </a:solidFill>
                <a:ea typeface="ＭＳ Ｐゴシック" pitchFamily="34" charset="-128"/>
              </a:rPr>
              <a:t>:</a:t>
            </a:r>
            <a:r>
              <a:rPr lang="hu-HU" altLang="ja-JP" sz="1700" smtClean="0">
                <a:solidFill>
                  <a:srgbClr val="A50021"/>
                </a:solidFill>
              </a:rPr>
              <a:t>		</a:t>
            </a:r>
            <a:r>
              <a:rPr lang="en-US" altLang="ja-JP" sz="1700" smtClean="0">
                <a:solidFill>
                  <a:srgbClr val="A50021"/>
                </a:solidFill>
                <a:ea typeface="ＭＳ Ｐゴシック" pitchFamily="34" charset="-128"/>
              </a:rPr>
              <a:t> 	</a:t>
            </a:r>
            <a:r>
              <a:rPr lang="hu-HU" altLang="ja-JP" sz="1700" smtClean="0">
                <a:solidFill>
                  <a:srgbClr val="A50021"/>
                </a:solidFill>
              </a:rPr>
              <a:t>- </a:t>
            </a:r>
            <a:r>
              <a:rPr lang="en-US" altLang="ja-JP" sz="1700" smtClean="0">
                <a:solidFill>
                  <a:srgbClr val="A50021"/>
                </a:solidFill>
                <a:ea typeface="ＭＳ Ｐゴシック" pitchFamily="34" charset="-128"/>
              </a:rPr>
              <a:t>HiPco </a:t>
            </a:r>
            <a:r>
              <a:rPr lang="hu-HU" altLang="ja-JP" sz="1700" smtClean="0">
                <a:solidFill>
                  <a:srgbClr val="A50021"/>
                </a:solidFill>
                <a:ea typeface="ＭＳ Ｐゴシック" pitchFamily="34" charset="-128"/>
              </a:rPr>
              <a:t>		</a:t>
            </a:r>
            <a:r>
              <a:rPr lang="en-US" altLang="ja-JP" sz="1700" smtClean="0">
                <a:solidFill>
                  <a:srgbClr val="A50021"/>
                </a:solidFill>
                <a:ea typeface="ＭＳ Ｐゴシック" pitchFamily="34" charset="-128"/>
              </a:rPr>
              <a:t>		</a:t>
            </a:r>
            <a:r>
              <a:rPr lang="hu-HU" altLang="ja-JP" sz="1700" smtClean="0">
                <a:solidFill>
                  <a:srgbClr val="A50021"/>
                </a:solidFill>
              </a:rPr>
              <a:t>	</a:t>
            </a:r>
            <a:r>
              <a:rPr lang="en-US" altLang="ja-JP" sz="1300" smtClean="0">
                <a:solidFill>
                  <a:srgbClr val="A50021"/>
                </a:solidFill>
                <a:ea typeface="ＭＳ Ｐゴシック" pitchFamily="34" charset="-128"/>
              </a:rPr>
              <a:t>(</a:t>
            </a:r>
            <a:r>
              <a:rPr lang="en-US" altLang="ja-JP" sz="1300" smtClean="0">
                <a:solidFill>
                  <a:srgbClr val="A50021"/>
                </a:solidFill>
                <a:ea typeface="ＭＳ Ｐゴシック" pitchFamily="34" charset="-128"/>
                <a:sym typeface="Symbol" pitchFamily="18" charset="2"/>
              </a:rPr>
              <a:t> 0.</a:t>
            </a:r>
            <a:r>
              <a:rPr lang="hu-HU" altLang="ja-JP" sz="1300" smtClean="0">
                <a:solidFill>
                  <a:srgbClr val="A50021"/>
                </a:solidFill>
                <a:ea typeface="ＭＳ Ｐゴシック" pitchFamily="34" charset="-128"/>
                <a:sym typeface="Symbol" pitchFamily="18" charset="2"/>
              </a:rPr>
              <a:t>8</a:t>
            </a:r>
            <a:r>
              <a:rPr lang="en-US" altLang="ja-JP" sz="1300" smtClean="0">
                <a:solidFill>
                  <a:srgbClr val="A50021"/>
                </a:solidFill>
                <a:ea typeface="ＭＳ Ｐゴシック" pitchFamily="34" charset="-128"/>
                <a:sym typeface="Symbol" pitchFamily="18" charset="2"/>
              </a:rPr>
              <a:t> nm)</a:t>
            </a:r>
            <a:r>
              <a:rPr lang="hu-HU" altLang="ja-JP" sz="1300" smtClean="0">
                <a:solidFill>
                  <a:srgbClr val="A50021"/>
                </a:solidFill>
                <a:sym typeface="Symbol" pitchFamily="18" charset="2"/>
              </a:rPr>
              <a:t>		</a:t>
            </a:r>
            <a:r>
              <a:rPr lang="en-US" altLang="ja-JP" sz="1700" smtClean="0">
                <a:solidFill>
                  <a:srgbClr val="A50021"/>
                </a:solidFill>
                <a:ea typeface="ＭＳ Ｐゴシック" pitchFamily="34" charset="-128"/>
              </a:rPr>
              <a:t> 	</a:t>
            </a:r>
            <a:r>
              <a:rPr lang="hu-HU" altLang="ja-JP" sz="1700" smtClean="0">
                <a:solidFill>
                  <a:srgbClr val="A50021"/>
                </a:solidFill>
              </a:rPr>
              <a:t>- CoMocat			</a:t>
            </a:r>
            <a:r>
              <a:rPr lang="en-US" altLang="ja-JP" sz="1700" smtClean="0">
                <a:solidFill>
                  <a:srgbClr val="A50021"/>
                </a:solidFill>
                <a:ea typeface="ＭＳ Ｐゴシック" pitchFamily="34" charset="-128"/>
              </a:rPr>
              <a:t> 	</a:t>
            </a:r>
            <a:r>
              <a:rPr lang="en-US" altLang="ja-JP" sz="1300" smtClean="0">
                <a:solidFill>
                  <a:srgbClr val="A50021"/>
                </a:solidFill>
                <a:ea typeface="ＭＳ Ｐゴシック" pitchFamily="34" charset="-128"/>
              </a:rPr>
              <a:t>(</a:t>
            </a:r>
            <a:r>
              <a:rPr lang="en-US" altLang="ja-JP" sz="1300" smtClean="0">
                <a:solidFill>
                  <a:srgbClr val="A50021"/>
                </a:solidFill>
                <a:ea typeface="ＭＳ Ｐゴシック" pitchFamily="34" charset="-128"/>
                <a:sym typeface="Symbol" pitchFamily="18" charset="2"/>
              </a:rPr>
              <a:t> 0.</a:t>
            </a:r>
            <a:r>
              <a:rPr lang="hu-HU" altLang="ja-JP" sz="1300" smtClean="0">
                <a:solidFill>
                  <a:srgbClr val="A50021"/>
                </a:solidFill>
                <a:ea typeface="ＭＳ Ｐゴシック" pitchFamily="34" charset="-128"/>
                <a:sym typeface="Symbol" pitchFamily="18" charset="2"/>
              </a:rPr>
              <a:t>7</a:t>
            </a:r>
            <a:r>
              <a:rPr lang="en-US" altLang="ja-JP" sz="1300" smtClean="0">
                <a:solidFill>
                  <a:srgbClr val="A50021"/>
                </a:solidFill>
                <a:ea typeface="ＭＳ Ｐゴシック" pitchFamily="34" charset="-128"/>
                <a:sym typeface="Symbol" pitchFamily="18" charset="2"/>
              </a:rPr>
              <a:t> nm)	</a:t>
            </a:r>
            <a:r>
              <a:rPr lang="hu-HU" altLang="ja-JP" sz="1300" smtClean="0">
                <a:solidFill>
                  <a:srgbClr val="A50021"/>
                </a:solidFill>
                <a:sym typeface="Symbol" pitchFamily="18" charset="2"/>
              </a:rPr>
              <a:t>	</a:t>
            </a:r>
            <a:r>
              <a:rPr lang="en-US" altLang="ja-JP" sz="1700" smtClean="0">
                <a:solidFill>
                  <a:srgbClr val="A50021"/>
                </a:solidFill>
                <a:ea typeface="ＭＳ Ｐゴシック" pitchFamily="34" charset="-128"/>
              </a:rPr>
              <a:t> 	</a:t>
            </a:r>
            <a:r>
              <a:rPr lang="hu-HU" altLang="ja-JP" sz="1700" smtClean="0">
                <a:solidFill>
                  <a:srgbClr val="A50021"/>
                </a:solidFill>
              </a:rPr>
              <a:t>- </a:t>
            </a:r>
            <a:r>
              <a:rPr lang="en-US" altLang="ja-JP" sz="1700" smtClean="0">
                <a:solidFill>
                  <a:srgbClr val="A50021"/>
                </a:solidFill>
                <a:ea typeface="ＭＳ Ｐゴシック" pitchFamily="34" charset="-128"/>
              </a:rPr>
              <a:t>DWNTs</a:t>
            </a:r>
            <a:r>
              <a:rPr lang="hu-HU" altLang="ja-JP" sz="1700" smtClean="0">
                <a:solidFill>
                  <a:srgbClr val="A50021"/>
                </a:solidFill>
              </a:rPr>
              <a:t>,</a:t>
            </a:r>
            <a:r>
              <a:rPr lang="en-US" altLang="ja-JP" sz="1700" smtClean="0">
                <a:solidFill>
                  <a:srgbClr val="A50021"/>
                </a:solidFill>
                <a:ea typeface="ＭＳ Ｐゴシック" pitchFamily="34" charset="-128"/>
              </a:rPr>
              <a:t> </a:t>
            </a:r>
            <a:r>
              <a:rPr lang="hu-HU" altLang="ja-JP" sz="1700" smtClean="0">
                <a:solidFill>
                  <a:srgbClr val="A50021"/>
                </a:solidFill>
              </a:rPr>
              <a:t>borsók (</a:t>
            </a:r>
            <a:r>
              <a:rPr lang="en-US" altLang="ja-JP" sz="1700" smtClean="0">
                <a:solidFill>
                  <a:srgbClr val="A50021"/>
                </a:solidFill>
                <a:ea typeface="ＭＳ Ｐゴシック" pitchFamily="34" charset="-128"/>
              </a:rPr>
              <a:t>peapods</a:t>
            </a:r>
            <a:r>
              <a:rPr lang="hu-HU" altLang="ja-JP" sz="1700" smtClean="0">
                <a:solidFill>
                  <a:srgbClr val="A50021"/>
                </a:solidFill>
              </a:rPr>
              <a:t>) melegítésével</a:t>
            </a:r>
            <a:r>
              <a:rPr lang="en-US" altLang="ja-JP" sz="1700" smtClean="0">
                <a:solidFill>
                  <a:srgbClr val="A50021"/>
                </a:solidFill>
                <a:ea typeface="ＭＳ Ｐゴシック" pitchFamily="34" charset="-128"/>
              </a:rPr>
              <a:t> </a:t>
            </a:r>
            <a:r>
              <a:rPr lang="en-US" altLang="ja-JP" sz="1300" smtClean="0">
                <a:solidFill>
                  <a:srgbClr val="A50021"/>
                </a:solidFill>
                <a:ea typeface="ＭＳ Ｐゴシック" pitchFamily="34" charset="-128"/>
              </a:rPr>
              <a:t>(</a:t>
            </a:r>
            <a:r>
              <a:rPr lang="en-US" altLang="ja-JP" sz="1300" smtClean="0">
                <a:solidFill>
                  <a:srgbClr val="A50021"/>
                </a:solidFill>
                <a:ea typeface="ＭＳ Ｐゴシック" pitchFamily="34" charset="-128"/>
                <a:sym typeface="Symbol" pitchFamily="18" charset="2"/>
              </a:rPr>
              <a:t> 0.</a:t>
            </a:r>
            <a:r>
              <a:rPr lang="hu-HU" altLang="ja-JP" sz="1300" smtClean="0">
                <a:solidFill>
                  <a:srgbClr val="A50021"/>
                </a:solidFill>
                <a:ea typeface="ＭＳ Ｐゴシック" pitchFamily="34" charset="-128"/>
                <a:sym typeface="Symbol" pitchFamily="18" charset="2"/>
              </a:rPr>
              <a:t>6</a:t>
            </a:r>
            <a:r>
              <a:rPr lang="en-US" altLang="ja-JP" sz="1300" smtClean="0">
                <a:solidFill>
                  <a:srgbClr val="A50021"/>
                </a:solidFill>
                <a:ea typeface="ＭＳ Ｐゴシック" pitchFamily="34" charset="-128"/>
                <a:sym typeface="Symbol" pitchFamily="18" charset="2"/>
              </a:rPr>
              <a:t> nm)	</a:t>
            </a:r>
            <a:r>
              <a:rPr lang="hu-HU" altLang="ja-JP" sz="1300" smtClean="0">
                <a:solidFill>
                  <a:srgbClr val="A50021"/>
                </a:solidFill>
                <a:sym typeface="Symbol" pitchFamily="18" charset="2"/>
              </a:rPr>
              <a:t>	</a:t>
            </a:r>
            <a:r>
              <a:rPr lang="en-US" altLang="ja-JP" sz="1700" smtClean="0">
                <a:solidFill>
                  <a:srgbClr val="A50021"/>
                </a:solidFill>
                <a:ea typeface="ＭＳ Ｐゴシック" pitchFamily="34" charset="-128"/>
              </a:rPr>
              <a:t> </a:t>
            </a:r>
            <a:r>
              <a:rPr lang="hu-HU" altLang="ja-JP" sz="1700" smtClean="0">
                <a:solidFill>
                  <a:srgbClr val="A50021"/>
                </a:solidFill>
                <a:ea typeface="ＭＳ Ｐゴシック" pitchFamily="34" charset="-128"/>
              </a:rPr>
              <a:t>	</a:t>
            </a:r>
            <a:r>
              <a:rPr lang="hu-HU" altLang="ja-JP" sz="1700" smtClean="0">
                <a:solidFill>
                  <a:srgbClr val="A50021"/>
                </a:solidFill>
              </a:rPr>
              <a:t>- növesztés</a:t>
            </a:r>
            <a:r>
              <a:rPr lang="en-US" altLang="ja-JP" sz="1700" smtClean="0">
                <a:solidFill>
                  <a:srgbClr val="A50021"/>
                </a:solidFill>
                <a:ea typeface="ＭＳ Ｐゴシック" pitchFamily="34" charset="-128"/>
              </a:rPr>
              <a:t> zeolit </a:t>
            </a:r>
            <a:r>
              <a:rPr lang="hu-HU" altLang="ja-JP" sz="1700" smtClean="0">
                <a:solidFill>
                  <a:srgbClr val="A50021"/>
                </a:solidFill>
              </a:rPr>
              <a:t>csatornákban</a:t>
            </a:r>
            <a:r>
              <a:rPr lang="en-US" altLang="ja-JP" sz="1700" smtClean="0">
                <a:solidFill>
                  <a:srgbClr val="A50021"/>
                </a:solidFill>
                <a:ea typeface="ＭＳ Ｐゴシック" pitchFamily="34" charset="-128"/>
              </a:rPr>
              <a:t> 	</a:t>
            </a:r>
            <a:r>
              <a:rPr lang="hu-HU" altLang="ja-JP" sz="1700" smtClean="0">
                <a:solidFill>
                  <a:srgbClr val="A50021"/>
                </a:solidFill>
              </a:rPr>
              <a:t> </a:t>
            </a:r>
            <a:r>
              <a:rPr lang="en-US" altLang="ja-JP" sz="1300" smtClean="0">
                <a:solidFill>
                  <a:srgbClr val="A50021"/>
                </a:solidFill>
                <a:ea typeface="ＭＳ Ｐゴシック" pitchFamily="34" charset="-128"/>
              </a:rPr>
              <a:t>(</a:t>
            </a:r>
            <a:r>
              <a:rPr lang="en-US" altLang="ja-JP" sz="1300" smtClean="0">
                <a:solidFill>
                  <a:srgbClr val="A50021"/>
                </a:solidFill>
                <a:ea typeface="ＭＳ Ｐゴシック" pitchFamily="34" charset="-128"/>
                <a:sym typeface="Symbol" pitchFamily="18" charset="2"/>
              </a:rPr>
              <a:t> 0.4 nm</a:t>
            </a:r>
            <a:r>
              <a:rPr lang="hu-HU" altLang="ja-JP" sz="1300" smtClean="0">
                <a:solidFill>
                  <a:srgbClr val="A50021"/>
                </a:solidFill>
                <a:ea typeface="ＭＳ Ｐゴシック" pitchFamily="34" charset="-128"/>
                <a:sym typeface="Symbol" pitchFamily="18" charset="2"/>
              </a:rPr>
              <a:t>)</a:t>
            </a:r>
            <a:endParaRPr lang="en-US" altLang="ja-JP" sz="1000" smtClean="0">
              <a:solidFill>
                <a:srgbClr val="A50021"/>
              </a:solidFill>
              <a:ea typeface="ＭＳ Ｐゴシック" pitchFamily="34" charset="-128"/>
            </a:endParaRPr>
          </a:p>
          <a:p>
            <a:pPr eaLnBrk="1" hangingPunct="1">
              <a:lnSpc>
                <a:spcPct val="90000"/>
              </a:lnSpc>
            </a:pPr>
            <a:endParaRPr lang="hu-HU" altLang="ja-JP" sz="1700" smtClean="0">
              <a:solidFill>
                <a:srgbClr val="A50021"/>
              </a:solidFill>
            </a:endParaRPr>
          </a:p>
          <a:p>
            <a:pPr eaLnBrk="1" hangingPunct="1">
              <a:lnSpc>
                <a:spcPct val="90000"/>
              </a:lnSpc>
            </a:pPr>
            <a:endParaRPr lang="hu-HU" altLang="ja-JP" sz="1700" smtClean="0">
              <a:solidFill>
                <a:srgbClr val="A50021"/>
              </a:solidFill>
            </a:endParaRPr>
          </a:p>
          <a:p>
            <a:pPr eaLnBrk="1" hangingPunct="1">
              <a:lnSpc>
                <a:spcPct val="90000"/>
              </a:lnSpc>
            </a:pPr>
            <a:endParaRPr lang="en-US" altLang="ja-JP" sz="1700" smtClean="0">
              <a:solidFill>
                <a:srgbClr val="A50021"/>
              </a:solidFill>
              <a:ea typeface="ＭＳ Ｐゴシック" pitchFamily="34" charset="-128"/>
            </a:endParaRPr>
          </a:p>
          <a:p>
            <a:pPr eaLnBrk="1" hangingPunct="1">
              <a:lnSpc>
                <a:spcPct val="90000"/>
              </a:lnSpc>
            </a:pPr>
            <a:r>
              <a:rPr lang="hu-HU" altLang="ja-JP" sz="2100" smtClean="0">
                <a:solidFill>
                  <a:srgbClr val="FF0000"/>
                </a:solidFill>
              </a:rPr>
              <a:t>FELMERÜLŐ KÉRDÉS</a:t>
            </a:r>
            <a:r>
              <a:rPr lang="en-US" altLang="ja-JP" sz="2100" smtClean="0">
                <a:solidFill>
                  <a:srgbClr val="FF0000"/>
                </a:solidFill>
                <a:ea typeface="ＭＳ Ｐゴシック" pitchFamily="34" charset="-128"/>
              </a:rPr>
              <a:t>: </a:t>
            </a:r>
            <a:endParaRPr lang="hu-HU" altLang="ja-JP" sz="2100" smtClean="0">
              <a:solidFill>
                <a:srgbClr val="FF0000"/>
              </a:solidFill>
            </a:endParaRPr>
          </a:p>
          <a:p>
            <a:pPr eaLnBrk="1" hangingPunct="1">
              <a:lnSpc>
                <a:spcPct val="90000"/>
              </a:lnSpc>
              <a:buFont typeface="Wingdings" pitchFamily="2" charset="2"/>
              <a:buNone/>
            </a:pPr>
            <a:r>
              <a:rPr lang="hu-HU" altLang="ja-JP" sz="1700" smtClean="0">
                <a:solidFill>
                  <a:srgbClr val="FF0000"/>
                </a:solidFill>
              </a:rPr>
              <a:t>	A KIS ÁTMÉRŐJŰ CSÖVEK TULAJDONSÁGAI</a:t>
            </a:r>
            <a:r>
              <a:rPr lang="en-US" altLang="ja-JP" sz="1700" smtClean="0">
                <a:solidFill>
                  <a:srgbClr val="FF0000"/>
                </a:solidFill>
                <a:ea typeface="ＭＳ Ｐゴシック" pitchFamily="34" charset="-128"/>
              </a:rPr>
              <a:t> </a:t>
            </a:r>
            <a:endParaRPr lang="hu-HU" altLang="ja-JP" sz="1700" smtClean="0">
              <a:solidFill>
                <a:srgbClr val="FF0000"/>
              </a:solidFill>
            </a:endParaRPr>
          </a:p>
          <a:p>
            <a:pPr eaLnBrk="1" hangingPunct="1">
              <a:lnSpc>
                <a:spcPct val="90000"/>
              </a:lnSpc>
              <a:buFont typeface="Wingdings" pitchFamily="2" charset="2"/>
              <a:buNone/>
            </a:pPr>
            <a:r>
              <a:rPr lang="hu-HU" altLang="ja-JP" sz="1700" smtClean="0">
                <a:solidFill>
                  <a:srgbClr val="FF0000"/>
                </a:solidFill>
              </a:rPr>
              <a:t>	</a:t>
            </a:r>
            <a:r>
              <a:rPr lang="en-US" altLang="ja-JP" sz="1700" smtClean="0">
                <a:solidFill>
                  <a:srgbClr val="FF0000"/>
                </a:solidFill>
                <a:ea typeface="ＭＳ Ｐゴシック" pitchFamily="34" charset="-128"/>
              </a:rPr>
              <a:t>(geomet</a:t>
            </a:r>
            <a:r>
              <a:rPr lang="hu-HU" altLang="ja-JP" sz="1700" smtClean="0">
                <a:solidFill>
                  <a:srgbClr val="FF0000"/>
                </a:solidFill>
              </a:rPr>
              <a:t>ria</a:t>
            </a:r>
            <a:r>
              <a:rPr lang="en-US" altLang="ja-JP" sz="1700" smtClean="0">
                <a:solidFill>
                  <a:srgbClr val="FF0000"/>
                </a:solidFill>
                <a:ea typeface="ＭＳ Ｐゴシック" pitchFamily="34" charset="-128"/>
              </a:rPr>
              <a:t>, </a:t>
            </a:r>
            <a:r>
              <a:rPr lang="hu-HU" altLang="ja-JP" sz="1700" smtClean="0">
                <a:solidFill>
                  <a:srgbClr val="FF0000"/>
                </a:solidFill>
              </a:rPr>
              <a:t>sávszerkezet</a:t>
            </a:r>
            <a:r>
              <a:rPr lang="en-US" altLang="ja-JP" sz="1700" smtClean="0">
                <a:solidFill>
                  <a:srgbClr val="FF0000"/>
                </a:solidFill>
                <a:ea typeface="ＭＳ Ｐゴシック" pitchFamily="34" charset="-128"/>
              </a:rPr>
              <a:t>, </a:t>
            </a:r>
            <a:r>
              <a:rPr lang="hu-HU" altLang="ja-JP" sz="1700" smtClean="0">
                <a:solidFill>
                  <a:srgbClr val="FF0000"/>
                </a:solidFill>
              </a:rPr>
              <a:t>rezgési</a:t>
            </a:r>
            <a:r>
              <a:rPr lang="en-US" altLang="ja-JP" sz="1700" smtClean="0">
                <a:solidFill>
                  <a:srgbClr val="FF0000"/>
                </a:solidFill>
                <a:ea typeface="ＭＳ Ｐゴシック" pitchFamily="34" charset="-128"/>
              </a:rPr>
              <a:t> </a:t>
            </a:r>
            <a:r>
              <a:rPr lang="hu-HU" altLang="ja-JP" sz="1700" smtClean="0">
                <a:solidFill>
                  <a:srgbClr val="FF0000"/>
                </a:solidFill>
              </a:rPr>
              <a:t>frekvenciák stb</a:t>
            </a:r>
            <a:r>
              <a:rPr lang="en-US" altLang="ja-JP" sz="1700" smtClean="0">
                <a:solidFill>
                  <a:srgbClr val="FF0000"/>
                </a:solidFill>
                <a:ea typeface="ＭＳ Ｐゴシック" pitchFamily="34" charset="-128"/>
              </a:rPr>
              <a:t>)</a:t>
            </a:r>
            <a:endParaRPr lang="hu-HU" altLang="ja-JP" sz="1700" smtClean="0">
              <a:solidFill>
                <a:srgbClr val="FF0000"/>
              </a:solidFill>
            </a:endParaRPr>
          </a:p>
          <a:p>
            <a:pPr eaLnBrk="1" hangingPunct="1">
              <a:lnSpc>
                <a:spcPct val="90000"/>
              </a:lnSpc>
              <a:buFont typeface="Wingdings" pitchFamily="2" charset="2"/>
              <a:buNone/>
            </a:pPr>
            <a:r>
              <a:rPr lang="en-US" altLang="ja-JP" sz="1700" smtClean="0">
                <a:solidFill>
                  <a:srgbClr val="FF0000"/>
                </a:solidFill>
                <a:ea typeface="ＭＳ Ｐゴシック" pitchFamily="34" charset="-128"/>
              </a:rPr>
              <a:t>      </a:t>
            </a:r>
            <a:r>
              <a:rPr lang="hu-HU" altLang="ja-JP" sz="1700" smtClean="0">
                <a:solidFill>
                  <a:srgbClr val="FF0000"/>
                </a:solidFill>
              </a:rPr>
              <a:t>KÖVETIK-E A NAGY ÁTMÉRŐJŰ CSÖVEKÉT</a:t>
            </a:r>
            <a:r>
              <a:rPr lang="en-US" altLang="ja-JP" sz="1700" smtClean="0">
                <a:solidFill>
                  <a:srgbClr val="FF0000"/>
                </a:solidFill>
                <a:ea typeface="ＭＳ Ｐゴシック" pitchFamily="34" charset="-128"/>
              </a:rPr>
              <a:t>?</a:t>
            </a:r>
            <a:r>
              <a:rPr lang="en-US" altLang="ja-JP" sz="1700" smtClean="0">
                <a:solidFill>
                  <a:srgbClr val="A50021"/>
                </a:solidFill>
                <a:ea typeface="ＭＳ Ｐゴシック" pitchFamily="34" charset="-128"/>
              </a:rPr>
              <a:t>                                                                                                          							</a:t>
            </a:r>
          </a:p>
          <a:p>
            <a:pPr eaLnBrk="1" hangingPunct="1">
              <a:lnSpc>
                <a:spcPct val="90000"/>
              </a:lnSpc>
            </a:pPr>
            <a:endParaRPr lang="hu-HU" sz="1700" smtClean="0">
              <a:solidFill>
                <a:srgbClr val="A50021"/>
              </a:solidFill>
            </a:endParaRPr>
          </a:p>
          <a:p>
            <a:pPr eaLnBrk="1" hangingPunct="1">
              <a:lnSpc>
                <a:spcPct val="90000"/>
              </a:lnSpc>
            </a:pPr>
            <a:endParaRPr lang="hu-HU" sz="1700" smtClean="0">
              <a:solidFill>
                <a:srgbClr val="A50021"/>
              </a:solidFill>
            </a:endParaRPr>
          </a:p>
          <a:p>
            <a:pPr eaLnBrk="1" hangingPunct="1">
              <a:lnSpc>
                <a:spcPct val="90000"/>
              </a:lnSpc>
            </a:pPr>
            <a:endParaRPr lang="en-US" sz="1700" smtClean="0">
              <a:solidFill>
                <a:srgbClr val="A50021"/>
              </a:solidFill>
            </a:endParaRPr>
          </a:p>
          <a:p>
            <a:pPr eaLnBrk="1" hangingPunct="1">
              <a:lnSpc>
                <a:spcPct val="90000"/>
              </a:lnSpc>
              <a:buFont typeface="Wingdings" pitchFamily="2" charset="2"/>
              <a:buNone/>
            </a:pPr>
            <a:r>
              <a:rPr lang="hu-HU" sz="1700" smtClean="0">
                <a:solidFill>
                  <a:srgbClr val="A50021"/>
                </a:solidFill>
              </a:rPr>
              <a:t>			grafénból „zónahajtogatás”-sal</a:t>
            </a:r>
            <a:endParaRPr lang="en-US" sz="1700" smtClean="0">
              <a:solidFill>
                <a:srgbClr val="A50021"/>
              </a:solidFill>
            </a:endParaRPr>
          </a:p>
          <a:p>
            <a:pPr eaLnBrk="1" hangingPunct="1">
              <a:lnSpc>
                <a:spcPct val="90000"/>
              </a:lnSpc>
              <a:buFont typeface="Wingdings" pitchFamily="2" charset="2"/>
              <a:buNone/>
            </a:pPr>
            <a:r>
              <a:rPr lang="hu-HU" sz="1700" smtClean="0">
                <a:solidFill>
                  <a:srgbClr val="A50021"/>
                </a:solidFill>
              </a:rPr>
              <a:t> </a:t>
            </a:r>
            <a:endParaRPr lang="en-US" sz="1700" smtClean="0">
              <a:solidFill>
                <a:srgbClr val="A50021"/>
              </a:solidFill>
            </a:endParaRPr>
          </a:p>
        </p:txBody>
      </p:sp>
      <p:sp>
        <p:nvSpPr>
          <p:cNvPr id="861188" name="Text Box 4"/>
          <p:cNvSpPr txBox="1">
            <a:spLocks noChangeArrowheads="1"/>
          </p:cNvSpPr>
          <p:nvPr/>
        </p:nvSpPr>
        <p:spPr bwMode="auto">
          <a:xfrm>
            <a:off x="7019925" y="4508500"/>
            <a:ext cx="1604963" cy="823913"/>
          </a:xfrm>
          <a:prstGeom prst="rect">
            <a:avLst/>
          </a:prstGeom>
          <a:noFill/>
          <a:ln w="9525">
            <a:noFill/>
            <a:miter lim="800000"/>
            <a:headEnd/>
            <a:tailEnd/>
          </a:ln>
        </p:spPr>
        <p:txBody>
          <a:bodyPr wrap="none">
            <a:spAutoFit/>
          </a:bodyPr>
          <a:lstStyle/>
          <a:p>
            <a:pPr eaLnBrk="0" hangingPunct="0"/>
            <a:r>
              <a:rPr lang="en-US" altLang="ja-JP" sz="4800" b="1">
                <a:solidFill>
                  <a:srgbClr val="FF3399"/>
                </a:solidFill>
                <a:latin typeface="Times New Roman" pitchFamily="18" charset="0"/>
                <a:ea typeface="ＭＳ Ｐゴシック" pitchFamily="34" charset="-128"/>
              </a:rPr>
              <a:t>N</a:t>
            </a:r>
            <a:r>
              <a:rPr lang="hu-HU" altLang="ja-JP" sz="4800" b="1">
                <a:solidFill>
                  <a:srgbClr val="FF3399"/>
                </a:solidFill>
                <a:latin typeface="Times New Roman" pitchFamily="18" charset="0"/>
              </a:rPr>
              <a:t>EM</a:t>
            </a:r>
            <a:endParaRPr lang="en-US" sz="4800" b="1">
              <a:solidFill>
                <a:srgbClr val="FF3399"/>
              </a:solidFill>
              <a:latin typeface="Times New Roman" pitchFamily="18" charset="0"/>
            </a:endParaRPr>
          </a:p>
        </p:txBody>
      </p:sp>
      <p:sp>
        <p:nvSpPr>
          <p:cNvPr id="253957" name="AutoShape 5"/>
          <p:cNvSpPr>
            <a:spLocks noChangeArrowheads="1"/>
          </p:cNvSpPr>
          <p:nvPr/>
        </p:nvSpPr>
        <p:spPr bwMode="auto">
          <a:xfrm>
            <a:off x="3708400" y="5516563"/>
            <a:ext cx="228600" cy="457200"/>
          </a:xfrm>
          <a:prstGeom prst="upArrow">
            <a:avLst>
              <a:gd name="adj1" fmla="val 50000"/>
              <a:gd name="adj2" fmla="val 50000"/>
            </a:avLst>
          </a:prstGeom>
          <a:solidFill>
            <a:schemeClr val="accent1"/>
          </a:solidFill>
          <a:ln w="9525">
            <a:solidFill>
              <a:schemeClr val="tx1"/>
            </a:solidFill>
            <a:miter lim="800000"/>
            <a:headEnd/>
            <a:tailEnd/>
          </a:ln>
        </p:spPr>
        <p:txBody>
          <a:bodyPr wrap="none" anchor="ctr"/>
          <a:lstStyle/>
          <a:p>
            <a:pPr eaLnBrk="0" hangingPunct="0"/>
            <a:endParaRPr lang="hu-HU" sz="240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1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1188"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8" name="Picture 2" descr="HIPco_reactor"/>
          <p:cNvPicPr>
            <a:picLocks noChangeAspect="1" noChangeArrowheads="1"/>
          </p:cNvPicPr>
          <p:nvPr/>
        </p:nvPicPr>
        <p:blipFill>
          <a:blip r:embed="rId3" cstate="print"/>
          <a:srcRect/>
          <a:stretch>
            <a:fillRect/>
          </a:stretch>
        </p:blipFill>
        <p:spPr bwMode="auto">
          <a:xfrm>
            <a:off x="0" y="0"/>
            <a:ext cx="4800600" cy="3303588"/>
          </a:xfrm>
          <a:prstGeom prst="rect">
            <a:avLst/>
          </a:prstGeom>
          <a:noFill/>
          <a:ln w="9525">
            <a:noFill/>
            <a:miter lim="800000"/>
            <a:headEnd/>
            <a:tailEnd/>
          </a:ln>
        </p:spPr>
      </p:pic>
      <p:pic>
        <p:nvPicPr>
          <p:cNvPr id="254979" name="Picture 3" descr="Fig2a"/>
          <p:cNvPicPr>
            <a:picLocks noChangeAspect="1" noChangeArrowheads="1"/>
          </p:cNvPicPr>
          <p:nvPr/>
        </p:nvPicPr>
        <p:blipFill>
          <a:blip r:embed="rId4" cstate="print"/>
          <a:srcRect/>
          <a:stretch>
            <a:fillRect/>
          </a:stretch>
        </p:blipFill>
        <p:spPr bwMode="auto">
          <a:xfrm>
            <a:off x="5410200" y="0"/>
            <a:ext cx="3733800" cy="3362325"/>
          </a:xfrm>
          <a:prstGeom prst="rect">
            <a:avLst/>
          </a:prstGeom>
          <a:noFill/>
          <a:ln w="9525">
            <a:noFill/>
            <a:miter lim="800000"/>
            <a:headEnd/>
            <a:tailEnd/>
          </a:ln>
        </p:spPr>
      </p:pic>
      <p:pic>
        <p:nvPicPr>
          <p:cNvPr id="254980" name="Picture 4" descr="Fig2b"/>
          <p:cNvPicPr>
            <a:picLocks noChangeAspect="1" noChangeArrowheads="1"/>
          </p:cNvPicPr>
          <p:nvPr/>
        </p:nvPicPr>
        <p:blipFill>
          <a:blip r:embed="rId5" cstate="print"/>
          <a:srcRect/>
          <a:stretch>
            <a:fillRect/>
          </a:stretch>
        </p:blipFill>
        <p:spPr bwMode="auto">
          <a:xfrm>
            <a:off x="5410200" y="3484563"/>
            <a:ext cx="3733800" cy="3373437"/>
          </a:xfrm>
          <a:prstGeom prst="rect">
            <a:avLst/>
          </a:prstGeom>
          <a:noFill/>
          <a:ln w="9525">
            <a:noFill/>
            <a:miter lim="800000"/>
            <a:headEnd/>
            <a:tailEnd/>
          </a:ln>
        </p:spPr>
      </p:pic>
      <p:sp>
        <p:nvSpPr>
          <p:cNvPr id="254981" name="Text Box 5"/>
          <p:cNvSpPr txBox="1">
            <a:spLocks noChangeArrowheads="1"/>
          </p:cNvSpPr>
          <p:nvPr/>
        </p:nvSpPr>
        <p:spPr bwMode="auto">
          <a:xfrm>
            <a:off x="0" y="5486400"/>
            <a:ext cx="5105400" cy="854075"/>
          </a:xfrm>
          <a:prstGeom prst="rect">
            <a:avLst/>
          </a:prstGeom>
          <a:noFill/>
          <a:ln w="9525">
            <a:noFill/>
            <a:miter lim="800000"/>
            <a:headEnd/>
            <a:tailEnd/>
          </a:ln>
        </p:spPr>
        <p:txBody>
          <a:bodyPr>
            <a:spAutoFit/>
          </a:bodyPr>
          <a:lstStyle/>
          <a:p>
            <a:pPr eaLnBrk="0" hangingPunct="0">
              <a:spcBef>
                <a:spcPct val="50000"/>
              </a:spcBef>
            </a:pPr>
            <a:r>
              <a:rPr lang="en-US" sz="2000">
                <a:solidFill>
                  <a:schemeClr val="bg2"/>
                </a:solidFill>
                <a:latin typeface="Times New Roman" pitchFamily="18" charset="0"/>
              </a:rPr>
              <a:t>M. J. Bronikowski et al., </a:t>
            </a:r>
          </a:p>
          <a:p>
            <a:pPr eaLnBrk="0" hangingPunct="0">
              <a:spcBef>
                <a:spcPct val="50000"/>
              </a:spcBef>
            </a:pPr>
            <a:r>
              <a:rPr lang="en-US" sz="2000">
                <a:solidFill>
                  <a:schemeClr val="bg2"/>
                </a:solidFill>
                <a:latin typeface="Times New Roman" pitchFamily="18" charset="0"/>
              </a:rPr>
              <a:t>J. Vac. Sci. Technol. A 19, 1800 (2001)</a:t>
            </a:r>
            <a:endParaRPr lang="en-US" sz="2400">
              <a:latin typeface="Times New Roman" pitchFamily="18" charset="0"/>
            </a:endParaRPr>
          </a:p>
        </p:txBody>
      </p:sp>
      <p:sp>
        <p:nvSpPr>
          <p:cNvPr id="254982" name="Text Box 6"/>
          <p:cNvSpPr txBox="1">
            <a:spLocks noChangeArrowheads="1"/>
          </p:cNvSpPr>
          <p:nvPr/>
        </p:nvSpPr>
        <p:spPr bwMode="auto">
          <a:xfrm>
            <a:off x="533400" y="4114800"/>
            <a:ext cx="46482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High-Pressure CO method (HiPco)</a:t>
            </a:r>
          </a:p>
        </p:txBody>
      </p:sp>
      <p:sp>
        <p:nvSpPr>
          <p:cNvPr id="254983" name="Rectangle 7"/>
          <p:cNvSpPr>
            <a:spLocks noChangeArrowheads="1"/>
          </p:cNvSpPr>
          <p:nvPr/>
        </p:nvSpPr>
        <p:spPr bwMode="auto">
          <a:xfrm>
            <a:off x="1071563" y="4724400"/>
            <a:ext cx="2509837" cy="336550"/>
          </a:xfrm>
          <a:prstGeom prst="rect">
            <a:avLst/>
          </a:prstGeom>
          <a:noFill/>
          <a:ln w="9525">
            <a:noFill/>
            <a:miter lim="800000"/>
            <a:headEnd/>
            <a:tailEnd/>
          </a:ln>
        </p:spPr>
        <p:txBody>
          <a:bodyPr wrap="none">
            <a:spAutoFit/>
          </a:bodyPr>
          <a:lstStyle/>
          <a:p>
            <a:pPr eaLnBrk="0" hangingPunct="0"/>
            <a:r>
              <a:rPr lang="en-US" altLang="ja-JP" sz="1600" b="1">
                <a:solidFill>
                  <a:srgbClr val="A50021"/>
                </a:solidFill>
                <a:latin typeface="Times New Roman" pitchFamily="18" charset="0"/>
                <a:ea typeface="ＭＳ Ｐゴシック" pitchFamily="34" charset="-128"/>
              </a:rPr>
              <a:t>diameter down to </a:t>
            </a:r>
            <a:r>
              <a:rPr lang="en-US" altLang="ja-JP" sz="1600" b="1">
                <a:solidFill>
                  <a:srgbClr val="A50021"/>
                </a:solidFill>
                <a:latin typeface="Times New Roman" pitchFamily="18" charset="0"/>
                <a:ea typeface="ＭＳ Ｐゴシック" pitchFamily="34" charset="-128"/>
                <a:sym typeface="Symbol" pitchFamily="18" charset="2"/>
              </a:rPr>
              <a:t> 0.7 nm</a:t>
            </a:r>
            <a:endParaRPr lang="en-US" sz="1000">
              <a:solidFill>
                <a:srgbClr val="A50021"/>
              </a:solidFill>
              <a:latin typeface="Times New Roman" pitchFamily="18" charset="0"/>
              <a:sym typeface="Symbol" pitchFamily="18" charset="2"/>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02" name="Picture 2" descr="bandow_DW"/>
          <p:cNvPicPr>
            <a:picLocks noChangeAspect="1" noChangeArrowheads="1"/>
          </p:cNvPicPr>
          <p:nvPr/>
        </p:nvPicPr>
        <p:blipFill>
          <a:blip r:embed="rId3" cstate="print"/>
          <a:srcRect/>
          <a:stretch>
            <a:fillRect/>
          </a:stretch>
        </p:blipFill>
        <p:spPr bwMode="auto">
          <a:xfrm>
            <a:off x="0" y="0"/>
            <a:ext cx="3597275" cy="6858000"/>
          </a:xfrm>
          <a:prstGeom prst="rect">
            <a:avLst/>
          </a:prstGeom>
          <a:noFill/>
          <a:ln w="9525">
            <a:noFill/>
            <a:miter lim="800000"/>
            <a:headEnd/>
            <a:tailEnd/>
          </a:ln>
        </p:spPr>
      </p:pic>
      <p:sp>
        <p:nvSpPr>
          <p:cNvPr id="256003" name="Text Box 3"/>
          <p:cNvSpPr txBox="1">
            <a:spLocks noChangeArrowheads="1"/>
          </p:cNvSpPr>
          <p:nvPr/>
        </p:nvSpPr>
        <p:spPr bwMode="auto">
          <a:xfrm>
            <a:off x="3810000" y="381000"/>
            <a:ext cx="27432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peapods</a:t>
            </a:r>
          </a:p>
        </p:txBody>
      </p:sp>
      <p:sp>
        <p:nvSpPr>
          <p:cNvPr id="256004" name="Text Box 4"/>
          <p:cNvSpPr txBox="1">
            <a:spLocks noChangeArrowheads="1"/>
          </p:cNvSpPr>
          <p:nvPr/>
        </p:nvSpPr>
        <p:spPr bwMode="auto">
          <a:xfrm>
            <a:off x="3810000" y="4953000"/>
            <a:ext cx="41910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double-walled carbon nanotubes</a:t>
            </a:r>
          </a:p>
        </p:txBody>
      </p:sp>
      <p:sp>
        <p:nvSpPr>
          <p:cNvPr id="256005" name="Line 5"/>
          <p:cNvSpPr>
            <a:spLocks noChangeShapeType="1"/>
          </p:cNvSpPr>
          <p:nvPr/>
        </p:nvSpPr>
        <p:spPr bwMode="auto">
          <a:xfrm>
            <a:off x="4114800" y="1143000"/>
            <a:ext cx="0" cy="3429000"/>
          </a:xfrm>
          <a:prstGeom prst="line">
            <a:avLst/>
          </a:prstGeom>
          <a:noFill/>
          <a:ln w="76200">
            <a:solidFill>
              <a:srgbClr val="FF0000"/>
            </a:solidFill>
            <a:round/>
            <a:headEnd/>
            <a:tailEnd type="stealth" w="med" len="med"/>
          </a:ln>
        </p:spPr>
        <p:txBody>
          <a:bodyPr wrap="none" anchor="ctr"/>
          <a:lstStyle/>
          <a:p>
            <a:endParaRPr lang="hu-HU"/>
          </a:p>
        </p:txBody>
      </p:sp>
      <p:sp>
        <p:nvSpPr>
          <p:cNvPr id="256006" name="Text Box 6"/>
          <p:cNvSpPr txBox="1">
            <a:spLocks noChangeArrowheads="1"/>
          </p:cNvSpPr>
          <p:nvPr/>
        </p:nvSpPr>
        <p:spPr bwMode="auto">
          <a:xfrm>
            <a:off x="4191000" y="2133600"/>
            <a:ext cx="18288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heating</a:t>
            </a:r>
          </a:p>
        </p:txBody>
      </p:sp>
      <p:sp>
        <p:nvSpPr>
          <p:cNvPr id="256007" name="Text Box 7"/>
          <p:cNvSpPr txBox="1">
            <a:spLocks noChangeArrowheads="1"/>
          </p:cNvSpPr>
          <p:nvPr/>
        </p:nvSpPr>
        <p:spPr bwMode="auto">
          <a:xfrm>
            <a:off x="3886200" y="6172200"/>
            <a:ext cx="5105400" cy="396875"/>
          </a:xfrm>
          <a:prstGeom prst="rect">
            <a:avLst/>
          </a:prstGeom>
          <a:noFill/>
          <a:ln w="9525">
            <a:noFill/>
            <a:miter lim="800000"/>
            <a:headEnd/>
            <a:tailEnd/>
          </a:ln>
        </p:spPr>
        <p:txBody>
          <a:bodyPr>
            <a:spAutoFit/>
          </a:bodyPr>
          <a:lstStyle/>
          <a:p>
            <a:pPr eaLnBrk="0" hangingPunct="0">
              <a:spcBef>
                <a:spcPct val="50000"/>
              </a:spcBef>
            </a:pPr>
            <a:r>
              <a:rPr lang="en-US" sz="2000">
                <a:solidFill>
                  <a:schemeClr val="bg2"/>
                </a:solidFill>
                <a:latin typeface="Times New Roman" pitchFamily="18" charset="0"/>
              </a:rPr>
              <a:t>S.Bandow et al., CPL 337, 48 (2001)</a:t>
            </a:r>
            <a:endParaRPr lang="en-US" sz="2400">
              <a:latin typeface="Times New Roman" pitchFamily="18" charset="0"/>
            </a:endParaRPr>
          </a:p>
        </p:txBody>
      </p:sp>
      <p:sp>
        <p:nvSpPr>
          <p:cNvPr id="256008" name="Rectangle 8"/>
          <p:cNvSpPr>
            <a:spLocks noChangeArrowheads="1"/>
          </p:cNvSpPr>
          <p:nvPr/>
        </p:nvSpPr>
        <p:spPr bwMode="auto">
          <a:xfrm>
            <a:off x="4119563" y="5454650"/>
            <a:ext cx="3459162" cy="336550"/>
          </a:xfrm>
          <a:prstGeom prst="rect">
            <a:avLst/>
          </a:prstGeom>
          <a:noFill/>
          <a:ln w="9525">
            <a:noFill/>
            <a:miter lim="800000"/>
            <a:headEnd/>
            <a:tailEnd/>
          </a:ln>
        </p:spPr>
        <p:txBody>
          <a:bodyPr wrap="none">
            <a:spAutoFit/>
          </a:bodyPr>
          <a:lstStyle/>
          <a:p>
            <a:pPr eaLnBrk="0" hangingPunct="0"/>
            <a:r>
              <a:rPr lang="en-US" altLang="ja-JP" sz="1600" b="1">
                <a:solidFill>
                  <a:srgbClr val="A50021"/>
                </a:solidFill>
                <a:latin typeface="Times New Roman" pitchFamily="18" charset="0"/>
                <a:ea typeface="ＭＳ Ｐゴシック" pitchFamily="34" charset="-128"/>
              </a:rPr>
              <a:t>inner tube diameter down to </a:t>
            </a:r>
            <a:r>
              <a:rPr lang="en-US" altLang="ja-JP" sz="1600" b="1">
                <a:solidFill>
                  <a:srgbClr val="A50021"/>
                </a:solidFill>
                <a:latin typeface="Times New Roman" pitchFamily="18" charset="0"/>
                <a:ea typeface="ＭＳ Ｐゴシック" pitchFamily="34" charset="-128"/>
                <a:sym typeface="Symbol" pitchFamily="18" charset="2"/>
              </a:rPr>
              <a:t> 0.5 nm</a:t>
            </a:r>
            <a:endParaRPr lang="en-US" sz="1000">
              <a:solidFill>
                <a:srgbClr val="A50021"/>
              </a:solidFill>
              <a:latin typeface="Times New Roman" pitchFamily="18" charset="0"/>
              <a:sym typeface="Symbol" pitchFamily="18" charset="2"/>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uzzi_CPLmovie.avi">
            <a:hlinkClick r:id="" action="ppaction://media"/>
          </p:cNvPr>
          <p:cNvPicPr>
            <a:picLocks noRot="1" noChangeAspect="1"/>
          </p:cNvPicPr>
          <p:nvPr>
            <a:videoFile r:link="rId1"/>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1295400" y="304800"/>
            <a:ext cx="70866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SWCNT in zeolite channel (AFI)	(</a:t>
            </a:r>
            <a:r>
              <a:rPr lang="en-US" sz="2400" b="1">
                <a:solidFill>
                  <a:srgbClr val="A50021"/>
                </a:solidFill>
                <a:latin typeface="Times New Roman" pitchFamily="18" charset="0"/>
              </a:rPr>
              <a:t>d</a:t>
            </a:r>
            <a:r>
              <a:rPr lang="en-US" sz="1400" b="1" baseline="-25000">
                <a:solidFill>
                  <a:srgbClr val="A50021"/>
                </a:solidFill>
                <a:latin typeface="Times New Roman" pitchFamily="18" charset="0"/>
              </a:rPr>
              <a:t>SWCNT</a:t>
            </a:r>
            <a:r>
              <a:rPr lang="en-US" sz="2400" b="1">
                <a:solidFill>
                  <a:srgbClr val="A50021"/>
                </a:solidFill>
                <a:latin typeface="Times New Roman" pitchFamily="18" charset="0"/>
              </a:rPr>
              <a:t> </a:t>
            </a:r>
            <a:r>
              <a:rPr lang="en-US" sz="2400" b="1">
                <a:solidFill>
                  <a:srgbClr val="A50021"/>
                </a:solidFill>
                <a:latin typeface="Times New Roman" pitchFamily="18" charset="0"/>
                <a:sym typeface="Symbol" pitchFamily="18" charset="2"/>
              </a:rPr>
              <a:t></a:t>
            </a:r>
            <a:r>
              <a:rPr lang="en-US" sz="2400" b="1">
                <a:solidFill>
                  <a:srgbClr val="A50021"/>
                </a:solidFill>
                <a:latin typeface="Times New Roman" pitchFamily="18" charset="0"/>
              </a:rPr>
              <a:t>0.4 nm</a:t>
            </a:r>
            <a:r>
              <a:rPr lang="en-US" sz="2400">
                <a:latin typeface="Times New Roman" pitchFamily="18" charset="0"/>
              </a:rPr>
              <a:t>)</a:t>
            </a:r>
          </a:p>
        </p:txBody>
      </p:sp>
      <p:sp>
        <p:nvSpPr>
          <p:cNvPr id="258051" name="Text Box 3"/>
          <p:cNvSpPr txBox="1">
            <a:spLocks noChangeArrowheads="1"/>
          </p:cNvSpPr>
          <p:nvPr/>
        </p:nvSpPr>
        <p:spPr bwMode="auto">
          <a:xfrm>
            <a:off x="0" y="5334000"/>
            <a:ext cx="9144000" cy="274638"/>
          </a:xfrm>
          <a:prstGeom prst="rect">
            <a:avLst/>
          </a:prstGeom>
          <a:noFill/>
          <a:ln w="9525">
            <a:noFill/>
            <a:miter lim="800000"/>
            <a:headEnd/>
            <a:tailEnd/>
          </a:ln>
        </p:spPr>
        <p:txBody>
          <a:bodyPr>
            <a:spAutoFit/>
          </a:bodyPr>
          <a:lstStyle/>
          <a:p>
            <a:pPr eaLnBrk="0" hangingPunct="0">
              <a:spcBef>
                <a:spcPct val="50000"/>
              </a:spcBef>
            </a:pPr>
            <a:r>
              <a:rPr lang="en-US" sz="1200">
                <a:solidFill>
                  <a:schemeClr val="bg2"/>
                </a:solidFill>
                <a:latin typeface="Times New Roman" pitchFamily="18" charset="0"/>
              </a:rPr>
              <a:t>		picture from Orest Dubay		                 J.T.Ye, Z.M.Li, Z.K.Tang, R.Saito,    PRB 67 113404 (2003)</a:t>
            </a:r>
          </a:p>
        </p:txBody>
      </p:sp>
      <p:pic>
        <p:nvPicPr>
          <p:cNvPr id="258052" name="Picture 4" descr="PRB13404"/>
          <p:cNvPicPr>
            <a:picLocks noChangeAspect="1" noChangeArrowheads="1"/>
          </p:cNvPicPr>
          <p:nvPr/>
        </p:nvPicPr>
        <p:blipFill>
          <a:blip r:embed="rId3" cstate="print"/>
          <a:srcRect/>
          <a:stretch>
            <a:fillRect/>
          </a:stretch>
        </p:blipFill>
        <p:spPr bwMode="auto">
          <a:xfrm>
            <a:off x="4495800" y="1600200"/>
            <a:ext cx="4648200" cy="3668713"/>
          </a:xfrm>
          <a:prstGeom prst="rect">
            <a:avLst/>
          </a:prstGeom>
          <a:noFill/>
          <a:ln w="9525">
            <a:noFill/>
            <a:miter lim="800000"/>
            <a:headEnd/>
            <a:tailEnd/>
          </a:ln>
        </p:spPr>
      </p:pic>
      <p:pic>
        <p:nvPicPr>
          <p:cNvPr id="258053" name="Picture 5" descr="Orest_AFI-6-2"/>
          <p:cNvPicPr>
            <a:picLocks noChangeAspect="1" noChangeArrowheads="1"/>
          </p:cNvPicPr>
          <p:nvPr/>
        </p:nvPicPr>
        <p:blipFill>
          <a:blip r:embed="rId4" cstate="print"/>
          <a:srcRect/>
          <a:stretch>
            <a:fillRect/>
          </a:stretch>
        </p:blipFill>
        <p:spPr bwMode="auto">
          <a:xfrm>
            <a:off x="0" y="1600200"/>
            <a:ext cx="4876800" cy="3657600"/>
          </a:xfrm>
          <a:prstGeom prst="rect">
            <a:avLst/>
          </a:prstGeom>
          <a:noFill/>
          <a:ln w="9525">
            <a:noFill/>
            <a:miter lim="800000"/>
            <a:headEnd/>
            <a:tailEnd/>
          </a:ln>
        </p:spPr>
      </p:pic>
      <p:sp>
        <p:nvSpPr>
          <p:cNvPr id="258054" name="Rectangle 6"/>
          <p:cNvSpPr>
            <a:spLocks noChangeArrowheads="1"/>
          </p:cNvSpPr>
          <p:nvPr/>
        </p:nvSpPr>
        <p:spPr bwMode="auto">
          <a:xfrm>
            <a:off x="4876800" y="2590800"/>
            <a:ext cx="533400" cy="304800"/>
          </a:xfrm>
          <a:prstGeom prst="rect">
            <a:avLst/>
          </a:prstGeom>
          <a:solidFill>
            <a:schemeClr val="bg1"/>
          </a:solidFill>
          <a:ln w="9525">
            <a:noFill/>
            <a:miter lim="800000"/>
            <a:headEnd/>
            <a:tailEnd/>
          </a:ln>
        </p:spPr>
        <p:txBody>
          <a:bodyPr wrap="none" anchor="ctr"/>
          <a:lstStyle/>
          <a:p>
            <a:pPr eaLnBrk="0" hangingPunct="0"/>
            <a:endParaRPr lang="hu-HU" sz="2400">
              <a:latin typeface="Times New Roman" pitchFamily="18" charset="0"/>
            </a:endParaRPr>
          </a:p>
        </p:txBody>
      </p:sp>
      <p:sp>
        <p:nvSpPr>
          <p:cNvPr id="258055" name="Rectangle 7"/>
          <p:cNvSpPr>
            <a:spLocks noChangeArrowheads="1"/>
          </p:cNvSpPr>
          <p:nvPr/>
        </p:nvSpPr>
        <p:spPr bwMode="auto">
          <a:xfrm>
            <a:off x="4876800" y="2057400"/>
            <a:ext cx="685800" cy="457200"/>
          </a:xfrm>
          <a:prstGeom prst="rect">
            <a:avLst/>
          </a:prstGeom>
          <a:solidFill>
            <a:schemeClr val="bg1"/>
          </a:solidFill>
          <a:ln w="9525">
            <a:noFill/>
            <a:miter lim="800000"/>
            <a:headEnd/>
            <a:tailEnd/>
          </a:ln>
        </p:spPr>
        <p:txBody>
          <a:bodyPr wrap="none" anchor="ctr"/>
          <a:lstStyle/>
          <a:p>
            <a:pPr eaLnBrk="0" hangingPunct="0"/>
            <a:endParaRPr lang="hu-HU" sz="2400">
              <a:latin typeface="Times New Roman" pitchFamily="18" charset="0"/>
            </a:endParaRPr>
          </a:p>
        </p:txBody>
      </p:sp>
      <p:sp>
        <p:nvSpPr>
          <p:cNvPr id="258056" name="Text Box 8"/>
          <p:cNvSpPr txBox="1">
            <a:spLocks noChangeArrowheads="1"/>
          </p:cNvSpPr>
          <p:nvPr/>
        </p:nvSpPr>
        <p:spPr bwMode="auto">
          <a:xfrm>
            <a:off x="4953000" y="2514600"/>
            <a:ext cx="457200" cy="396875"/>
          </a:xfrm>
          <a:prstGeom prst="rect">
            <a:avLst/>
          </a:prstGeom>
          <a:noFill/>
          <a:ln w="9525">
            <a:noFill/>
            <a:miter lim="800000"/>
            <a:headEnd/>
            <a:tailEnd/>
          </a:ln>
        </p:spPr>
        <p:txBody>
          <a:bodyPr>
            <a:spAutoFit/>
          </a:bodyPr>
          <a:lstStyle/>
          <a:p>
            <a:pPr eaLnBrk="0" hangingPunct="0">
              <a:spcBef>
                <a:spcPct val="50000"/>
              </a:spcBef>
            </a:pPr>
            <a:r>
              <a:rPr lang="en-US" sz="2000">
                <a:latin typeface="Times New Roman" pitchFamily="18" charset="0"/>
              </a:rPr>
              <a:t>O</a:t>
            </a:r>
            <a:endParaRPr lang="en-US" sz="2400">
              <a:latin typeface="Times New Roman" pitchFamily="18" charset="0"/>
            </a:endParaRPr>
          </a:p>
        </p:txBody>
      </p:sp>
      <p:sp>
        <p:nvSpPr>
          <p:cNvPr id="258057" name="Text Box 9"/>
          <p:cNvSpPr txBox="1">
            <a:spLocks noChangeArrowheads="1"/>
          </p:cNvSpPr>
          <p:nvPr/>
        </p:nvSpPr>
        <p:spPr bwMode="auto">
          <a:xfrm>
            <a:off x="4724400" y="1981200"/>
            <a:ext cx="990600" cy="396875"/>
          </a:xfrm>
          <a:prstGeom prst="rect">
            <a:avLst/>
          </a:prstGeom>
          <a:noFill/>
          <a:ln w="9525">
            <a:noFill/>
            <a:miter lim="800000"/>
            <a:headEnd/>
            <a:tailEnd/>
          </a:ln>
        </p:spPr>
        <p:txBody>
          <a:bodyPr>
            <a:spAutoFit/>
          </a:bodyPr>
          <a:lstStyle/>
          <a:p>
            <a:pPr eaLnBrk="0" hangingPunct="0">
              <a:spcBef>
                <a:spcPct val="50000"/>
              </a:spcBef>
            </a:pPr>
            <a:r>
              <a:rPr lang="en-US" sz="2000">
                <a:latin typeface="Times New Roman" pitchFamily="18" charset="0"/>
              </a:rPr>
              <a:t>Al or P</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4" name="Rectangle 2"/>
          <p:cNvSpPr>
            <a:spLocks noGrp="1" noChangeArrowheads="1"/>
          </p:cNvSpPr>
          <p:nvPr>
            <p:ph type="ctrTitle"/>
          </p:nvPr>
        </p:nvSpPr>
        <p:spPr>
          <a:xfrm>
            <a:off x="0" y="2286000"/>
            <a:ext cx="9144000" cy="1143000"/>
          </a:xfrm>
        </p:spPr>
        <p:txBody>
          <a:bodyPr/>
          <a:lstStyle/>
          <a:p>
            <a:r>
              <a:rPr lang="hu-HU" sz="4000" smtClean="0"/>
              <a:t>DENSITY FUNCTIONAL THEORY</a:t>
            </a:r>
            <a:br>
              <a:rPr lang="hu-HU" sz="4000" smtClean="0"/>
            </a:br>
            <a:r>
              <a:rPr lang="hu-HU" sz="4000" smtClean="0"/>
              <a:t>(DFT)</a:t>
            </a:r>
            <a:endParaRPr lang="en-US" sz="400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0098" name="Picture 2" descr="vasp_logo"/>
          <p:cNvPicPr>
            <a:picLocks noChangeAspect="1" noChangeArrowheads="1"/>
          </p:cNvPicPr>
          <p:nvPr/>
        </p:nvPicPr>
        <p:blipFill>
          <a:blip r:embed="rId3" cstate="print"/>
          <a:srcRect/>
          <a:stretch>
            <a:fillRect/>
          </a:stretch>
        </p:blipFill>
        <p:spPr bwMode="auto">
          <a:xfrm>
            <a:off x="2819400" y="0"/>
            <a:ext cx="3257550" cy="1800225"/>
          </a:xfrm>
          <a:prstGeom prst="rect">
            <a:avLst/>
          </a:prstGeom>
          <a:noFill/>
          <a:ln w="9525">
            <a:noFill/>
            <a:miter lim="800000"/>
            <a:headEnd/>
            <a:tailEnd/>
          </a:ln>
        </p:spPr>
      </p:pic>
      <p:sp>
        <p:nvSpPr>
          <p:cNvPr id="168964" name="Text Box 4"/>
          <p:cNvSpPr txBox="1">
            <a:spLocks noChangeArrowheads="1"/>
          </p:cNvSpPr>
          <p:nvPr/>
        </p:nvSpPr>
        <p:spPr bwMode="auto">
          <a:xfrm>
            <a:off x="1752600" y="2789238"/>
            <a:ext cx="5791200" cy="2354262"/>
          </a:xfrm>
          <a:prstGeom prst="rect">
            <a:avLst/>
          </a:prstGeom>
          <a:noFill/>
          <a:ln w="9525">
            <a:noFill/>
            <a:miter lim="800000"/>
            <a:headEnd/>
            <a:tailEnd/>
          </a:ln>
          <a:effectLst/>
        </p:spPr>
        <p:txBody>
          <a:bodyPr>
            <a:spAutoFit/>
          </a:bodyPr>
          <a:lstStyle/>
          <a:p>
            <a:pPr eaLnBrk="0" hangingPunct="0">
              <a:spcBef>
                <a:spcPct val="50000"/>
              </a:spcBef>
              <a:defRPr/>
            </a:pPr>
            <a:r>
              <a:rPr lang="en-US" sz="2400" b="1" dirty="0">
                <a:solidFill>
                  <a:srgbClr val="FF0000"/>
                </a:solidFill>
                <a:effectLst>
                  <a:outerShdw blurRad="38100" dist="38100" dir="2700000" algn="tl">
                    <a:srgbClr val="FFFFFF"/>
                  </a:outerShdw>
                </a:effectLst>
                <a:latin typeface="Times New Roman" pitchFamily="18" charset="0"/>
              </a:rPr>
              <a:t>FIRST PRINCIPLES CALCULATIONS</a:t>
            </a:r>
            <a:endParaRPr lang="en-US" sz="2400" b="1" dirty="0">
              <a:solidFill>
                <a:srgbClr val="000000"/>
              </a:solidFill>
              <a:latin typeface="Times New Roman" pitchFamily="18" charset="0"/>
            </a:endParaRPr>
          </a:p>
          <a:p>
            <a:pPr eaLnBrk="0" hangingPunct="0">
              <a:spcBef>
                <a:spcPct val="50000"/>
              </a:spcBef>
              <a:defRPr/>
            </a:pPr>
            <a:r>
              <a:rPr lang="en-US" sz="2400" b="1" dirty="0">
                <a:solidFill>
                  <a:srgbClr val="FF0000"/>
                </a:solidFill>
                <a:latin typeface="Times New Roman" pitchFamily="18" charset="0"/>
              </a:rPr>
              <a:t>DFT:  LDA </a:t>
            </a:r>
          </a:p>
          <a:p>
            <a:pPr eaLnBrk="0" hangingPunct="0">
              <a:spcBef>
                <a:spcPct val="50000"/>
              </a:spcBef>
              <a:defRPr/>
            </a:pPr>
            <a:r>
              <a:rPr lang="en-US" sz="2400" b="1" dirty="0">
                <a:solidFill>
                  <a:srgbClr val="FF0000"/>
                </a:solidFill>
                <a:latin typeface="Times New Roman" pitchFamily="18" charset="0"/>
              </a:rPr>
              <a:t>plane wave basis set, cutoff: </a:t>
            </a:r>
            <a:r>
              <a:rPr lang="hu-HU" sz="2400" b="1" dirty="0">
                <a:solidFill>
                  <a:srgbClr val="FF0000"/>
                </a:solidFill>
                <a:latin typeface="Times New Roman" pitchFamily="18" charset="0"/>
              </a:rPr>
              <a:t>4</a:t>
            </a:r>
            <a:r>
              <a:rPr lang="en-US" sz="2400" b="1" dirty="0">
                <a:solidFill>
                  <a:srgbClr val="FF0000"/>
                </a:solidFill>
                <a:latin typeface="Times New Roman" pitchFamily="18" charset="0"/>
              </a:rPr>
              <a:t>00 </a:t>
            </a:r>
            <a:r>
              <a:rPr lang="en-US" sz="2400" b="1" dirty="0" err="1">
                <a:solidFill>
                  <a:srgbClr val="FF0000"/>
                </a:solidFill>
                <a:latin typeface="Times New Roman" pitchFamily="18" charset="0"/>
              </a:rPr>
              <a:t>eV</a:t>
            </a:r>
            <a:endParaRPr lang="en-US" sz="2400" b="1" dirty="0">
              <a:solidFill>
                <a:srgbClr val="FF0000"/>
              </a:solidFill>
              <a:latin typeface="Times New Roman" pitchFamily="18" charset="0"/>
            </a:endParaRPr>
          </a:p>
          <a:p>
            <a:pPr eaLnBrk="0" hangingPunct="0">
              <a:spcBef>
                <a:spcPct val="50000"/>
              </a:spcBef>
              <a:defRPr/>
            </a:pPr>
            <a:endParaRPr lang="en-US" sz="1000" b="1" dirty="0">
              <a:solidFill>
                <a:srgbClr val="FF0000"/>
              </a:solidFill>
              <a:latin typeface="Times New Roman" pitchFamily="18" charset="0"/>
            </a:endParaRPr>
          </a:p>
          <a:p>
            <a:pPr algn="ctr" eaLnBrk="0" hangingPunct="0">
              <a:spcBef>
                <a:spcPct val="50000"/>
              </a:spcBef>
              <a:defRPr/>
            </a:pPr>
            <a:endParaRPr lang="en-US" sz="2400" dirty="0">
              <a:solidFill>
                <a:srgbClr val="000000"/>
              </a:solidFill>
              <a:latin typeface="Times New Roman" pitchFamily="18" charset="0"/>
            </a:endParaRPr>
          </a:p>
        </p:txBody>
      </p:sp>
      <p:sp>
        <p:nvSpPr>
          <p:cNvPr id="260100" name="Text Box 5"/>
          <p:cNvSpPr txBox="1">
            <a:spLocks noChangeArrowheads="1"/>
          </p:cNvSpPr>
          <p:nvPr/>
        </p:nvSpPr>
        <p:spPr bwMode="auto">
          <a:xfrm>
            <a:off x="3200400" y="1981200"/>
            <a:ext cx="2286000" cy="457200"/>
          </a:xfrm>
          <a:prstGeom prst="rect">
            <a:avLst/>
          </a:prstGeom>
          <a:noFill/>
          <a:ln w="9525">
            <a:noFill/>
            <a:miter lim="800000"/>
            <a:headEnd/>
            <a:tailEnd/>
          </a:ln>
        </p:spPr>
        <p:txBody>
          <a:bodyPr>
            <a:spAutoFit/>
          </a:bodyPr>
          <a:lstStyle/>
          <a:p>
            <a:pPr eaLnBrk="0" hangingPunct="0">
              <a:spcBef>
                <a:spcPct val="50000"/>
              </a:spcBef>
            </a:pPr>
            <a:r>
              <a:rPr lang="en-US" sz="2400">
                <a:solidFill>
                  <a:srgbClr val="FF0000"/>
                </a:solidFill>
                <a:latin typeface="Times New Roman" pitchFamily="18" charset="0"/>
              </a:rPr>
              <a:t>G. Kresse </a:t>
            </a:r>
            <a:r>
              <a:rPr lang="en-US" sz="2400" i="1">
                <a:solidFill>
                  <a:srgbClr val="FF0000"/>
                </a:solidFill>
                <a:latin typeface="Times New Roman" pitchFamily="18" charset="0"/>
              </a:rPr>
              <a:t>et al</a:t>
            </a:r>
            <a:endParaRPr lang="en-US" sz="2400">
              <a:solidFill>
                <a:srgbClr val="000000"/>
              </a:solidFill>
              <a:latin typeface="Times New Roman" pitchFamily="18" charset="0"/>
            </a:endParaRPr>
          </a:p>
        </p:txBody>
      </p:sp>
      <p:sp>
        <p:nvSpPr>
          <p:cNvPr id="260101" name="Text Box 6"/>
          <p:cNvSpPr txBox="1">
            <a:spLocks noChangeArrowheads="1"/>
          </p:cNvSpPr>
          <p:nvPr/>
        </p:nvSpPr>
        <p:spPr bwMode="auto">
          <a:xfrm>
            <a:off x="4071938" y="4930775"/>
            <a:ext cx="2928937" cy="1570038"/>
          </a:xfrm>
          <a:prstGeom prst="rect">
            <a:avLst/>
          </a:prstGeom>
          <a:noFill/>
          <a:ln w="9525">
            <a:noFill/>
            <a:miter lim="800000"/>
            <a:headEnd/>
            <a:tailEnd/>
          </a:ln>
        </p:spPr>
        <p:txBody>
          <a:bodyPr>
            <a:spAutoFit/>
          </a:bodyPr>
          <a:lstStyle/>
          <a:p>
            <a:pPr eaLnBrk="0" hangingPunct="0">
              <a:spcBef>
                <a:spcPct val="50000"/>
              </a:spcBef>
            </a:pPr>
            <a:r>
              <a:rPr lang="hu-HU" sz="2400">
                <a:solidFill>
                  <a:srgbClr val="FF0000"/>
                </a:solidFill>
                <a:latin typeface="Times New Roman" pitchFamily="18" charset="0"/>
              </a:rPr>
              <a:t>Wien</a:t>
            </a:r>
          </a:p>
          <a:p>
            <a:pPr eaLnBrk="0" hangingPunct="0">
              <a:spcBef>
                <a:spcPct val="50000"/>
              </a:spcBef>
            </a:pPr>
            <a:r>
              <a:rPr lang="hu-HU" sz="2400">
                <a:solidFill>
                  <a:srgbClr val="FF0000"/>
                </a:solidFill>
                <a:latin typeface="Times New Roman" pitchFamily="18" charset="0"/>
              </a:rPr>
              <a:t>Budapest</a:t>
            </a:r>
          </a:p>
          <a:p>
            <a:pPr eaLnBrk="0" hangingPunct="0">
              <a:spcBef>
                <a:spcPct val="50000"/>
              </a:spcBef>
            </a:pPr>
            <a:r>
              <a:rPr lang="hu-HU" sz="2400">
                <a:solidFill>
                  <a:srgbClr val="FF0000"/>
                </a:solidFill>
                <a:latin typeface="Times New Roman" pitchFamily="18" charset="0"/>
              </a:rPr>
              <a:t>Lancaster</a:t>
            </a:r>
            <a:endParaRPr lang="en-US" sz="2400">
              <a:solidFill>
                <a:srgbClr val="FF0000"/>
              </a:solidFill>
              <a:latin typeface="Times New Roman"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1122" name="Picture 2" descr="Wash_swntgeom_hexatubes"/>
          <p:cNvPicPr>
            <a:picLocks noChangeAspect="1" noChangeArrowheads="1"/>
          </p:cNvPicPr>
          <p:nvPr/>
        </p:nvPicPr>
        <p:blipFill>
          <a:blip r:embed="rId3" cstate="print"/>
          <a:srcRect/>
          <a:stretch>
            <a:fillRect/>
          </a:stretch>
        </p:blipFill>
        <p:spPr bwMode="auto">
          <a:xfrm>
            <a:off x="152400" y="2370138"/>
            <a:ext cx="4267200" cy="2913062"/>
          </a:xfrm>
          <a:prstGeom prst="rect">
            <a:avLst/>
          </a:prstGeom>
          <a:noFill/>
          <a:ln w="9525">
            <a:noFill/>
            <a:miter lim="800000"/>
            <a:headEnd/>
            <a:tailEnd/>
          </a:ln>
        </p:spPr>
      </p:pic>
      <p:pic>
        <p:nvPicPr>
          <p:cNvPr id="261123" name="Picture 3" descr="Wash_swntgeom_tetratubes"/>
          <p:cNvPicPr>
            <a:picLocks noChangeAspect="1" noChangeArrowheads="1"/>
          </p:cNvPicPr>
          <p:nvPr/>
        </p:nvPicPr>
        <p:blipFill>
          <a:blip r:embed="rId4" cstate="print"/>
          <a:srcRect/>
          <a:stretch>
            <a:fillRect/>
          </a:stretch>
        </p:blipFill>
        <p:spPr bwMode="auto">
          <a:xfrm>
            <a:off x="4572000" y="1752600"/>
            <a:ext cx="4267200" cy="4267200"/>
          </a:xfrm>
          <a:prstGeom prst="rect">
            <a:avLst/>
          </a:prstGeom>
          <a:noFill/>
          <a:ln w="9525">
            <a:noFill/>
            <a:miter lim="800000"/>
            <a:headEnd/>
            <a:tailEnd/>
          </a:ln>
        </p:spPr>
      </p:pic>
      <p:sp>
        <p:nvSpPr>
          <p:cNvPr id="261124" name="Text Box 4"/>
          <p:cNvSpPr txBox="1">
            <a:spLocks noChangeArrowheads="1"/>
          </p:cNvSpPr>
          <p:nvPr/>
        </p:nvSpPr>
        <p:spPr bwMode="auto">
          <a:xfrm>
            <a:off x="381000" y="381000"/>
            <a:ext cx="7620000" cy="1004888"/>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arrangement: tetragonal </a:t>
            </a:r>
            <a:r>
              <a:rPr lang="en-US" sz="2000">
                <a:latin typeface="Times New Roman" pitchFamily="18" charset="0"/>
              </a:rPr>
              <a:t>(hexagonal for test)</a:t>
            </a:r>
            <a:endParaRPr lang="en-US" sz="2400">
              <a:latin typeface="Times New Roman" pitchFamily="18" charset="0"/>
            </a:endParaRPr>
          </a:p>
          <a:p>
            <a:pPr eaLnBrk="0" hangingPunct="0">
              <a:spcBef>
                <a:spcPct val="50000"/>
              </a:spcBef>
            </a:pPr>
            <a:r>
              <a:rPr lang="en-US" sz="2400">
                <a:latin typeface="Times New Roman" pitchFamily="18" charset="0"/>
              </a:rPr>
              <a:t>distance between tubes: l = 0.6 nm  </a:t>
            </a:r>
            <a:r>
              <a:rPr lang="en-US" sz="2000">
                <a:latin typeface="Times New Roman" pitchFamily="18" charset="0"/>
              </a:rPr>
              <a:t>(1.3 nm for test)</a:t>
            </a:r>
            <a:endParaRPr lang="en-US" sz="2400">
              <a:latin typeface="Times New Roman" pitchFamily="18" charset="0"/>
            </a:endParaRPr>
          </a:p>
        </p:txBody>
      </p:sp>
      <p:sp>
        <p:nvSpPr>
          <p:cNvPr id="261125" name="Text Box 5"/>
          <p:cNvSpPr txBox="1">
            <a:spLocks noChangeArrowheads="1"/>
          </p:cNvSpPr>
          <p:nvPr/>
        </p:nvSpPr>
        <p:spPr bwMode="auto">
          <a:xfrm>
            <a:off x="1600200" y="5486400"/>
            <a:ext cx="1524000" cy="457200"/>
          </a:xfrm>
          <a:prstGeom prst="rect">
            <a:avLst/>
          </a:prstGeom>
          <a:noFill/>
          <a:ln w="9525">
            <a:noFill/>
            <a:miter lim="800000"/>
            <a:headEnd/>
            <a:tailEnd/>
          </a:ln>
        </p:spPr>
        <p:txBody>
          <a:bodyPr>
            <a:spAutoFit/>
          </a:bodyPr>
          <a:lstStyle/>
          <a:p>
            <a:pPr algn="ctr" eaLnBrk="0" hangingPunct="0">
              <a:spcBef>
                <a:spcPct val="50000"/>
              </a:spcBef>
            </a:pPr>
            <a:r>
              <a:rPr lang="en-US" sz="2400">
                <a:latin typeface="Times New Roman" pitchFamily="18" charset="0"/>
              </a:rPr>
              <a:t>hexa</a:t>
            </a:r>
          </a:p>
        </p:txBody>
      </p:sp>
      <p:sp>
        <p:nvSpPr>
          <p:cNvPr id="261126" name="Text Box 6"/>
          <p:cNvSpPr txBox="1">
            <a:spLocks noChangeArrowheads="1"/>
          </p:cNvSpPr>
          <p:nvPr/>
        </p:nvSpPr>
        <p:spPr bwMode="auto">
          <a:xfrm>
            <a:off x="5105400" y="6172200"/>
            <a:ext cx="3124200" cy="457200"/>
          </a:xfrm>
          <a:prstGeom prst="rect">
            <a:avLst/>
          </a:prstGeom>
          <a:noFill/>
          <a:ln w="9525">
            <a:noFill/>
            <a:miter lim="800000"/>
            <a:headEnd/>
            <a:tailEnd/>
          </a:ln>
        </p:spPr>
        <p:txBody>
          <a:bodyPr>
            <a:spAutoFit/>
          </a:bodyPr>
          <a:lstStyle/>
          <a:p>
            <a:pPr algn="ctr" eaLnBrk="0" hangingPunct="0">
              <a:spcBef>
                <a:spcPct val="50000"/>
              </a:spcBef>
            </a:pPr>
            <a:r>
              <a:rPr lang="en-US" sz="2400">
                <a:latin typeface="Times New Roman" pitchFamily="18" charset="0"/>
              </a:rPr>
              <a:t>tetra</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2146" name="Picture 2" descr="poscar4-2"/>
          <p:cNvPicPr>
            <a:picLocks noChangeAspect="1" noChangeArrowheads="1"/>
          </p:cNvPicPr>
          <p:nvPr/>
        </p:nvPicPr>
        <p:blipFill>
          <a:blip r:embed="rId3" cstate="print"/>
          <a:srcRect/>
          <a:stretch>
            <a:fillRect/>
          </a:stretch>
        </p:blipFill>
        <p:spPr bwMode="auto">
          <a:xfrm>
            <a:off x="-533400" y="0"/>
            <a:ext cx="10439400" cy="7104063"/>
          </a:xfrm>
          <a:prstGeom prst="rect">
            <a:avLst/>
          </a:prstGeom>
          <a:noFill/>
          <a:ln w="9525">
            <a:noFill/>
            <a:miter lim="800000"/>
            <a:headEnd/>
            <a:tailEnd/>
          </a:ln>
        </p:spPr>
      </p:pic>
      <p:sp>
        <p:nvSpPr>
          <p:cNvPr id="262147" name="Text Box 3"/>
          <p:cNvSpPr txBox="1">
            <a:spLocks noChangeArrowheads="1"/>
          </p:cNvSpPr>
          <p:nvPr/>
        </p:nvSpPr>
        <p:spPr bwMode="auto">
          <a:xfrm>
            <a:off x="4724400" y="2286000"/>
            <a:ext cx="336550" cy="366713"/>
          </a:xfrm>
          <a:prstGeom prst="rect">
            <a:avLst/>
          </a:prstGeom>
          <a:noFill/>
          <a:ln w="9525">
            <a:noFill/>
            <a:miter lim="800000"/>
            <a:headEnd/>
            <a:tailEnd/>
          </a:ln>
        </p:spPr>
        <p:txBody>
          <a:bodyPr wrap="none">
            <a:spAutoFit/>
          </a:bodyPr>
          <a:lstStyle/>
          <a:p>
            <a:pPr eaLnBrk="0" hangingPunct="0"/>
            <a:r>
              <a:rPr lang="en-US">
                <a:solidFill>
                  <a:schemeClr val="bg1"/>
                </a:solidFill>
                <a:latin typeface="Times New Roman" pitchFamily="18" charset="0"/>
              </a:rPr>
              <a:t>r</a:t>
            </a:r>
            <a:r>
              <a:rPr lang="en-US" baseline="-25000">
                <a:solidFill>
                  <a:schemeClr val="bg1"/>
                </a:solidFill>
                <a:latin typeface="Times New Roman" pitchFamily="18" charset="0"/>
              </a:rPr>
              <a:t>1</a:t>
            </a:r>
          </a:p>
        </p:txBody>
      </p:sp>
      <p:sp>
        <p:nvSpPr>
          <p:cNvPr id="262148" name="Rectangle 4"/>
          <p:cNvSpPr>
            <a:spLocks noChangeArrowheads="1"/>
          </p:cNvSpPr>
          <p:nvPr/>
        </p:nvSpPr>
        <p:spPr bwMode="auto">
          <a:xfrm>
            <a:off x="5029200" y="2590800"/>
            <a:ext cx="336550" cy="366713"/>
          </a:xfrm>
          <a:prstGeom prst="rect">
            <a:avLst/>
          </a:prstGeom>
          <a:noFill/>
          <a:ln w="9525">
            <a:noFill/>
            <a:miter lim="800000"/>
            <a:headEnd/>
            <a:tailEnd/>
          </a:ln>
        </p:spPr>
        <p:txBody>
          <a:bodyPr wrap="none">
            <a:spAutoFit/>
          </a:bodyPr>
          <a:lstStyle/>
          <a:p>
            <a:pPr eaLnBrk="0" hangingPunct="0"/>
            <a:r>
              <a:rPr lang="en-US">
                <a:solidFill>
                  <a:schemeClr val="bg1"/>
                </a:solidFill>
                <a:latin typeface="Times New Roman" pitchFamily="18" charset="0"/>
              </a:rPr>
              <a:t>r</a:t>
            </a:r>
            <a:r>
              <a:rPr lang="en-US" baseline="-25000">
                <a:solidFill>
                  <a:schemeClr val="bg1"/>
                </a:solidFill>
                <a:latin typeface="Times New Roman" pitchFamily="18" charset="0"/>
              </a:rPr>
              <a:t>2</a:t>
            </a:r>
          </a:p>
        </p:txBody>
      </p:sp>
      <p:sp>
        <p:nvSpPr>
          <p:cNvPr id="262149" name="Rectangle 5"/>
          <p:cNvSpPr>
            <a:spLocks noChangeArrowheads="1"/>
          </p:cNvSpPr>
          <p:nvPr/>
        </p:nvSpPr>
        <p:spPr bwMode="auto">
          <a:xfrm>
            <a:off x="4648200" y="2743200"/>
            <a:ext cx="336550" cy="366713"/>
          </a:xfrm>
          <a:prstGeom prst="rect">
            <a:avLst/>
          </a:prstGeom>
          <a:noFill/>
          <a:ln w="9525">
            <a:noFill/>
            <a:miter lim="800000"/>
            <a:headEnd/>
            <a:tailEnd/>
          </a:ln>
        </p:spPr>
        <p:txBody>
          <a:bodyPr wrap="none">
            <a:spAutoFit/>
          </a:bodyPr>
          <a:lstStyle/>
          <a:p>
            <a:pPr eaLnBrk="0" hangingPunct="0"/>
            <a:r>
              <a:rPr lang="en-US">
                <a:solidFill>
                  <a:schemeClr val="bg1"/>
                </a:solidFill>
                <a:latin typeface="Times New Roman" pitchFamily="18" charset="0"/>
              </a:rPr>
              <a:t>r</a:t>
            </a:r>
            <a:r>
              <a:rPr lang="en-US" baseline="-25000">
                <a:solidFill>
                  <a:schemeClr val="bg1"/>
                </a:solidFill>
                <a:latin typeface="Times New Roman" pitchFamily="18" charset="0"/>
              </a:rPr>
              <a:t>3</a:t>
            </a:r>
          </a:p>
        </p:txBody>
      </p:sp>
      <p:sp>
        <p:nvSpPr>
          <p:cNvPr id="262150" name="Rectangle 6"/>
          <p:cNvSpPr>
            <a:spLocks noChangeArrowheads="1"/>
          </p:cNvSpPr>
          <p:nvPr/>
        </p:nvSpPr>
        <p:spPr bwMode="auto">
          <a:xfrm>
            <a:off x="4114800" y="3657600"/>
            <a:ext cx="379413" cy="366713"/>
          </a:xfrm>
          <a:prstGeom prst="rect">
            <a:avLst/>
          </a:prstGeom>
          <a:noFill/>
          <a:ln w="9525">
            <a:noFill/>
            <a:miter lim="800000"/>
            <a:headEnd/>
            <a:tailEnd/>
          </a:ln>
        </p:spPr>
        <p:txBody>
          <a:bodyPr wrap="none">
            <a:spAutoFit/>
          </a:bodyPr>
          <a:lstStyle/>
          <a:p>
            <a:pPr eaLnBrk="0" hangingPunct="0"/>
            <a:r>
              <a:rPr lang="en-US">
                <a:solidFill>
                  <a:schemeClr val="bg1"/>
                </a:solidFill>
                <a:latin typeface="Symbol" pitchFamily="18" charset="2"/>
              </a:rPr>
              <a:t>q</a:t>
            </a:r>
            <a:r>
              <a:rPr lang="en-US" baseline="-25000">
                <a:solidFill>
                  <a:schemeClr val="bg1"/>
                </a:solidFill>
                <a:latin typeface="Times New Roman" pitchFamily="18" charset="0"/>
              </a:rPr>
              <a:t>1</a:t>
            </a:r>
          </a:p>
        </p:txBody>
      </p:sp>
      <p:sp>
        <p:nvSpPr>
          <p:cNvPr id="262151" name="Rectangle 7"/>
          <p:cNvSpPr>
            <a:spLocks noChangeArrowheads="1"/>
          </p:cNvSpPr>
          <p:nvPr/>
        </p:nvSpPr>
        <p:spPr bwMode="auto">
          <a:xfrm>
            <a:off x="4495800" y="3962400"/>
            <a:ext cx="379413" cy="366713"/>
          </a:xfrm>
          <a:prstGeom prst="rect">
            <a:avLst/>
          </a:prstGeom>
          <a:noFill/>
          <a:ln w="9525">
            <a:noFill/>
            <a:miter lim="800000"/>
            <a:headEnd/>
            <a:tailEnd/>
          </a:ln>
        </p:spPr>
        <p:txBody>
          <a:bodyPr wrap="none">
            <a:spAutoFit/>
          </a:bodyPr>
          <a:lstStyle/>
          <a:p>
            <a:pPr eaLnBrk="0" hangingPunct="0"/>
            <a:r>
              <a:rPr lang="en-US">
                <a:solidFill>
                  <a:schemeClr val="bg1"/>
                </a:solidFill>
                <a:latin typeface="Symbol" pitchFamily="18" charset="2"/>
              </a:rPr>
              <a:t>q</a:t>
            </a:r>
            <a:r>
              <a:rPr lang="en-US" baseline="-25000">
                <a:solidFill>
                  <a:schemeClr val="bg1"/>
                </a:solidFill>
                <a:latin typeface="Times New Roman" pitchFamily="18" charset="0"/>
              </a:rPr>
              <a:t>2</a:t>
            </a:r>
          </a:p>
        </p:txBody>
      </p:sp>
      <p:sp>
        <p:nvSpPr>
          <p:cNvPr id="262152" name="Rectangle 8"/>
          <p:cNvSpPr>
            <a:spLocks noChangeArrowheads="1"/>
          </p:cNvSpPr>
          <p:nvPr/>
        </p:nvSpPr>
        <p:spPr bwMode="auto">
          <a:xfrm>
            <a:off x="4038600" y="4038600"/>
            <a:ext cx="379413" cy="366713"/>
          </a:xfrm>
          <a:prstGeom prst="rect">
            <a:avLst/>
          </a:prstGeom>
          <a:noFill/>
          <a:ln w="9525">
            <a:noFill/>
            <a:miter lim="800000"/>
            <a:headEnd/>
            <a:tailEnd/>
          </a:ln>
        </p:spPr>
        <p:txBody>
          <a:bodyPr wrap="none">
            <a:spAutoFit/>
          </a:bodyPr>
          <a:lstStyle/>
          <a:p>
            <a:pPr eaLnBrk="0" hangingPunct="0"/>
            <a:r>
              <a:rPr lang="en-US">
                <a:solidFill>
                  <a:schemeClr val="bg1"/>
                </a:solidFill>
                <a:latin typeface="Symbol" pitchFamily="18" charset="2"/>
              </a:rPr>
              <a:t>q</a:t>
            </a:r>
            <a:r>
              <a:rPr lang="en-US" baseline="-25000">
                <a:solidFill>
                  <a:schemeClr val="bg1"/>
                </a:solidFill>
                <a:latin typeface="Times New Roman" pitchFamily="18" charset="0"/>
              </a:rPr>
              <a:t>3</a:t>
            </a:r>
          </a:p>
        </p:txBody>
      </p:sp>
      <p:sp>
        <p:nvSpPr>
          <p:cNvPr id="262153" name="Text Box 9"/>
          <p:cNvSpPr txBox="1">
            <a:spLocks noChangeArrowheads="1"/>
          </p:cNvSpPr>
          <p:nvPr/>
        </p:nvSpPr>
        <p:spPr bwMode="auto">
          <a:xfrm>
            <a:off x="5943600" y="2438400"/>
            <a:ext cx="2057400" cy="457200"/>
          </a:xfrm>
          <a:prstGeom prst="rect">
            <a:avLst/>
          </a:prstGeom>
          <a:noFill/>
          <a:ln w="9525">
            <a:noFill/>
            <a:miter lim="800000"/>
            <a:headEnd/>
            <a:tailEnd/>
          </a:ln>
        </p:spPr>
        <p:txBody>
          <a:bodyPr>
            <a:spAutoFit/>
          </a:bodyPr>
          <a:lstStyle/>
          <a:p>
            <a:pPr eaLnBrk="0" hangingPunct="0">
              <a:spcBef>
                <a:spcPct val="50000"/>
              </a:spcBef>
            </a:pPr>
            <a:r>
              <a:rPr lang="en-US" sz="2400">
                <a:solidFill>
                  <a:schemeClr val="bg1"/>
                </a:solidFill>
                <a:latin typeface="Times New Roman" pitchFamily="18" charset="0"/>
              </a:rPr>
              <a:t>bond lengths</a:t>
            </a:r>
          </a:p>
        </p:txBody>
      </p:sp>
      <p:sp>
        <p:nvSpPr>
          <p:cNvPr id="262154" name="Text Box 10"/>
          <p:cNvSpPr txBox="1">
            <a:spLocks noChangeArrowheads="1"/>
          </p:cNvSpPr>
          <p:nvPr/>
        </p:nvSpPr>
        <p:spPr bwMode="auto">
          <a:xfrm>
            <a:off x="1371600" y="3962400"/>
            <a:ext cx="2133600" cy="457200"/>
          </a:xfrm>
          <a:prstGeom prst="rect">
            <a:avLst/>
          </a:prstGeom>
          <a:noFill/>
          <a:ln w="9525">
            <a:noFill/>
            <a:miter lim="800000"/>
            <a:headEnd/>
            <a:tailEnd/>
          </a:ln>
        </p:spPr>
        <p:txBody>
          <a:bodyPr>
            <a:spAutoFit/>
          </a:bodyPr>
          <a:lstStyle/>
          <a:p>
            <a:pPr eaLnBrk="0" hangingPunct="0">
              <a:spcBef>
                <a:spcPct val="50000"/>
              </a:spcBef>
            </a:pPr>
            <a:r>
              <a:rPr lang="en-US" sz="2400">
                <a:solidFill>
                  <a:schemeClr val="bg1"/>
                </a:solidFill>
                <a:latin typeface="Times New Roman" pitchFamily="18" charset="0"/>
              </a:rPr>
              <a:t>bond angles</a:t>
            </a:r>
          </a:p>
        </p:txBody>
      </p:sp>
      <p:sp>
        <p:nvSpPr>
          <p:cNvPr id="262155" name="Text Box 11"/>
          <p:cNvSpPr txBox="1">
            <a:spLocks noChangeArrowheads="1"/>
          </p:cNvSpPr>
          <p:nvPr/>
        </p:nvSpPr>
        <p:spPr bwMode="auto">
          <a:xfrm>
            <a:off x="4267200" y="6019800"/>
            <a:ext cx="768350" cy="457200"/>
          </a:xfrm>
          <a:prstGeom prst="rect">
            <a:avLst/>
          </a:prstGeom>
          <a:noFill/>
          <a:ln w="9525">
            <a:noFill/>
            <a:miter lim="800000"/>
            <a:headEnd/>
            <a:tailEnd/>
          </a:ln>
        </p:spPr>
        <p:txBody>
          <a:bodyPr wrap="none">
            <a:spAutoFit/>
          </a:bodyPr>
          <a:lstStyle/>
          <a:p>
            <a:pPr eaLnBrk="0" hangingPunct="0"/>
            <a:r>
              <a:rPr lang="en-US" sz="2400" b="1">
                <a:solidFill>
                  <a:schemeClr val="bg1"/>
                </a:solidFill>
                <a:latin typeface="Times New Roman" pitchFamily="18" charset="0"/>
              </a:rPr>
              <a:t>(4,2)</a:t>
            </a:r>
            <a:endParaRPr lang="en-US" sz="2400">
              <a:latin typeface="Times New Roman" pitchFamily="18" charset="0"/>
            </a:endParaRPr>
          </a:p>
        </p:txBody>
      </p:sp>
      <p:sp>
        <p:nvSpPr>
          <p:cNvPr id="1118220" name="Line 12"/>
          <p:cNvSpPr>
            <a:spLocks noChangeShapeType="1"/>
          </p:cNvSpPr>
          <p:nvPr/>
        </p:nvSpPr>
        <p:spPr bwMode="auto">
          <a:xfrm>
            <a:off x="3810000" y="914400"/>
            <a:ext cx="1752600" cy="0"/>
          </a:xfrm>
          <a:prstGeom prst="line">
            <a:avLst/>
          </a:prstGeom>
          <a:noFill/>
          <a:ln w="76200">
            <a:solidFill>
              <a:srgbClr val="FF6600"/>
            </a:solidFill>
            <a:round/>
            <a:headEnd type="triangle" w="med" len="med"/>
            <a:tailEnd type="triangle" w="med" len="med"/>
          </a:ln>
        </p:spPr>
        <p:txBody>
          <a:bodyPr wrap="none" anchor="ctr"/>
          <a:lstStyle/>
          <a:p>
            <a:endParaRPr lang="hu-HU"/>
          </a:p>
        </p:txBody>
      </p:sp>
      <p:sp>
        <p:nvSpPr>
          <p:cNvPr id="1118221" name="Line 13"/>
          <p:cNvSpPr>
            <a:spLocks noChangeShapeType="1"/>
          </p:cNvSpPr>
          <p:nvPr/>
        </p:nvSpPr>
        <p:spPr bwMode="auto">
          <a:xfrm>
            <a:off x="762000" y="1295400"/>
            <a:ext cx="0" cy="4495800"/>
          </a:xfrm>
          <a:prstGeom prst="line">
            <a:avLst/>
          </a:prstGeom>
          <a:noFill/>
          <a:ln w="76200">
            <a:solidFill>
              <a:srgbClr val="FF6600"/>
            </a:solidFill>
            <a:round/>
            <a:headEnd type="triangle" w="med" len="med"/>
            <a:tailEnd type="triangle" w="med" len="med"/>
          </a:ln>
        </p:spPr>
        <p:txBody>
          <a:bodyPr wrap="none" anchor="ctr"/>
          <a:lstStyle/>
          <a:p>
            <a:endParaRPr lang="hu-HU"/>
          </a:p>
        </p:txBody>
      </p:sp>
      <p:sp>
        <p:nvSpPr>
          <p:cNvPr id="1118222" name="Text Box 14"/>
          <p:cNvSpPr txBox="1">
            <a:spLocks noChangeArrowheads="1"/>
          </p:cNvSpPr>
          <p:nvPr/>
        </p:nvSpPr>
        <p:spPr bwMode="auto">
          <a:xfrm>
            <a:off x="4343400" y="-15875"/>
            <a:ext cx="1219200" cy="1006475"/>
          </a:xfrm>
          <a:prstGeom prst="rect">
            <a:avLst/>
          </a:prstGeom>
          <a:noFill/>
          <a:ln w="9525">
            <a:noFill/>
            <a:miter lim="800000"/>
            <a:headEnd/>
            <a:tailEnd/>
          </a:ln>
        </p:spPr>
        <p:txBody>
          <a:bodyPr>
            <a:spAutoFit/>
          </a:bodyPr>
          <a:lstStyle/>
          <a:p>
            <a:pPr eaLnBrk="0" hangingPunct="0">
              <a:spcBef>
                <a:spcPct val="50000"/>
              </a:spcBef>
            </a:pPr>
            <a:r>
              <a:rPr lang="en-US" sz="6000" b="1">
                <a:solidFill>
                  <a:srgbClr val="FF6600"/>
                </a:solidFill>
                <a:latin typeface="Times New Roman" pitchFamily="18" charset="0"/>
              </a:rPr>
              <a:t>d</a:t>
            </a:r>
            <a:endParaRPr lang="en-US" sz="2400">
              <a:latin typeface="Times New Roman" pitchFamily="18" charset="0"/>
            </a:endParaRPr>
          </a:p>
        </p:txBody>
      </p:sp>
      <p:sp>
        <p:nvSpPr>
          <p:cNvPr id="1118223" name="Text Box 15"/>
          <p:cNvSpPr txBox="1">
            <a:spLocks noChangeArrowheads="1"/>
          </p:cNvSpPr>
          <p:nvPr/>
        </p:nvSpPr>
        <p:spPr bwMode="auto">
          <a:xfrm>
            <a:off x="152400" y="2895600"/>
            <a:ext cx="1219200" cy="1006475"/>
          </a:xfrm>
          <a:prstGeom prst="rect">
            <a:avLst/>
          </a:prstGeom>
          <a:noFill/>
          <a:ln w="9525">
            <a:noFill/>
            <a:miter lim="800000"/>
            <a:headEnd/>
            <a:tailEnd/>
          </a:ln>
        </p:spPr>
        <p:txBody>
          <a:bodyPr>
            <a:spAutoFit/>
          </a:bodyPr>
          <a:lstStyle/>
          <a:p>
            <a:pPr eaLnBrk="0" hangingPunct="0">
              <a:spcBef>
                <a:spcPct val="50000"/>
              </a:spcBef>
            </a:pPr>
            <a:r>
              <a:rPr lang="en-US" sz="6000" b="1">
                <a:solidFill>
                  <a:srgbClr val="FF6600"/>
                </a:solidFill>
                <a:latin typeface="Times New Roman" pitchFamily="18" charset="0"/>
              </a:rPr>
              <a:t>c</a:t>
            </a:r>
            <a:endParaRPr lang="en-US" sz="2400">
              <a:latin typeface="Times New Roman" pitchFamily="18" charset="0"/>
            </a:endParaRPr>
          </a:p>
        </p:txBody>
      </p:sp>
      <p:sp>
        <p:nvSpPr>
          <p:cNvPr id="1118224" name="Text Box 16"/>
          <p:cNvSpPr txBox="1">
            <a:spLocks noChangeArrowheads="1"/>
          </p:cNvSpPr>
          <p:nvPr/>
        </p:nvSpPr>
        <p:spPr bwMode="auto">
          <a:xfrm>
            <a:off x="152400" y="6400800"/>
            <a:ext cx="1752600" cy="457200"/>
          </a:xfrm>
          <a:prstGeom prst="rect">
            <a:avLst/>
          </a:prstGeom>
          <a:noFill/>
          <a:ln w="9525">
            <a:noFill/>
            <a:miter lim="800000"/>
            <a:headEnd/>
            <a:tailEnd/>
          </a:ln>
        </p:spPr>
        <p:txBody>
          <a:bodyPr>
            <a:spAutoFit/>
          </a:bodyPr>
          <a:lstStyle/>
          <a:p>
            <a:pPr eaLnBrk="0" hangingPunct="0">
              <a:spcBef>
                <a:spcPct val="50000"/>
              </a:spcBef>
            </a:pPr>
            <a:r>
              <a:rPr lang="en-US" sz="2400">
                <a:solidFill>
                  <a:srgbClr val="FF6600"/>
                </a:solidFill>
                <a:latin typeface="Times New Roman" pitchFamily="18" charset="0"/>
              </a:rPr>
              <a:t>56 atoms</a:t>
            </a:r>
          </a:p>
        </p:txBody>
      </p:sp>
      <p:sp>
        <p:nvSpPr>
          <p:cNvPr id="1118225" name="Oval 17"/>
          <p:cNvSpPr>
            <a:spLocks noChangeArrowheads="1"/>
          </p:cNvSpPr>
          <p:nvPr/>
        </p:nvSpPr>
        <p:spPr bwMode="auto">
          <a:xfrm rot="1846769">
            <a:off x="3810000" y="1676400"/>
            <a:ext cx="609600" cy="1143000"/>
          </a:xfrm>
          <a:prstGeom prst="ellipse">
            <a:avLst/>
          </a:prstGeom>
          <a:noFill/>
          <a:ln w="76200">
            <a:solidFill>
              <a:srgbClr val="FF6600"/>
            </a:solidFill>
            <a:round/>
            <a:headEnd/>
            <a:tailEnd/>
          </a:ln>
        </p:spPr>
        <p:txBody>
          <a:bodyPr wrap="none" anchor="ctr"/>
          <a:lstStyle/>
          <a:p>
            <a:pPr eaLnBrk="0" hangingPunct="0"/>
            <a:endParaRPr lang="hu-HU" sz="2400">
              <a:latin typeface="Times New Roman" pitchFamily="18" charset="0"/>
            </a:endParaRPr>
          </a:p>
        </p:txBody>
      </p:sp>
      <p:sp>
        <p:nvSpPr>
          <p:cNvPr id="1118226" name="Text Box 18"/>
          <p:cNvSpPr txBox="1">
            <a:spLocks noChangeArrowheads="1"/>
          </p:cNvSpPr>
          <p:nvPr/>
        </p:nvSpPr>
        <p:spPr bwMode="auto">
          <a:xfrm>
            <a:off x="2362200" y="1676400"/>
            <a:ext cx="1752600" cy="946150"/>
          </a:xfrm>
          <a:prstGeom prst="rect">
            <a:avLst/>
          </a:prstGeom>
          <a:noFill/>
          <a:ln w="9525">
            <a:noFill/>
            <a:miter lim="800000"/>
            <a:headEnd/>
            <a:tailEnd/>
          </a:ln>
        </p:spPr>
        <p:txBody>
          <a:bodyPr>
            <a:spAutoFit/>
          </a:bodyPr>
          <a:lstStyle/>
          <a:p>
            <a:pPr eaLnBrk="0" hangingPunct="0">
              <a:spcBef>
                <a:spcPct val="50000"/>
              </a:spcBef>
            </a:pPr>
            <a:r>
              <a:rPr lang="en-US" sz="2800" b="1">
                <a:solidFill>
                  <a:srgbClr val="FF6600"/>
                </a:solidFill>
                <a:latin typeface="Times New Roman" pitchFamily="18" charset="0"/>
              </a:rPr>
              <a:t>building block</a:t>
            </a:r>
            <a:endParaRPr lang="en-US" sz="2400">
              <a:solidFill>
                <a:srgbClr val="FF6600"/>
              </a:solidFill>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182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1822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11822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118221"/>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118224"/>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11822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1118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20" grpId="0" animBg="1"/>
      <p:bldP spid="1118221" grpId="0" animBg="1"/>
      <p:bldP spid="1118222" grpId="0" autoUpdateAnimBg="0"/>
      <p:bldP spid="1118223" grpId="0" autoUpdateAnimBg="0"/>
      <p:bldP spid="1118224" grpId="0" autoUpdateAnimBg="0"/>
      <p:bldP spid="1118225" grpId="0" animBg="1"/>
      <p:bldP spid="1118226"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3170" name="Picture 2" descr="hexaperfect"/>
          <p:cNvPicPr>
            <a:picLocks noChangeAspect="1" noChangeArrowheads="1"/>
          </p:cNvPicPr>
          <p:nvPr/>
        </p:nvPicPr>
        <p:blipFill>
          <a:blip r:embed="rId3" cstate="print"/>
          <a:srcRect/>
          <a:stretch>
            <a:fillRect/>
          </a:stretch>
        </p:blipFill>
        <p:spPr bwMode="auto">
          <a:xfrm>
            <a:off x="166688" y="-809625"/>
            <a:ext cx="8810625" cy="8477250"/>
          </a:xfrm>
          <a:prstGeom prst="rect">
            <a:avLst/>
          </a:prstGeom>
          <a:noFill/>
          <a:ln w="9525">
            <a:noFill/>
            <a:miter lim="800000"/>
            <a:headEnd/>
            <a:tailEnd/>
          </a:ln>
        </p:spPr>
      </p:pic>
      <p:sp>
        <p:nvSpPr>
          <p:cNvPr id="263171" name="Line 3"/>
          <p:cNvSpPr>
            <a:spLocks noChangeShapeType="1"/>
          </p:cNvSpPr>
          <p:nvPr/>
        </p:nvSpPr>
        <p:spPr bwMode="auto">
          <a:xfrm flipV="1">
            <a:off x="457200" y="533400"/>
            <a:ext cx="0" cy="2209800"/>
          </a:xfrm>
          <a:prstGeom prst="line">
            <a:avLst/>
          </a:prstGeom>
          <a:noFill/>
          <a:ln w="76200">
            <a:solidFill>
              <a:srgbClr val="FF0066"/>
            </a:solidFill>
            <a:round/>
            <a:headEnd/>
            <a:tailEnd type="triangle" w="med" len="med"/>
          </a:ln>
        </p:spPr>
        <p:txBody>
          <a:bodyPr wrap="none" anchor="ctr"/>
          <a:lstStyle/>
          <a:p>
            <a:endParaRPr lang="hu-HU"/>
          </a:p>
        </p:txBody>
      </p:sp>
      <p:sp>
        <p:nvSpPr>
          <p:cNvPr id="263172" name="Text Box 4"/>
          <p:cNvSpPr txBox="1">
            <a:spLocks noChangeArrowheads="1"/>
          </p:cNvSpPr>
          <p:nvPr/>
        </p:nvSpPr>
        <p:spPr bwMode="auto">
          <a:xfrm>
            <a:off x="746125" y="1184275"/>
            <a:ext cx="1274763"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tube axis</a:t>
            </a:r>
          </a:p>
        </p:txBody>
      </p:sp>
      <p:sp>
        <p:nvSpPr>
          <p:cNvPr id="263173" name="Text Box 5"/>
          <p:cNvSpPr txBox="1">
            <a:spLocks noChangeArrowheads="1"/>
          </p:cNvSpPr>
          <p:nvPr/>
        </p:nvSpPr>
        <p:spPr bwMode="auto">
          <a:xfrm>
            <a:off x="3048000" y="2819400"/>
            <a:ext cx="2919413"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ideal hexagonal lattice</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image001.avi">
            <a:hlinkClick r:id="" action="ppaction://media"/>
          </p:cNvPr>
          <p:cNvPicPr>
            <a:picLocks noGrp="1" noRot="1" noChangeAspect="1"/>
          </p:cNvPicPr>
          <p:nvPr>
            <p:ph idx="4294967295"/>
            <a:videoFile r:link="rId1"/>
          </p:nvPr>
        </p:nvPicPr>
        <p:blipFill>
          <a:blip r:embed="rId4" cstate="print"/>
          <a:srcRect/>
          <a:stretch>
            <a:fillRect/>
          </a:stretch>
        </p:blipFill>
        <p:spPr>
          <a:xfrm>
            <a:off x="180975" y="-7938"/>
            <a:ext cx="8807450" cy="586581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4194" name="Picture 2" descr="hexa_exag4-2_perf_dist"/>
          <p:cNvPicPr>
            <a:picLocks noChangeAspect="1" noChangeArrowheads="1"/>
          </p:cNvPicPr>
          <p:nvPr/>
        </p:nvPicPr>
        <p:blipFill>
          <a:blip r:embed="rId3" cstate="print"/>
          <a:srcRect/>
          <a:stretch>
            <a:fillRect/>
          </a:stretch>
        </p:blipFill>
        <p:spPr bwMode="auto">
          <a:xfrm>
            <a:off x="-495300" y="-809625"/>
            <a:ext cx="10134600" cy="8477250"/>
          </a:xfrm>
          <a:prstGeom prst="rect">
            <a:avLst/>
          </a:prstGeom>
          <a:noFill/>
          <a:ln w="9525">
            <a:noFill/>
            <a:miter lim="800000"/>
            <a:headEnd/>
            <a:tailEnd/>
          </a:ln>
        </p:spPr>
      </p:pic>
      <p:sp>
        <p:nvSpPr>
          <p:cNvPr id="264195" name="Line 3"/>
          <p:cNvSpPr>
            <a:spLocks noChangeShapeType="1"/>
          </p:cNvSpPr>
          <p:nvPr/>
        </p:nvSpPr>
        <p:spPr bwMode="auto">
          <a:xfrm flipV="1">
            <a:off x="457200" y="533400"/>
            <a:ext cx="0" cy="2209800"/>
          </a:xfrm>
          <a:prstGeom prst="line">
            <a:avLst/>
          </a:prstGeom>
          <a:noFill/>
          <a:ln w="76200">
            <a:solidFill>
              <a:srgbClr val="FF0066"/>
            </a:solidFill>
            <a:round/>
            <a:headEnd/>
            <a:tailEnd type="triangle" w="med" len="med"/>
          </a:ln>
        </p:spPr>
        <p:txBody>
          <a:bodyPr wrap="none" anchor="ctr"/>
          <a:lstStyle/>
          <a:p>
            <a:endParaRPr lang="hu-HU"/>
          </a:p>
        </p:txBody>
      </p:sp>
      <p:sp>
        <p:nvSpPr>
          <p:cNvPr id="264196" name="Text Box 4"/>
          <p:cNvSpPr txBox="1">
            <a:spLocks noChangeArrowheads="1"/>
          </p:cNvSpPr>
          <p:nvPr/>
        </p:nvSpPr>
        <p:spPr bwMode="auto">
          <a:xfrm>
            <a:off x="746125" y="1184275"/>
            <a:ext cx="1274763"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tube axis</a:t>
            </a:r>
          </a:p>
        </p:txBody>
      </p:sp>
      <p:sp>
        <p:nvSpPr>
          <p:cNvPr id="264197" name="AutoShape 5"/>
          <p:cNvSpPr>
            <a:spLocks noChangeArrowheads="1"/>
          </p:cNvSpPr>
          <p:nvPr/>
        </p:nvSpPr>
        <p:spPr bwMode="auto">
          <a:xfrm>
            <a:off x="5791200" y="3200400"/>
            <a:ext cx="976313" cy="485775"/>
          </a:xfrm>
          <a:prstGeom prst="rightArrow">
            <a:avLst>
              <a:gd name="adj1" fmla="val 50000"/>
              <a:gd name="adj2" fmla="val 50245"/>
            </a:avLst>
          </a:prstGeom>
          <a:solidFill>
            <a:srgbClr val="FF66CC"/>
          </a:solidFill>
          <a:ln w="9525">
            <a:solidFill>
              <a:schemeClr val="tx1"/>
            </a:solidFill>
            <a:miter lim="800000"/>
            <a:headEnd/>
            <a:tailEnd/>
          </a:ln>
        </p:spPr>
        <p:txBody>
          <a:bodyPr wrap="none" anchor="ctr"/>
          <a:lstStyle/>
          <a:p>
            <a:pPr eaLnBrk="0" hangingPunct="0"/>
            <a:endParaRPr lang="hu-HU" sz="2400">
              <a:latin typeface="Times New Roman" pitchFamily="18" charset="0"/>
            </a:endParaRPr>
          </a:p>
        </p:txBody>
      </p:sp>
      <p:sp>
        <p:nvSpPr>
          <p:cNvPr id="264198" name="AutoShape 6"/>
          <p:cNvSpPr>
            <a:spLocks noChangeArrowheads="1"/>
          </p:cNvSpPr>
          <p:nvPr/>
        </p:nvSpPr>
        <p:spPr bwMode="auto">
          <a:xfrm>
            <a:off x="2286000" y="3276600"/>
            <a:ext cx="976313" cy="485775"/>
          </a:xfrm>
          <a:prstGeom prst="leftArrow">
            <a:avLst>
              <a:gd name="adj1" fmla="val 50000"/>
              <a:gd name="adj2" fmla="val 50245"/>
            </a:avLst>
          </a:prstGeom>
          <a:solidFill>
            <a:srgbClr val="FF66CC"/>
          </a:solidFill>
          <a:ln w="9525">
            <a:solidFill>
              <a:schemeClr val="tx1"/>
            </a:solidFill>
            <a:miter lim="800000"/>
            <a:headEnd/>
            <a:tailEnd/>
          </a:ln>
        </p:spPr>
        <p:txBody>
          <a:bodyPr wrap="none" anchor="ctr"/>
          <a:lstStyle/>
          <a:p>
            <a:pPr eaLnBrk="0" hangingPunct="0"/>
            <a:endParaRPr lang="hu-HU" sz="2400">
              <a:latin typeface="Times New Roman" pitchFamily="18" charset="0"/>
            </a:endParaRPr>
          </a:p>
        </p:txBody>
      </p:sp>
      <p:sp>
        <p:nvSpPr>
          <p:cNvPr id="264199" name="AutoShape 7"/>
          <p:cNvSpPr>
            <a:spLocks noChangeArrowheads="1"/>
          </p:cNvSpPr>
          <p:nvPr/>
        </p:nvSpPr>
        <p:spPr bwMode="auto">
          <a:xfrm>
            <a:off x="4114800" y="685800"/>
            <a:ext cx="485775" cy="976313"/>
          </a:xfrm>
          <a:prstGeom prst="downArrow">
            <a:avLst>
              <a:gd name="adj1" fmla="val 50000"/>
              <a:gd name="adj2" fmla="val 50245"/>
            </a:avLst>
          </a:prstGeom>
          <a:solidFill>
            <a:srgbClr val="996633"/>
          </a:solidFill>
          <a:ln w="9525">
            <a:solidFill>
              <a:schemeClr val="tx1"/>
            </a:solidFill>
            <a:miter lim="800000"/>
            <a:headEnd/>
            <a:tailEnd/>
          </a:ln>
        </p:spPr>
        <p:txBody>
          <a:bodyPr wrap="none" anchor="ctr"/>
          <a:lstStyle/>
          <a:p>
            <a:pPr eaLnBrk="0" hangingPunct="0"/>
            <a:endParaRPr lang="hu-HU" sz="2400">
              <a:latin typeface="Times New Roman" pitchFamily="18" charset="0"/>
            </a:endParaRPr>
          </a:p>
        </p:txBody>
      </p:sp>
      <p:sp>
        <p:nvSpPr>
          <p:cNvPr id="264200" name="AutoShape 8"/>
          <p:cNvSpPr>
            <a:spLocks noChangeArrowheads="1"/>
          </p:cNvSpPr>
          <p:nvPr/>
        </p:nvSpPr>
        <p:spPr bwMode="auto">
          <a:xfrm>
            <a:off x="4648200" y="5181600"/>
            <a:ext cx="485775" cy="976313"/>
          </a:xfrm>
          <a:prstGeom prst="upArrow">
            <a:avLst>
              <a:gd name="adj1" fmla="val 50000"/>
              <a:gd name="adj2" fmla="val 50245"/>
            </a:avLst>
          </a:prstGeom>
          <a:solidFill>
            <a:srgbClr val="996633"/>
          </a:solidFill>
          <a:ln w="9525">
            <a:solidFill>
              <a:schemeClr val="tx1"/>
            </a:solidFill>
            <a:miter lim="800000"/>
            <a:headEnd/>
            <a:tailEnd/>
          </a:ln>
        </p:spPr>
        <p:txBody>
          <a:bodyPr wrap="none" anchor="ctr"/>
          <a:lstStyle/>
          <a:p>
            <a:pPr eaLnBrk="0" hangingPunct="0"/>
            <a:endParaRPr lang="hu-HU" sz="2400">
              <a:latin typeface="Times New Roman" pitchFamily="18" charset="0"/>
            </a:endParaRPr>
          </a:p>
        </p:txBody>
      </p:sp>
      <p:sp>
        <p:nvSpPr>
          <p:cNvPr id="264201" name="Text Box 9"/>
          <p:cNvSpPr txBox="1">
            <a:spLocks noChangeArrowheads="1"/>
          </p:cNvSpPr>
          <p:nvPr/>
        </p:nvSpPr>
        <p:spPr bwMode="auto">
          <a:xfrm>
            <a:off x="3733800" y="3200400"/>
            <a:ext cx="1690688" cy="457200"/>
          </a:xfrm>
          <a:prstGeom prst="rect">
            <a:avLst/>
          </a:prstGeom>
          <a:noFill/>
          <a:ln w="9525">
            <a:noFill/>
            <a:miter lim="800000"/>
            <a:headEnd/>
            <a:tailEnd/>
          </a:ln>
        </p:spPr>
        <p:txBody>
          <a:bodyPr wrap="none">
            <a:spAutoFit/>
          </a:bodyPr>
          <a:lstStyle/>
          <a:p>
            <a:pPr eaLnBrk="0" hangingPunct="0"/>
            <a:r>
              <a:rPr lang="en-US" sz="2400" b="1">
                <a:solidFill>
                  <a:srgbClr val="FF66CC"/>
                </a:solidFill>
                <a:latin typeface="Times New Roman" pitchFamily="18" charset="0"/>
              </a:rPr>
              <a:t>d  increases</a:t>
            </a:r>
            <a:endParaRPr lang="en-US" sz="2400">
              <a:latin typeface="Times New Roman" pitchFamily="18" charset="0"/>
            </a:endParaRPr>
          </a:p>
        </p:txBody>
      </p:sp>
      <p:sp>
        <p:nvSpPr>
          <p:cNvPr id="264202" name="Text Box 10"/>
          <p:cNvSpPr txBox="1">
            <a:spLocks noChangeArrowheads="1"/>
          </p:cNvSpPr>
          <p:nvPr/>
        </p:nvSpPr>
        <p:spPr bwMode="auto">
          <a:xfrm>
            <a:off x="3200400" y="152400"/>
            <a:ext cx="1706563" cy="457200"/>
          </a:xfrm>
          <a:prstGeom prst="rect">
            <a:avLst/>
          </a:prstGeom>
          <a:noFill/>
          <a:ln w="9525">
            <a:noFill/>
            <a:miter lim="800000"/>
            <a:headEnd/>
            <a:tailEnd/>
          </a:ln>
        </p:spPr>
        <p:txBody>
          <a:bodyPr wrap="none">
            <a:spAutoFit/>
          </a:bodyPr>
          <a:lstStyle/>
          <a:p>
            <a:pPr eaLnBrk="0" hangingPunct="0"/>
            <a:r>
              <a:rPr lang="en-US" sz="2400" b="1">
                <a:solidFill>
                  <a:srgbClr val="996633"/>
                </a:solidFill>
                <a:latin typeface="Times New Roman" pitchFamily="18" charset="0"/>
              </a:rPr>
              <a:t>c  decreases</a:t>
            </a:r>
            <a:endParaRPr lang="en-US" sz="2400">
              <a:latin typeface="Times New Roman" pitchFamily="18"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5218" name="Picture 2" descr="hexa_exag4-2_perf_dist_fin"/>
          <p:cNvPicPr>
            <a:picLocks noChangeAspect="1" noChangeArrowheads="1"/>
          </p:cNvPicPr>
          <p:nvPr/>
        </p:nvPicPr>
        <p:blipFill>
          <a:blip r:embed="rId3" cstate="print"/>
          <a:srcRect/>
          <a:stretch>
            <a:fillRect/>
          </a:stretch>
        </p:blipFill>
        <p:spPr bwMode="auto">
          <a:xfrm>
            <a:off x="-495300" y="-809625"/>
            <a:ext cx="10134600" cy="8477250"/>
          </a:xfrm>
          <a:prstGeom prst="rect">
            <a:avLst/>
          </a:prstGeom>
          <a:noFill/>
          <a:ln w="9525">
            <a:noFill/>
            <a:miter lim="800000"/>
            <a:headEnd/>
            <a:tailEnd/>
          </a:ln>
        </p:spPr>
      </p:pic>
      <p:sp>
        <p:nvSpPr>
          <p:cNvPr id="265219" name="Line 3"/>
          <p:cNvSpPr>
            <a:spLocks noChangeShapeType="1"/>
          </p:cNvSpPr>
          <p:nvPr/>
        </p:nvSpPr>
        <p:spPr bwMode="auto">
          <a:xfrm flipV="1">
            <a:off x="457200" y="533400"/>
            <a:ext cx="0" cy="2209800"/>
          </a:xfrm>
          <a:prstGeom prst="line">
            <a:avLst/>
          </a:prstGeom>
          <a:noFill/>
          <a:ln w="76200">
            <a:solidFill>
              <a:srgbClr val="FF0066"/>
            </a:solidFill>
            <a:round/>
            <a:headEnd/>
            <a:tailEnd type="triangle" w="med" len="med"/>
          </a:ln>
        </p:spPr>
        <p:txBody>
          <a:bodyPr wrap="none" anchor="ctr"/>
          <a:lstStyle/>
          <a:p>
            <a:endParaRPr lang="hu-HU"/>
          </a:p>
        </p:txBody>
      </p:sp>
      <p:sp>
        <p:nvSpPr>
          <p:cNvPr id="265220" name="Text Box 4"/>
          <p:cNvSpPr txBox="1">
            <a:spLocks noChangeArrowheads="1"/>
          </p:cNvSpPr>
          <p:nvPr/>
        </p:nvSpPr>
        <p:spPr bwMode="auto">
          <a:xfrm>
            <a:off x="746125" y="1184275"/>
            <a:ext cx="1274763"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tube axis</a:t>
            </a:r>
          </a:p>
        </p:txBody>
      </p:sp>
      <p:sp>
        <p:nvSpPr>
          <p:cNvPr id="265221" name="Text Box 5"/>
          <p:cNvSpPr txBox="1">
            <a:spLocks noChangeArrowheads="1"/>
          </p:cNvSpPr>
          <p:nvPr/>
        </p:nvSpPr>
        <p:spPr bwMode="auto">
          <a:xfrm>
            <a:off x="2727325" y="3241675"/>
            <a:ext cx="3209925"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extra bond misalignment</a:t>
            </a:r>
          </a:p>
        </p:txBody>
      </p:sp>
      <p:sp>
        <p:nvSpPr>
          <p:cNvPr id="265222" name="Arc 6"/>
          <p:cNvSpPr>
            <a:spLocks/>
          </p:cNvSpPr>
          <p:nvPr/>
        </p:nvSpPr>
        <p:spPr bwMode="auto">
          <a:xfrm>
            <a:off x="6019800" y="152400"/>
            <a:ext cx="2286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hu-HU"/>
          </a:p>
        </p:txBody>
      </p:sp>
      <p:sp>
        <p:nvSpPr>
          <p:cNvPr id="265223" name="Text Box 7"/>
          <p:cNvSpPr txBox="1">
            <a:spLocks noChangeArrowheads="1"/>
          </p:cNvSpPr>
          <p:nvPr/>
        </p:nvSpPr>
        <p:spPr bwMode="auto">
          <a:xfrm>
            <a:off x="6324600" y="457200"/>
            <a:ext cx="457200" cy="457200"/>
          </a:xfrm>
          <a:prstGeom prst="rect">
            <a:avLst/>
          </a:prstGeom>
          <a:noFill/>
          <a:ln w="9525">
            <a:noFill/>
            <a:miter lim="800000"/>
            <a:headEnd/>
            <a:tailEnd/>
          </a:ln>
        </p:spPr>
        <p:txBody>
          <a:bodyPr>
            <a:spAutoFit/>
          </a:bodyPr>
          <a:lstStyle/>
          <a:p>
            <a:pPr eaLnBrk="0" hangingPunct="0">
              <a:spcBef>
                <a:spcPct val="50000"/>
              </a:spcBef>
            </a:pPr>
            <a:r>
              <a:rPr lang="en-US" sz="2400">
                <a:latin typeface="Symbol" pitchFamily="18" charset="2"/>
              </a:rPr>
              <a:t>b</a:t>
            </a:r>
            <a:r>
              <a:rPr lang="en-US" sz="2400" baseline="-25000">
                <a:latin typeface="Times New Roman" pitchFamily="18" charset="0"/>
              </a:rPr>
              <a:t>1</a:t>
            </a:r>
            <a:endParaRPr lang="en-US" sz="2400">
              <a:latin typeface="Times New Roman" pitchFamily="18" charset="0"/>
            </a:endParaRPr>
          </a:p>
        </p:txBody>
      </p:sp>
      <p:sp>
        <p:nvSpPr>
          <p:cNvPr id="265224" name="Line 8"/>
          <p:cNvSpPr>
            <a:spLocks noChangeShapeType="1"/>
          </p:cNvSpPr>
          <p:nvPr/>
        </p:nvSpPr>
        <p:spPr bwMode="auto">
          <a:xfrm>
            <a:off x="6096000" y="304800"/>
            <a:ext cx="304800" cy="304800"/>
          </a:xfrm>
          <a:prstGeom prst="line">
            <a:avLst/>
          </a:prstGeom>
          <a:noFill/>
          <a:ln w="9525">
            <a:solidFill>
              <a:schemeClr val="tx1"/>
            </a:solidFill>
            <a:round/>
            <a:headEnd/>
            <a:tailEnd/>
          </a:ln>
        </p:spPr>
        <p:txBody>
          <a:bodyPr wrap="none" anchor="ctr"/>
          <a:lstStyle/>
          <a:p>
            <a:endParaRPr lang="hu-HU"/>
          </a:p>
        </p:txBody>
      </p:sp>
      <p:sp>
        <p:nvSpPr>
          <p:cNvPr id="265225" name="Oval 9"/>
          <p:cNvSpPr>
            <a:spLocks noChangeArrowheads="1"/>
          </p:cNvSpPr>
          <p:nvPr/>
        </p:nvSpPr>
        <p:spPr bwMode="auto">
          <a:xfrm rot="2039273">
            <a:off x="1981200" y="1447800"/>
            <a:ext cx="914400" cy="3124200"/>
          </a:xfrm>
          <a:prstGeom prst="ellipse">
            <a:avLst/>
          </a:prstGeom>
          <a:noFill/>
          <a:ln w="9525">
            <a:solidFill>
              <a:srgbClr val="FF6600"/>
            </a:solidFill>
            <a:round/>
            <a:headEnd/>
            <a:tailEnd/>
          </a:ln>
        </p:spPr>
        <p:txBody>
          <a:bodyPr wrap="none" anchor="ctr"/>
          <a:lstStyle/>
          <a:p>
            <a:pPr eaLnBrk="0" hangingPunct="0"/>
            <a:endParaRPr lang="hu-HU" sz="2400">
              <a:latin typeface="Times New Roman" pitchFamily="18"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42" name="Rectangle 2"/>
          <p:cNvSpPr>
            <a:spLocks noGrp="1" noChangeArrowheads="1"/>
          </p:cNvSpPr>
          <p:nvPr>
            <p:ph type="ctrTitle" idx="4294967295"/>
          </p:nvPr>
        </p:nvSpPr>
        <p:spPr>
          <a:xfrm>
            <a:off x="685800" y="2286000"/>
            <a:ext cx="7772400" cy="1143000"/>
          </a:xfrm>
        </p:spPr>
        <p:txBody>
          <a:bodyPr anchor="ctr"/>
          <a:lstStyle/>
          <a:p>
            <a:pPr eaLnBrk="1" hangingPunct="1"/>
            <a:r>
              <a:rPr lang="en-US" sz="4000" smtClean="0"/>
              <a:t>GEOMETRY OPTIMIZATION</a:t>
            </a:r>
          </a:p>
        </p:txBody>
      </p:sp>
      <p:sp>
        <p:nvSpPr>
          <p:cNvPr id="266243" name="Rectangle 3"/>
          <p:cNvSpPr>
            <a:spLocks noGrp="1" noChangeArrowheads="1"/>
          </p:cNvSpPr>
          <p:nvPr>
            <p:ph type="subTitle" idx="4294967295"/>
          </p:nvPr>
        </p:nvSpPr>
        <p:spPr>
          <a:xfrm>
            <a:off x="1271588" y="3729038"/>
            <a:ext cx="6591300" cy="1816100"/>
          </a:xfrm>
        </p:spPr>
        <p:txBody>
          <a:bodyPr/>
          <a:lstStyle/>
          <a:p>
            <a:pPr marL="0" indent="0" eaLnBrk="1" hangingPunct="1">
              <a:buFont typeface="Wingdings" pitchFamily="2" charset="2"/>
              <a:buNone/>
            </a:pPr>
            <a:endParaRPr lang="hu-HU" sz="280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7266" name="Rectangle 2"/>
          <p:cNvSpPr>
            <a:spLocks noGrp="1" noChangeArrowheads="1"/>
          </p:cNvSpPr>
          <p:nvPr>
            <p:ph type="ctrTitle" idx="4294967295"/>
          </p:nvPr>
        </p:nvSpPr>
        <p:spPr>
          <a:xfrm>
            <a:off x="685800" y="2286000"/>
            <a:ext cx="7772400" cy="1143000"/>
          </a:xfrm>
        </p:spPr>
        <p:txBody>
          <a:bodyPr anchor="ctr"/>
          <a:lstStyle/>
          <a:p>
            <a:pPr eaLnBrk="1" hangingPunct="1"/>
            <a:r>
              <a:rPr lang="en-US" sz="4000" smtClean="0"/>
              <a:t>diameter</a:t>
            </a:r>
          </a:p>
        </p:txBody>
      </p:sp>
      <p:sp>
        <p:nvSpPr>
          <p:cNvPr id="267267" name="Rectangle 3"/>
          <p:cNvSpPr>
            <a:spLocks noGrp="1" noChangeArrowheads="1"/>
          </p:cNvSpPr>
          <p:nvPr>
            <p:ph type="subTitle" idx="4294967295"/>
          </p:nvPr>
        </p:nvSpPr>
        <p:spPr>
          <a:xfrm>
            <a:off x="1271588" y="3729038"/>
            <a:ext cx="6591300" cy="1816100"/>
          </a:xfrm>
        </p:spPr>
        <p:txBody>
          <a:bodyPr/>
          <a:lstStyle/>
          <a:p>
            <a:pPr marL="0" indent="0" eaLnBrk="1" hangingPunct="1">
              <a:buFont typeface="Wingdings" pitchFamily="2" charset="2"/>
              <a:buNone/>
            </a:pPr>
            <a:endParaRPr lang="hu-HU" sz="280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68290" name="Picture 2" descr="d-1_d0-1-nm-1_p_x"/>
          <p:cNvPicPr>
            <a:picLocks noChangeAspect="1" noChangeArrowheads="1"/>
          </p:cNvPicPr>
          <p:nvPr/>
        </p:nvPicPr>
        <p:blipFill>
          <a:blip r:embed="rId3" cstate="print"/>
          <a:srcRect/>
          <a:stretch>
            <a:fillRect/>
          </a:stretch>
        </p:blipFill>
        <p:spPr bwMode="auto">
          <a:xfrm>
            <a:off x="914400" y="604838"/>
            <a:ext cx="7315200" cy="5648325"/>
          </a:xfrm>
          <a:prstGeom prst="rect">
            <a:avLst/>
          </a:prstGeom>
          <a:noFill/>
          <a:ln w="9525">
            <a:noFill/>
            <a:miter lim="800000"/>
            <a:headEnd/>
            <a:tailEnd/>
          </a:ln>
        </p:spPr>
      </p:pic>
      <p:sp>
        <p:nvSpPr>
          <p:cNvPr id="268291" name="Rectangle 3"/>
          <p:cNvSpPr>
            <a:spLocks noGrp="1" noChangeArrowheads="1"/>
          </p:cNvSpPr>
          <p:nvPr>
            <p:ph type="title" idx="4294967295"/>
          </p:nvPr>
        </p:nvSpPr>
        <p:spPr/>
        <p:txBody>
          <a:bodyPr/>
          <a:lstStyle/>
          <a:p>
            <a:pPr eaLnBrk="1" hangingPunct="1"/>
            <a:r>
              <a:rPr lang="en-US" b="1" smtClean="0">
                <a:solidFill>
                  <a:schemeClr val="tx1"/>
                </a:solidFill>
              </a:rPr>
              <a:t>1/d vs 1/d</a:t>
            </a:r>
            <a:r>
              <a:rPr lang="en-US" baseline="-25000" smtClean="0">
                <a:solidFill>
                  <a:schemeClr val="tx1"/>
                </a:solidFill>
              </a:rPr>
              <a:t>0</a:t>
            </a:r>
            <a:r>
              <a:rPr lang="en-US" smtClean="0">
                <a:solidFill>
                  <a:schemeClr val="tx1"/>
                </a:solidFill>
              </a:rPr>
              <a:t/>
            </a:r>
            <a:br>
              <a:rPr lang="en-US" smtClean="0">
                <a:solidFill>
                  <a:schemeClr val="tx1"/>
                </a:solidFill>
              </a:rPr>
            </a:br>
            <a:r>
              <a:rPr lang="en-US" b="1" smtClean="0">
                <a:solidFill>
                  <a:schemeClr val="tx1"/>
                </a:solidFill>
              </a:rPr>
              <a:t>DFT optimized diameter</a:t>
            </a:r>
            <a:endParaRPr lang="en-US" smtClean="0">
              <a:solidFill>
                <a:schemeClr val="tx1"/>
              </a:solidFill>
            </a:endParaRPr>
          </a:p>
        </p:txBody>
      </p:sp>
      <p:sp>
        <p:nvSpPr>
          <p:cNvPr id="268292" name="Text Box 4"/>
          <p:cNvSpPr txBox="1">
            <a:spLocks noChangeArrowheads="1"/>
          </p:cNvSpPr>
          <p:nvPr/>
        </p:nvSpPr>
        <p:spPr bwMode="auto">
          <a:xfrm>
            <a:off x="3962400" y="5334000"/>
            <a:ext cx="19050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1/d</a:t>
            </a:r>
            <a:r>
              <a:rPr lang="en-US" sz="2400" baseline="-25000">
                <a:solidFill>
                  <a:srgbClr val="FF66CC"/>
                </a:solidFill>
                <a:latin typeface="Times New Roman" pitchFamily="18" charset="0"/>
              </a:rPr>
              <a:t>0</a:t>
            </a:r>
            <a:r>
              <a:rPr lang="en-US" sz="2400">
                <a:latin typeface="Times New Roman" pitchFamily="18" charset="0"/>
              </a:rPr>
              <a:t> (nm</a:t>
            </a:r>
            <a:r>
              <a:rPr lang="en-US" sz="2400" baseline="30000">
                <a:latin typeface="Times New Roman" pitchFamily="18" charset="0"/>
              </a:rPr>
              <a:t>-1</a:t>
            </a:r>
            <a:r>
              <a:rPr lang="en-US" sz="2400">
                <a:latin typeface="Times New Roman" pitchFamily="18" charset="0"/>
              </a:rPr>
              <a:t>) </a:t>
            </a:r>
          </a:p>
        </p:txBody>
      </p:sp>
      <p:sp>
        <p:nvSpPr>
          <p:cNvPr id="268293" name="Text Box 5"/>
          <p:cNvSpPr txBox="1">
            <a:spLocks noChangeArrowheads="1"/>
          </p:cNvSpPr>
          <p:nvPr/>
        </p:nvSpPr>
        <p:spPr bwMode="auto">
          <a:xfrm>
            <a:off x="762000" y="3352800"/>
            <a:ext cx="1295400" cy="457200"/>
          </a:xfrm>
          <a:prstGeom prst="rect">
            <a:avLst/>
          </a:prstGeom>
          <a:noFill/>
          <a:ln w="9525">
            <a:noFill/>
            <a:miter lim="800000"/>
            <a:headEnd/>
            <a:tailEnd/>
          </a:ln>
        </p:spPr>
        <p:txBody>
          <a:bodyPr>
            <a:spAutoFit/>
          </a:bodyPr>
          <a:lstStyle/>
          <a:p>
            <a:pPr eaLnBrk="0" hangingPunct="0">
              <a:spcBef>
                <a:spcPct val="50000"/>
              </a:spcBef>
            </a:pPr>
            <a:endParaRPr lang="hu-HU" sz="2400">
              <a:latin typeface="Times New Roman" pitchFamily="18" charset="0"/>
            </a:endParaRPr>
          </a:p>
        </p:txBody>
      </p:sp>
      <p:sp>
        <p:nvSpPr>
          <p:cNvPr id="268294" name="Text Box 6"/>
          <p:cNvSpPr txBox="1">
            <a:spLocks noChangeArrowheads="1"/>
          </p:cNvSpPr>
          <p:nvPr/>
        </p:nvSpPr>
        <p:spPr bwMode="auto">
          <a:xfrm rot="-5400000">
            <a:off x="594518" y="3367882"/>
            <a:ext cx="1554163"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1/d (nm</a:t>
            </a:r>
            <a:r>
              <a:rPr lang="en-US" sz="2400" baseline="30000">
                <a:latin typeface="Times New Roman" pitchFamily="18" charset="0"/>
              </a:rPr>
              <a:t>-1</a:t>
            </a:r>
            <a:r>
              <a:rPr lang="en-US" sz="2400">
                <a:latin typeface="Times New Roman" pitchFamily="18" charset="0"/>
              </a:rPr>
              <a:t>)</a:t>
            </a:r>
          </a:p>
        </p:txBody>
      </p:sp>
      <p:sp>
        <p:nvSpPr>
          <p:cNvPr id="268295" name="Text Box 7"/>
          <p:cNvSpPr txBox="1">
            <a:spLocks noChangeArrowheads="1"/>
          </p:cNvSpPr>
          <p:nvPr/>
        </p:nvSpPr>
        <p:spPr bwMode="auto">
          <a:xfrm>
            <a:off x="2286000" y="1371600"/>
            <a:ext cx="4953000" cy="457200"/>
          </a:xfrm>
          <a:prstGeom prst="rect">
            <a:avLst/>
          </a:prstGeom>
          <a:noFill/>
          <a:ln w="9525">
            <a:noFill/>
            <a:miter lim="800000"/>
            <a:headEnd/>
            <a:tailEnd/>
          </a:ln>
        </p:spPr>
        <p:txBody>
          <a:bodyPr>
            <a:spAutoFit/>
          </a:bodyPr>
          <a:lstStyle/>
          <a:p>
            <a:pPr eaLnBrk="0" hangingPunct="0">
              <a:spcBef>
                <a:spcPct val="50000"/>
              </a:spcBef>
            </a:pPr>
            <a:r>
              <a:rPr lang="en-US" sz="2400" b="1">
                <a:solidFill>
                  <a:schemeClr val="bg1"/>
                </a:solidFill>
                <a:latin typeface="Times New Roman" pitchFamily="18" charset="0"/>
              </a:rPr>
              <a:t>.</a:t>
            </a:r>
            <a:endParaRPr lang="en-US" sz="2400" b="1">
              <a:latin typeface="Times New Roman" pitchFamily="18" charset="0"/>
            </a:endParaRPr>
          </a:p>
        </p:txBody>
      </p:sp>
      <p:sp>
        <p:nvSpPr>
          <p:cNvPr id="268296" name="Text Box 8"/>
          <p:cNvSpPr txBox="1">
            <a:spLocks noChangeArrowheads="1"/>
          </p:cNvSpPr>
          <p:nvPr/>
        </p:nvSpPr>
        <p:spPr bwMode="auto">
          <a:xfrm>
            <a:off x="7162800" y="2819400"/>
            <a:ext cx="762000" cy="942975"/>
          </a:xfrm>
          <a:prstGeom prst="rect">
            <a:avLst/>
          </a:prstGeom>
          <a:noFill/>
          <a:ln w="9525">
            <a:noFill/>
            <a:miter lim="800000"/>
            <a:headEnd/>
            <a:tailEnd/>
          </a:ln>
        </p:spPr>
        <p:txBody>
          <a:bodyPr>
            <a:spAutoFit/>
          </a:bodyPr>
          <a:lstStyle/>
          <a:p>
            <a:pPr eaLnBrk="0" hangingPunct="0">
              <a:spcBef>
                <a:spcPct val="50000"/>
              </a:spcBef>
            </a:pPr>
            <a:r>
              <a:rPr lang="en-US" sz="1400">
                <a:solidFill>
                  <a:srgbClr val="FF0066"/>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ZZ</a:t>
            </a:r>
          </a:p>
          <a:p>
            <a:pPr eaLnBrk="0" hangingPunct="0">
              <a:spcBef>
                <a:spcPct val="50000"/>
              </a:spcBef>
            </a:pPr>
            <a:r>
              <a:rPr lang="en-US" sz="1400">
                <a:solidFill>
                  <a:schemeClr val="accent2"/>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AC</a:t>
            </a:r>
          </a:p>
          <a:p>
            <a:pPr eaLnBrk="0" hangingPunct="0">
              <a:spcBef>
                <a:spcPct val="50000"/>
              </a:spcBef>
            </a:pPr>
            <a:r>
              <a:rPr lang="en-US" sz="1400">
                <a:solidFill>
                  <a:srgbClr val="33CC33"/>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CH</a:t>
            </a:r>
          </a:p>
        </p:txBody>
      </p:sp>
      <p:sp>
        <p:nvSpPr>
          <p:cNvPr id="268297" name="Text Box 9"/>
          <p:cNvSpPr txBox="1">
            <a:spLocks noChangeArrowheads="1"/>
          </p:cNvSpPr>
          <p:nvPr/>
        </p:nvSpPr>
        <p:spPr bwMode="auto">
          <a:xfrm>
            <a:off x="7086600" y="5943600"/>
            <a:ext cx="1371600" cy="274638"/>
          </a:xfrm>
          <a:prstGeom prst="rect">
            <a:avLst/>
          </a:prstGeom>
          <a:noFill/>
          <a:ln w="9525">
            <a:noFill/>
            <a:miter lim="800000"/>
            <a:headEnd/>
            <a:tailEnd/>
          </a:ln>
        </p:spPr>
        <p:txBody>
          <a:bodyPr>
            <a:spAutoFit/>
          </a:bodyPr>
          <a:lstStyle/>
          <a:p>
            <a:pPr eaLnBrk="0" hangingPunct="0">
              <a:spcBef>
                <a:spcPct val="50000"/>
              </a:spcBef>
            </a:pPr>
            <a:r>
              <a:rPr lang="en-US" sz="1200">
                <a:solidFill>
                  <a:schemeClr val="accent1"/>
                </a:solidFill>
                <a:latin typeface="Times New Roman" pitchFamily="18" charset="0"/>
              </a:rPr>
              <a:t>r</a:t>
            </a:r>
            <a:r>
              <a:rPr lang="en-US" sz="1200" baseline="-25000">
                <a:solidFill>
                  <a:schemeClr val="accent1"/>
                </a:solidFill>
                <a:latin typeface="Times New Roman" pitchFamily="18" charset="0"/>
              </a:rPr>
              <a:t>0</a:t>
            </a:r>
            <a:r>
              <a:rPr lang="en-US" sz="1200">
                <a:solidFill>
                  <a:schemeClr val="accent1"/>
                </a:solidFill>
                <a:latin typeface="Times New Roman" pitchFamily="18" charset="0"/>
              </a:rPr>
              <a:t> = 0.1413 nm</a:t>
            </a: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69314" name="Picture 2" descr="d_rel-percent_d0-nm-1_lp"/>
          <p:cNvPicPr>
            <a:picLocks noChangeAspect="1" noChangeArrowheads="1"/>
          </p:cNvPicPr>
          <p:nvPr/>
        </p:nvPicPr>
        <p:blipFill>
          <a:blip r:embed="rId3" cstate="print"/>
          <a:srcRect/>
          <a:stretch>
            <a:fillRect/>
          </a:stretch>
        </p:blipFill>
        <p:spPr bwMode="auto">
          <a:xfrm>
            <a:off x="914400" y="604838"/>
            <a:ext cx="7315200" cy="5648325"/>
          </a:xfrm>
          <a:prstGeom prst="rect">
            <a:avLst/>
          </a:prstGeom>
          <a:noFill/>
          <a:ln w="9525">
            <a:noFill/>
            <a:miter lim="800000"/>
            <a:headEnd/>
            <a:tailEnd/>
          </a:ln>
        </p:spPr>
      </p:pic>
      <p:sp>
        <p:nvSpPr>
          <p:cNvPr id="269315" name="Rectangle 3"/>
          <p:cNvSpPr>
            <a:spLocks noGrp="1" noChangeArrowheads="1"/>
          </p:cNvSpPr>
          <p:nvPr>
            <p:ph type="title" idx="4294967295"/>
          </p:nvPr>
        </p:nvSpPr>
        <p:spPr/>
        <p:txBody>
          <a:bodyPr anchor="ctr"/>
          <a:lstStyle/>
          <a:p>
            <a:pPr eaLnBrk="1" hangingPunct="1"/>
            <a:r>
              <a:rPr lang="en-US" b="1" smtClean="0">
                <a:solidFill>
                  <a:schemeClr val="tx1"/>
                </a:solidFill>
              </a:rPr>
              <a:t>(d-d</a:t>
            </a:r>
            <a:r>
              <a:rPr lang="en-US" b="1" baseline="-25000" smtClean="0">
                <a:solidFill>
                  <a:schemeClr val="tx1"/>
                </a:solidFill>
              </a:rPr>
              <a:t>0</a:t>
            </a:r>
            <a:r>
              <a:rPr lang="en-US" b="1" smtClean="0">
                <a:solidFill>
                  <a:schemeClr val="tx1"/>
                </a:solidFill>
              </a:rPr>
              <a:t>)/d</a:t>
            </a:r>
            <a:r>
              <a:rPr lang="en-US" b="1" baseline="-25000" smtClean="0">
                <a:solidFill>
                  <a:schemeClr val="tx1"/>
                </a:solidFill>
              </a:rPr>
              <a:t>0</a:t>
            </a:r>
            <a:r>
              <a:rPr lang="en-US" b="1" smtClean="0">
                <a:solidFill>
                  <a:schemeClr val="tx1"/>
                </a:solidFill>
              </a:rPr>
              <a:t> vs 1/d</a:t>
            </a:r>
            <a:r>
              <a:rPr lang="en-US" baseline="-25000" smtClean="0">
                <a:solidFill>
                  <a:schemeClr val="tx1"/>
                </a:solidFill>
              </a:rPr>
              <a:t>0</a:t>
            </a:r>
            <a:r>
              <a:rPr lang="en-US" smtClean="0">
                <a:solidFill>
                  <a:schemeClr val="tx1"/>
                </a:solidFill>
              </a:rPr>
              <a:t/>
            </a:r>
            <a:br>
              <a:rPr lang="en-US" smtClean="0">
                <a:solidFill>
                  <a:schemeClr val="tx1"/>
                </a:solidFill>
              </a:rPr>
            </a:br>
            <a:r>
              <a:rPr lang="en-US" b="1" smtClean="0">
                <a:solidFill>
                  <a:schemeClr val="tx1"/>
                </a:solidFill>
              </a:rPr>
              <a:t>relative change</a:t>
            </a:r>
            <a:endParaRPr lang="en-US" smtClean="0">
              <a:solidFill>
                <a:schemeClr val="tx1"/>
              </a:solidFill>
            </a:endParaRPr>
          </a:p>
        </p:txBody>
      </p:sp>
      <p:sp>
        <p:nvSpPr>
          <p:cNvPr id="269316" name="Text Box 4"/>
          <p:cNvSpPr txBox="1">
            <a:spLocks noChangeArrowheads="1"/>
          </p:cNvSpPr>
          <p:nvPr/>
        </p:nvSpPr>
        <p:spPr bwMode="auto">
          <a:xfrm>
            <a:off x="3962400" y="5334000"/>
            <a:ext cx="19050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1/d</a:t>
            </a:r>
            <a:r>
              <a:rPr lang="en-US" sz="2400" baseline="-25000">
                <a:solidFill>
                  <a:srgbClr val="FF66CC"/>
                </a:solidFill>
                <a:latin typeface="Times New Roman" pitchFamily="18" charset="0"/>
              </a:rPr>
              <a:t>0</a:t>
            </a:r>
            <a:r>
              <a:rPr lang="en-US" sz="2400">
                <a:latin typeface="Times New Roman" pitchFamily="18" charset="0"/>
              </a:rPr>
              <a:t> (nm</a:t>
            </a:r>
            <a:r>
              <a:rPr lang="en-US" sz="2400" baseline="30000">
                <a:latin typeface="Times New Roman" pitchFamily="18" charset="0"/>
              </a:rPr>
              <a:t>-1</a:t>
            </a:r>
            <a:r>
              <a:rPr lang="en-US" sz="2400">
                <a:latin typeface="Times New Roman" pitchFamily="18" charset="0"/>
              </a:rPr>
              <a:t>) </a:t>
            </a:r>
          </a:p>
        </p:txBody>
      </p:sp>
      <p:sp>
        <p:nvSpPr>
          <p:cNvPr id="269317" name="Text Box 5"/>
          <p:cNvSpPr txBox="1">
            <a:spLocks noChangeArrowheads="1"/>
          </p:cNvSpPr>
          <p:nvPr/>
        </p:nvSpPr>
        <p:spPr bwMode="auto">
          <a:xfrm>
            <a:off x="762000" y="3352800"/>
            <a:ext cx="1295400" cy="457200"/>
          </a:xfrm>
          <a:prstGeom prst="rect">
            <a:avLst/>
          </a:prstGeom>
          <a:noFill/>
          <a:ln w="9525">
            <a:noFill/>
            <a:miter lim="800000"/>
            <a:headEnd/>
            <a:tailEnd/>
          </a:ln>
        </p:spPr>
        <p:txBody>
          <a:bodyPr>
            <a:spAutoFit/>
          </a:bodyPr>
          <a:lstStyle/>
          <a:p>
            <a:pPr eaLnBrk="0" hangingPunct="0">
              <a:spcBef>
                <a:spcPct val="50000"/>
              </a:spcBef>
            </a:pPr>
            <a:endParaRPr lang="hu-HU" sz="2400">
              <a:latin typeface="Times New Roman" pitchFamily="18" charset="0"/>
            </a:endParaRPr>
          </a:p>
        </p:txBody>
      </p:sp>
      <p:sp>
        <p:nvSpPr>
          <p:cNvPr id="269318" name="Text Box 6"/>
          <p:cNvSpPr txBox="1">
            <a:spLocks noChangeArrowheads="1"/>
          </p:cNvSpPr>
          <p:nvPr/>
        </p:nvSpPr>
        <p:spPr bwMode="auto">
          <a:xfrm rot="-5400000">
            <a:off x="249237" y="3022601"/>
            <a:ext cx="2238375"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(d-d</a:t>
            </a:r>
            <a:r>
              <a:rPr lang="en-US" sz="2400" baseline="-25000">
                <a:latin typeface="Times New Roman" pitchFamily="18" charset="0"/>
              </a:rPr>
              <a:t>0</a:t>
            </a:r>
            <a:r>
              <a:rPr lang="en-US" sz="2400">
                <a:latin typeface="Times New Roman" pitchFamily="18" charset="0"/>
              </a:rPr>
              <a:t>)/d</a:t>
            </a:r>
            <a:r>
              <a:rPr lang="en-US" sz="2400" baseline="-25000">
                <a:latin typeface="Times New Roman" pitchFamily="18" charset="0"/>
              </a:rPr>
              <a:t>0</a:t>
            </a:r>
            <a:r>
              <a:rPr lang="en-US" sz="2400">
                <a:latin typeface="Times New Roman" pitchFamily="18" charset="0"/>
              </a:rPr>
              <a:t>    (%)</a:t>
            </a:r>
          </a:p>
        </p:txBody>
      </p:sp>
      <p:sp>
        <p:nvSpPr>
          <p:cNvPr id="269319" name="Text Box 7"/>
          <p:cNvSpPr txBox="1">
            <a:spLocks noChangeArrowheads="1"/>
          </p:cNvSpPr>
          <p:nvPr/>
        </p:nvSpPr>
        <p:spPr bwMode="auto">
          <a:xfrm>
            <a:off x="2286000" y="1371600"/>
            <a:ext cx="4953000" cy="457200"/>
          </a:xfrm>
          <a:prstGeom prst="rect">
            <a:avLst/>
          </a:prstGeom>
          <a:noFill/>
          <a:ln w="9525">
            <a:noFill/>
            <a:miter lim="800000"/>
            <a:headEnd/>
            <a:tailEnd/>
          </a:ln>
        </p:spPr>
        <p:txBody>
          <a:bodyPr>
            <a:spAutoFit/>
          </a:bodyPr>
          <a:lstStyle/>
          <a:p>
            <a:pPr eaLnBrk="0" hangingPunct="0">
              <a:spcBef>
                <a:spcPct val="50000"/>
              </a:spcBef>
            </a:pPr>
            <a:r>
              <a:rPr lang="en-US" sz="2400" b="1">
                <a:solidFill>
                  <a:schemeClr val="bg1"/>
                </a:solidFill>
                <a:latin typeface="Times New Roman" pitchFamily="18" charset="0"/>
              </a:rPr>
              <a:t>.</a:t>
            </a:r>
            <a:endParaRPr lang="en-US" sz="2400" b="1">
              <a:latin typeface="Times New Roman" pitchFamily="18" charset="0"/>
            </a:endParaRPr>
          </a:p>
        </p:txBody>
      </p:sp>
      <p:sp>
        <p:nvSpPr>
          <p:cNvPr id="269320" name="Text Box 8"/>
          <p:cNvSpPr txBox="1">
            <a:spLocks noChangeArrowheads="1"/>
          </p:cNvSpPr>
          <p:nvPr/>
        </p:nvSpPr>
        <p:spPr bwMode="auto">
          <a:xfrm>
            <a:off x="7164388" y="2852738"/>
            <a:ext cx="762000" cy="942975"/>
          </a:xfrm>
          <a:prstGeom prst="rect">
            <a:avLst/>
          </a:prstGeom>
          <a:noFill/>
          <a:ln w="9525">
            <a:noFill/>
            <a:miter lim="800000"/>
            <a:headEnd/>
            <a:tailEnd/>
          </a:ln>
        </p:spPr>
        <p:txBody>
          <a:bodyPr>
            <a:spAutoFit/>
          </a:bodyPr>
          <a:lstStyle/>
          <a:p>
            <a:pPr eaLnBrk="0" hangingPunct="0">
              <a:spcBef>
                <a:spcPct val="50000"/>
              </a:spcBef>
            </a:pPr>
            <a:r>
              <a:rPr lang="en-US" sz="1400">
                <a:solidFill>
                  <a:srgbClr val="FF0066"/>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ZZ</a:t>
            </a:r>
          </a:p>
          <a:p>
            <a:pPr eaLnBrk="0" hangingPunct="0">
              <a:spcBef>
                <a:spcPct val="50000"/>
              </a:spcBef>
            </a:pPr>
            <a:r>
              <a:rPr lang="en-US" sz="1400">
                <a:solidFill>
                  <a:schemeClr val="accent2"/>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AC</a:t>
            </a:r>
          </a:p>
          <a:p>
            <a:pPr eaLnBrk="0" hangingPunct="0">
              <a:spcBef>
                <a:spcPct val="50000"/>
              </a:spcBef>
            </a:pPr>
            <a:r>
              <a:rPr lang="en-US" sz="1400">
                <a:solidFill>
                  <a:srgbClr val="33CC33"/>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CH</a:t>
            </a:r>
          </a:p>
        </p:txBody>
      </p:sp>
      <p:sp>
        <p:nvSpPr>
          <p:cNvPr id="269321" name="Text Box 9"/>
          <p:cNvSpPr txBox="1">
            <a:spLocks noChangeArrowheads="1"/>
          </p:cNvSpPr>
          <p:nvPr/>
        </p:nvSpPr>
        <p:spPr bwMode="auto">
          <a:xfrm>
            <a:off x="7086600" y="5943600"/>
            <a:ext cx="1371600" cy="274638"/>
          </a:xfrm>
          <a:prstGeom prst="rect">
            <a:avLst/>
          </a:prstGeom>
          <a:noFill/>
          <a:ln w="9525">
            <a:noFill/>
            <a:miter lim="800000"/>
            <a:headEnd/>
            <a:tailEnd/>
          </a:ln>
        </p:spPr>
        <p:txBody>
          <a:bodyPr>
            <a:spAutoFit/>
          </a:bodyPr>
          <a:lstStyle/>
          <a:p>
            <a:pPr eaLnBrk="0" hangingPunct="0">
              <a:spcBef>
                <a:spcPct val="50000"/>
              </a:spcBef>
            </a:pPr>
            <a:r>
              <a:rPr lang="en-US" sz="1200">
                <a:solidFill>
                  <a:schemeClr val="accent1"/>
                </a:solidFill>
                <a:latin typeface="Times New Roman" pitchFamily="18" charset="0"/>
              </a:rPr>
              <a:t>r</a:t>
            </a:r>
            <a:r>
              <a:rPr lang="en-US" sz="1200" baseline="-25000">
                <a:solidFill>
                  <a:schemeClr val="accent1"/>
                </a:solidFill>
                <a:latin typeface="Times New Roman" pitchFamily="18" charset="0"/>
              </a:rPr>
              <a:t>0</a:t>
            </a:r>
            <a:r>
              <a:rPr lang="en-US" sz="1200">
                <a:solidFill>
                  <a:schemeClr val="accent1"/>
                </a:solidFill>
                <a:latin typeface="Times New Roman" pitchFamily="18" charset="0"/>
              </a:rPr>
              <a:t> = 0.1413 nm</a:t>
            </a:r>
            <a:endParaRPr lang="en-US" sz="2400">
              <a:latin typeface="Times New Roman" pitchFamily="18" charset="0"/>
            </a:endParaRPr>
          </a:p>
        </p:txBody>
      </p:sp>
      <p:sp>
        <p:nvSpPr>
          <p:cNvPr id="269322" name="Text Box 10"/>
          <p:cNvSpPr txBox="1">
            <a:spLocks noChangeArrowheads="1"/>
          </p:cNvSpPr>
          <p:nvPr/>
        </p:nvSpPr>
        <p:spPr bwMode="auto">
          <a:xfrm>
            <a:off x="1355725" y="5649913"/>
            <a:ext cx="1662113" cy="304800"/>
          </a:xfrm>
          <a:prstGeom prst="rect">
            <a:avLst/>
          </a:prstGeom>
          <a:noFill/>
          <a:ln w="9525">
            <a:noFill/>
            <a:miter lim="800000"/>
            <a:headEnd/>
            <a:tailEnd/>
          </a:ln>
        </p:spPr>
        <p:txBody>
          <a:bodyPr wrap="none">
            <a:spAutoFit/>
          </a:bodyPr>
          <a:lstStyle/>
          <a:p>
            <a:pPr eaLnBrk="0" hangingPunct="0"/>
            <a:r>
              <a:rPr lang="en-US" sz="1400">
                <a:solidFill>
                  <a:srgbClr val="FF0066"/>
                </a:solidFill>
                <a:latin typeface="Times New Roman" pitchFamily="18" charset="0"/>
              </a:rPr>
              <a:t>(9,0) </a:t>
            </a:r>
            <a:r>
              <a:rPr lang="en-US" sz="1400">
                <a:latin typeface="Times New Roman" pitchFamily="18" charset="0"/>
              </a:rPr>
              <a:t>: 1.06 ± 0.01 %</a:t>
            </a:r>
          </a:p>
        </p:txBody>
      </p:sp>
      <p:sp>
        <p:nvSpPr>
          <p:cNvPr id="269323" name="Line 11"/>
          <p:cNvSpPr>
            <a:spLocks noChangeShapeType="1"/>
          </p:cNvSpPr>
          <p:nvPr/>
        </p:nvSpPr>
        <p:spPr bwMode="auto">
          <a:xfrm flipV="1">
            <a:off x="1676400" y="4572000"/>
            <a:ext cx="2514600" cy="1143000"/>
          </a:xfrm>
          <a:prstGeom prst="line">
            <a:avLst/>
          </a:prstGeom>
          <a:noFill/>
          <a:ln w="9525">
            <a:solidFill>
              <a:schemeClr val="tx1"/>
            </a:solidFill>
            <a:round/>
            <a:headEnd/>
            <a:tailEnd type="triangle" w="med" len="med"/>
          </a:ln>
        </p:spPr>
        <p:txBody>
          <a:bodyPr wrap="none" anchor="ctr"/>
          <a:lstStyle/>
          <a:p>
            <a:endParaRPr lang="hu-HU"/>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70338" name="Picture 2" descr="d_rel-percent_d0-nm-1_lp_sinxperx"/>
          <p:cNvPicPr>
            <a:picLocks noChangeAspect="1" noChangeArrowheads="1"/>
          </p:cNvPicPr>
          <p:nvPr/>
        </p:nvPicPr>
        <p:blipFill>
          <a:blip r:embed="rId3" cstate="print"/>
          <a:srcRect/>
          <a:stretch>
            <a:fillRect/>
          </a:stretch>
        </p:blipFill>
        <p:spPr bwMode="auto">
          <a:xfrm>
            <a:off x="914400" y="604838"/>
            <a:ext cx="7315200" cy="5648325"/>
          </a:xfrm>
          <a:prstGeom prst="rect">
            <a:avLst/>
          </a:prstGeom>
          <a:noFill/>
          <a:ln w="9525">
            <a:noFill/>
            <a:miter lim="800000"/>
            <a:headEnd/>
            <a:tailEnd/>
          </a:ln>
        </p:spPr>
      </p:pic>
      <p:sp>
        <p:nvSpPr>
          <p:cNvPr id="270339" name="Rectangle 3"/>
          <p:cNvSpPr>
            <a:spLocks noGrp="1" noChangeArrowheads="1"/>
          </p:cNvSpPr>
          <p:nvPr>
            <p:ph type="title" idx="4294967295"/>
          </p:nvPr>
        </p:nvSpPr>
        <p:spPr/>
        <p:txBody>
          <a:bodyPr anchor="ctr"/>
          <a:lstStyle/>
          <a:p>
            <a:pPr eaLnBrk="1" hangingPunct="1"/>
            <a:r>
              <a:rPr lang="en-US" b="1" smtClean="0">
                <a:solidFill>
                  <a:schemeClr val="tx1"/>
                </a:solidFill>
              </a:rPr>
              <a:t>(d-d</a:t>
            </a:r>
            <a:r>
              <a:rPr lang="en-US" b="1" baseline="-25000" smtClean="0">
                <a:solidFill>
                  <a:schemeClr val="tx1"/>
                </a:solidFill>
              </a:rPr>
              <a:t>0</a:t>
            </a:r>
            <a:r>
              <a:rPr lang="en-US" b="1" smtClean="0">
                <a:solidFill>
                  <a:schemeClr val="tx1"/>
                </a:solidFill>
              </a:rPr>
              <a:t>)/d</a:t>
            </a:r>
            <a:r>
              <a:rPr lang="en-US" b="1" baseline="-25000" smtClean="0">
                <a:solidFill>
                  <a:schemeClr val="tx1"/>
                </a:solidFill>
              </a:rPr>
              <a:t>0</a:t>
            </a:r>
            <a:r>
              <a:rPr lang="en-US" b="1" smtClean="0">
                <a:solidFill>
                  <a:schemeClr val="tx1"/>
                </a:solidFill>
              </a:rPr>
              <a:t> vs 1/d</a:t>
            </a:r>
            <a:r>
              <a:rPr lang="en-US" baseline="-25000" smtClean="0">
                <a:solidFill>
                  <a:schemeClr val="tx1"/>
                </a:solidFill>
              </a:rPr>
              <a:t>0</a:t>
            </a:r>
            <a:r>
              <a:rPr lang="en-US" smtClean="0">
                <a:solidFill>
                  <a:schemeClr val="tx1"/>
                </a:solidFill>
              </a:rPr>
              <a:t/>
            </a:r>
            <a:br>
              <a:rPr lang="en-US" smtClean="0">
                <a:solidFill>
                  <a:schemeClr val="tx1"/>
                </a:solidFill>
              </a:rPr>
            </a:br>
            <a:r>
              <a:rPr lang="en-US" b="1" smtClean="0">
                <a:solidFill>
                  <a:schemeClr val="tx1"/>
                </a:solidFill>
              </a:rPr>
              <a:t>relative change</a:t>
            </a:r>
            <a:endParaRPr lang="en-US" smtClean="0">
              <a:solidFill>
                <a:schemeClr val="tx1"/>
              </a:solidFill>
            </a:endParaRPr>
          </a:p>
        </p:txBody>
      </p:sp>
      <p:sp>
        <p:nvSpPr>
          <p:cNvPr id="270340" name="Text Box 4"/>
          <p:cNvSpPr txBox="1">
            <a:spLocks noChangeArrowheads="1"/>
          </p:cNvSpPr>
          <p:nvPr/>
        </p:nvSpPr>
        <p:spPr bwMode="auto">
          <a:xfrm>
            <a:off x="3962400" y="5334000"/>
            <a:ext cx="19050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1/d</a:t>
            </a:r>
            <a:r>
              <a:rPr lang="en-US" sz="2400" baseline="-25000">
                <a:solidFill>
                  <a:srgbClr val="FF66CC"/>
                </a:solidFill>
                <a:latin typeface="Times New Roman" pitchFamily="18" charset="0"/>
              </a:rPr>
              <a:t>0</a:t>
            </a:r>
            <a:r>
              <a:rPr lang="en-US" sz="2400">
                <a:latin typeface="Times New Roman" pitchFamily="18" charset="0"/>
              </a:rPr>
              <a:t> (nm</a:t>
            </a:r>
            <a:r>
              <a:rPr lang="en-US" sz="2400" baseline="30000">
                <a:latin typeface="Times New Roman" pitchFamily="18" charset="0"/>
              </a:rPr>
              <a:t>-1</a:t>
            </a:r>
            <a:r>
              <a:rPr lang="en-US" sz="2400">
                <a:latin typeface="Times New Roman" pitchFamily="18" charset="0"/>
              </a:rPr>
              <a:t>) </a:t>
            </a:r>
          </a:p>
        </p:txBody>
      </p:sp>
      <p:sp>
        <p:nvSpPr>
          <p:cNvPr id="270341" name="Text Box 5"/>
          <p:cNvSpPr txBox="1">
            <a:spLocks noChangeArrowheads="1"/>
          </p:cNvSpPr>
          <p:nvPr/>
        </p:nvSpPr>
        <p:spPr bwMode="auto">
          <a:xfrm>
            <a:off x="762000" y="3352800"/>
            <a:ext cx="1295400" cy="457200"/>
          </a:xfrm>
          <a:prstGeom prst="rect">
            <a:avLst/>
          </a:prstGeom>
          <a:noFill/>
          <a:ln w="9525">
            <a:noFill/>
            <a:miter lim="800000"/>
            <a:headEnd/>
            <a:tailEnd/>
          </a:ln>
        </p:spPr>
        <p:txBody>
          <a:bodyPr>
            <a:spAutoFit/>
          </a:bodyPr>
          <a:lstStyle/>
          <a:p>
            <a:pPr eaLnBrk="0" hangingPunct="0">
              <a:spcBef>
                <a:spcPct val="50000"/>
              </a:spcBef>
            </a:pPr>
            <a:endParaRPr lang="hu-HU" sz="2400">
              <a:latin typeface="Times New Roman" pitchFamily="18" charset="0"/>
            </a:endParaRPr>
          </a:p>
        </p:txBody>
      </p:sp>
      <p:sp>
        <p:nvSpPr>
          <p:cNvPr id="270342" name="Text Box 6"/>
          <p:cNvSpPr txBox="1">
            <a:spLocks noChangeArrowheads="1"/>
          </p:cNvSpPr>
          <p:nvPr/>
        </p:nvSpPr>
        <p:spPr bwMode="auto">
          <a:xfrm rot="-5400000">
            <a:off x="249237" y="3022601"/>
            <a:ext cx="2238375"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(d-d</a:t>
            </a:r>
            <a:r>
              <a:rPr lang="en-US" sz="2400" baseline="-25000">
                <a:latin typeface="Times New Roman" pitchFamily="18" charset="0"/>
              </a:rPr>
              <a:t>0</a:t>
            </a:r>
            <a:r>
              <a:rPr lang="en-US" sz="2400">
                <a:latin typeface="Times New Roman" pitchFamily="18" charset="0"/>
              </a:rPr>
              <a:t>)/d</a:t>
            </a:r>
            <a:r>
              <a:rPr lang="en-US" sz="2400" baseline="-25000">
                <a:latin typeface="Times New Roman" pitchFamily="18" charset="0"/>
              </a:rPr>
              <a:t>0</a:t>
            </a:r>
            <a:r>
              <a:rPr lang="en-US" sz="2400">
                <a:latin typeface="Times New Roman" pitchFamily="18" charset="0"/>
              </a:rPr>
              <a:t>    (%)</a:t>
            </a:r>
          </a:p>
        </p:txBody>
      </p:sp>
      <p:sp>
        <p:nvSpPr>
          <p:cNvPr id="270343" name="Text Box 7"/>
          <p:cNvSpPr txBox="1">
            <a:spLocks noChangeArrowheads="1"/>
          </p:cNvSpPr>
          <p:nvPr/>
        </p:nvSpPr>
        <p:spPr bwMode="auto">
          <a:xfrm>
            <a:off x="2286000" y="1371600"/>
            <a:ext cx="4953000" cy="457200"/>
          </a:xfrm>
          <a:prstGeom prst="rect">
            <a:avLst/>
          </a:prstGeom>
          <a:noFill/>
          <a:ln w="9525">
            <a:noFill/>
            <a:miter lim="800000"/>
            <a:headEnd/>
            <a:tailEnd/>
          </a:ln>
        </p:spPr>
        <p:txBody>
          <a:bodyPr>
            <a:spAutoFit/>
          </a:bodyPr>
          <a:lstStyle/>
          <a:p>
            <a:pPr eaLnBrk="0" hangingPunct="0">
              <a:spcBef>
                <a:spcPct val="50000"/>
              </a:spcBef>
            </a:pPr>
            <a:r>
              <a:rPr lang="en-US" sz="2400" b="1">
                <a:solidFill>
                  <a:schemeClr val="bg1"/>
                </a:solidFill>
                <a:latin typeface="Times New Roman" pitchFamily="18" charset="0"/>
              </a:rPr>
              <a:t>.</a:t>
            </a:r>
            <a:endParaRPr lang="en-US" sz="2400" b="1">
              <a:latin typeface="Times New Roman" pitchFamily="18" charset="0"/>
            </a:endParaRPr>
          </a:p>
        </p:txBody>
      </p:sp>
      <p:sp>
        <p:nvSpPr>
          <p:cNvPr id="270344" name="Text Box 8"/>
          <p:cNvSpPr txBox="1">
            <a:spLocks noChangeArrowheads="1"/>
          </p:cNvSpPr>
          <p:nvPr/>
        </p:nvSpPr>
        <p:spPr bwMode="auto">
          <a:xfrm>
            <a:off x="7162800" y="2819400"/>
            <a:ext cx="762000" cy="942975"/>
          </a:xfrm>
          <a:prstGeom prst="rect">
            <a:avLst/>
          </a:prstGeom>
          <a:noFill/>
          <a:ln w="9525">
            <a:noFill/>
            <a:miter lim="800000"/>
            <a:headEnd/>
            <a:tailEnd/>
          </a:ln>
        </p:spPr>
        <p:txBody>
          <a:bodyPr>
            <a:spAutoFit/>
          </a:bodyPr>
          <a:lstStyle/>
          <a:p>
            <a:pPr eaLnBrk="0" hangingPunct="0">
              <a:spcBef>
                <a:spcPct val="50000"/>
              </a:spcBef>
            </a:pPr>
            <a:r>
              <a:rPr lang="en-US" sz="1400">
                <a:solidFill>
                  <a:srgbClr val="FF0066"/>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ZZ</a:t>
            </a:r>
          </a:p>
          <a:p>
            <a:pPr eaLnBrk="0" hangingPunct="0">
              <a:spcBef>
                <a:spcPct val="50000"/>
              </a:spcBef>
            </a:pPr>
            <a:r>
              <a:rPr lang="en-US" sz="1400">
                <a:solidFill>
                  <a:schemeClr val="accent2"/>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AC</a:t>
            </a:r>
          </a:p>
          <a:p>
            <a:pPr eaLnBrk="0" hangingPunct="0">
              <a:spcBef>
                <a:spcPct val="50000"/>
              </a:spcBef>
            </a:pPr>
            <a:r>
              <a:rPr lang="en-US" sz="1400">
                <a:solidFill>
                  <a:srgbClr val="33CC33"/>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CH</a:t>
            </a:r>
          </a:p>
        </p:txBody>
      </p:sp>
      <p:sp>
        <p:nvSpPr>
          <p:cNvPr id="270345" name="Text Box 9"/>
          <p:cNvSpPr txBox="1">
            <a:spLocks noChangeArrowheads="1"/>
          </p:cNvSpPr>
          <p:nvPr/>
        </p:nvSpPr>
        <p:spPr bwMode="auto">
          <a:xfrm>
            <a:off x="7086600" y="5943600"/>
            <a:ext cx="1371600" cy="274638"/>
          </a:xfrm>
          <a:prstGeom prst="rect">
            <a:avLst/>
          </a:prstGeom>
          <a:noFill/>
          <a:ln w="9525">
            <a:noFill/>
            <a:miter lim="800000"/>
            <a:headEnd/>
            <a:tailEnd/>
          </a:ln>
        </p:spPr>
        <p:txBody>
          <a:bodyPr>
            <a:spAutoFit/>
          </a:bodyPr>
          <a:lstStyle/>
          <a:p>
            <a:pPr eaLnBrk="0" hangingPunct="0">
              <a:spcBef>
                <a:spcPct val="50000"/>
              </a:spcBef>
            </a:pPr>
            <a:r>
              <a:rPr lang="en-US" sz="1200">
                <a:solidFill>
                  <a:schemeClr val="accent1"/>
                </a:solidFill>
                <a:latin typeface="Times New Roman" pitchFamily="18" charset="0"/>
              </a:rPr>
              <a:t>r</a:t>
            </a:r>
            <a:r>
              <a:rPr lang="en-US" sz="1200" baseline="-25000">
                <a:solidFill>
                  <a:schemeClr val="accent1"/>
                </a:solidFill>
                <a:latin typeface="Times New Roman" pitchFamily="18" charset="0"/>
              </a:rPr>
              <a:t>0</a:t>
            </a:r>
            <a:r>
              <a:rPr lang="en-US" sz="1200">
                <a:solidFill>
                  <a:schemeClr val="accent1"/>
                </a:solidFill>
                <a:latin typeface="Times New Roman" pitchFamily="18" charset="0"/>
              </a:rPr>
              <a:t> = 0.1413 nm</a:t>
            </a:r>
            <a:endParaRPr lang="en-US" sz="2400">
              <a:latin typeface="Times New Roman" pitchFamily="18" charset="0"/>
            </a:endParaRPr>
          </a:p>
        </p:txBody>
      </p:sp>
      <p:sp>
        <p:nvSpPr>
          <p:cNvPr id="270346" name="Text Box 10"/>
          <p:cNvSpPr txBox="1">
            <a:spLocks noChangeArrowheads="1"/>
          </p:cNvSpPr>
          <p:nvPr/>
        </p:nvSpPr>
        <p:spPr bwMode="auto">
          <a:xfrm>
            <a:off x="1355725" y="5649913"/>
            <a:ext cx="1662113" cy="304800"/>
          </a:xfrm>
          <a:prstGeom prst="rect">
            <a:avLst/>
          </a:prstGeom>
          <a:noFill/>
          <a:ln w="9525">
            <a:noFill/>
            <a:miter lim="800000"/>
            <a:headEnd/>
            <a:tailEnd/>
          </a:ln>
        </p:spPr>
        <p:txBody>
          <a:bodyPr wrap="none">
            <a:spAutoFit/>
          </a:bodyPr>
          <a:lstStyle/>
          <a:p>
            <a:pPr eaLnBrk="0" hangingPunct="0"/>
            <a:r>
              <a:rPr lang="en-US" sz="1400">
                <a:solidFill>
                  <a:srgbClr val="FF0066"/>
                </a:solidFill>
                <a:latin typeface="Times New Roman" pitchFamily="18" charset="0"/>
              </a:rPr>
              <a:t>(9,0) </a:t>
            </a:r>
            <a:r>
              <a:rPr lang="en-US" sz="1400">
                <a:latin typeface="Times New Roman" pitchFamily="18" charset="0"/>
              </a:rPr>
              <a:t>: 1.06 ± 0.01 %</a:t>
            </a:r>
          </a:p>
        </p:txBody>
      </p:sp>
      <p:sp>
        <p:nvSpPr>
          <p:cNvPr id="270347" name="Line 11"/>
          <p:cNvSpPr>
            <a:spLocks noChangeShapeType="1"/>
          </p:cNvSpPr>
          <p:nvPr/>
        </p:nvSpPr>
        <p:spPr bwMode="auto">
          <a:xfrm flipV="1">
            <a:off x="1676400" y="4572000"/>
            <a:ext cx="2514600" cy="1143000"/>
          </a:xfrm>
          <a:prstGeom prst="line">
            <a:avLst/>
          </a:prstGeom>
          <a:noFill/>
          <a:ln w="9525">
            <a:solidFill>
              <a:schemeClr val="tx1"/>
            </a:solidFill>
            <a:round/>
            <a:headEnd/>
            <a:tailEnd type="triangle" w="med" len="med"/>
          </a:ln>
        </p:spPr>
        <p:txBody>
          <a:bodyPr wrap="none" anchor="ctr"/>
          <a:lstStyle/>
          <a:p>
            <a:endParaRPr lang="hu-HU"/>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1362" name="Rectangle 2"/>
          <p:cNvSpPr>
            <a:spLocks noGrp="1" noChangeArrowheads="1"/>
          </p:cNvSpPr>
          <p:nvPr>
            <p:ph type="ctrTitle" idx="4294967295"/>
          </p:nvPr>
        </p:nvSpPr>
        <p:spPr>
          <a:xfrm>
            <a:off x="685800" y="2286000"/>
            <a:ext cx="7772400" cy="1143000"/>
          </a:xfrm>
        </p:spPr>
        <p:txBody>
          <a:bodyPr anchor="ctr"/>
          <a:lstStyle/>
          <a:p>
            <a:pPr eaLnBrk="1" hangingPunct="1"/>
            <a:r>
              <a:rPr lang="en-US" sz="4000" smtClean="0"/>
              <a:t>length of the unit cell</a:t>
            </a:r>
          </a:p>
        </p:txBody>
      </p:sp>
      <p:sp>
        <p:nvSpPr>
          <p:cNvPr id="271363" name="Rectangle 3"/>
          <p:cNvSpPr>
            <a:spLocks noGrp="1" noChangeArrowheads="1"/>
          </p:cNvSpPr>
          <p:nvPr>
            <p:ph type="subTitle" idx="4294967295"/>
          </p:nvPr>
        </p:nvSpPr>
        <p:spPr>
          <a:xfrm>
            <a:off x="1271588" y="3729038"/>
            <a:ext cx="6591300" cy="1816100"/>
          </a:xfrm>
        </p:spPr>
        <p:txBody>
          <a:bodyPr/>
          <a:lstStyle/>
          <a:p>
            <a:pPr marL="0" indent="0" eaLnBrk="1" hangingPunct="1">
              <a:buFont typeface="Wingdings" pitchFamily="2" charset="2"/>
              <a:buNone/>
            </a:pPr>
            <a:endParaRPr lang="hu-HU" sz="280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72386" name="Picture 2" descr="c_rel-percent_d0-nm-1_lp"/>
          <p:cNvPicPr>
            <a:picLocks noChangeAspect="1" noChangeArrowheads="1"/>
          </p:cNvPicPr>
          <p:nvPr/>
        </p:nvPicPr>
        <p:blipFill>
          <a:blip r:embed="rId3" cstate="print"/>
          <a:srcRect/>
          <a:stretch>
            <a:fillRect/>
          </a:stretch>
        </p:blipFill>
        <p:spPr bwMode="auto">
          <a:xfrm>
            <a:off x="914400" y="604838"/>
            <a:ext cx="7315200" cy="5648325"/>
          </a:xfrm>
          <a:prstGeom prst="rect">
            <a:avLst/>
          </a:prstGeom>
          <a:noFill/>
          <a:ln w="9525">
            <a:noFill/>
            <a:miter lim="800000"/>
            <a:headEnd/>
            <a:tailEnd/>
          </a:ln>
        </p:spPr>
      </p:pic>
      <p:sp>
        <p:nvSpPr>
          <p:cNvPr id="272387" name="Rectangle 3"/>
          <p:cNvSpPr>
            <a:spLocks noGrp="1" noChangeArrowheads="1"/>
          </p:cNvSpPr>
          <p:nvPr>
            <p:ph type="title" idx="4294967295"/>
          </p:nvPr>
        </p:nvSpPr>
        <p:spPr/>
        <p:txBody>
          <a:bodyPr anchor="ctr"/>
          <a:lstStyle/>
          <a:p>
            <a:pPr eaLnBrk="1" hangingPunct="1"/>
            <a:r>
              <a:rPr lang="en-US" b="1" smtClean="0">
                <a:solidFill>
                  <a:schemeClr val="tx1"/>
                </a:solidFill>
              </a:rPr>
              <a:t>unit cell lengths vs 1/d</a:t>
            </a:r>
            <a:r>
              <a:rPr lang="en-US" baseline="-25000" smtClean="0">
                <a:solidFill>
                  <a:schemeClr val="tx1"/>
                </a:solidFill>
              </a:rPr>
              <a:t>0</a:t>
            </a:r>
            <a:r>
              <a:rPr lang="en-US" smtClean="0">
                <a:solidFill>
                  <a:schemeClr val="tx1"/>
                </a:solidFill>
              </a:rPr>
              <a:t/>
            </a:r>
            <a:br>
              <a:rPr lang="en-US" smtClean="0">
                <a:solidFill>
                  <a:schemeClr val="tx1"/>
                </a:solidFill>
              </a:rPr>
            </a:br>
            <a:r>
              <a:rPr lang="en-US" b="1" smtClean="0">
                <a:solidFill>
                  <a:schemeClr val="tx1"/>
                </a:solidFill>
              </a:rPr>
              <a:t>relative change</a:t>
            </a:r>
            <a:endParaRPr lang="en-US" smtClean="0">
              <a:solidFill>
                <a:schemeClr val="tx1"/>
              </a:solidFill>
            </a:endParaRPr>
          </a:p>
        </p:txBody>
      </p:sp>
      <p:sp>
        <p:nvSpPr>
          <p:cNvPr id="272388" name="Text Box 4"/>
          <p:cNvSpPr txBox="1">
            <a:spLocks noChangeArrowheads="1"/>
          </p:cNvSpPr>
          <p:nvPr/>
        </p:nvSpPr>
        <p:spPr bwMode="auto">
          <a:xfrm>
            <a:off x="3962400" y="5334000"/>
            <a:ext cx="19050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1/d</a:t>
            </a:r>
            <a:r>
              <a:rPr lang="en-US" sz="2400" baseline="-25000">
                <a:solidFill>
                  <a:srgbClr val="FF66CC"/>
                </a:solidFill>
                <a:latin typeface="Times New Roman" pitchFamily="18" charset="0"/>
              </a:rPr>
              <a:t>0</a:t>
            </a:r>
            <a:r>
              <a:rPr lang="en-US" sz="2400">
                <a:latin typeface="Times New Roman" pitchFamily="18" charset="0"/>
              </a:rPr>
              <a:t> (nm</a:t>
            </a:r>
            <a:r>
              <a:rPr lang="en-US" sz="2400" baseline="30000">
                <a:latin typeface="Times New Roman" pitchFamily="18" charset="0"/>
              </a:rPr>
              <a:t>-1</a:t>
            </a:r>
            <a:r>
              <a:rPr lang="en-US" sz="2400">
                <a:latin typeface="Times New Roman" pitchFamily="18" charset="0"/>
              </a:rPr>
              <a:t>) </a:t>
            </a:r>
          </a:p>
        </p:txBody>
      </p:sp>
      <p:sp>
        <p:nvSpPr>
          <p:cNvPr id="272389" name="Text Box 5"/>
          <p:cNvSpPr txBox="1">
            <a:spLocks noChangeArrowheads="1"/>
          </p:cNvSpPr>
          <p:nvPr/>
        </p:nvSpPr>
        <p:spPr bwMode="auto">
          <a:xfrm>
            <a:off x="762000" y="3352800"/>
            <a:ext cx="1295400" cy="457200"/>
          </a:xfrm>
          <a:prstGeom prst="rect">
            <a:avLst/>
          </a:prstGeom>
          <a:noFill/>
          <a:ln w="9525">
            <a:noFill/>
            <a:miter lim="800000"/>
            <a:headEnd/>
            <a:tailEnd/>
          </a:ln>
        </p:spPr>
        <p:txBody>
          <a:bodyPr>
            <a:spAutoFit/>
          </a:bodyPr>
          <a:lstStyle/>
          <a:p>
            <a:pPr eaLnBrk="0" hangingPunct="0">
              <a:spcBef>
                <a:spcPct val="50000"/>
              </a:spcBef>
            </a:pPr>
            <a:endParaRPr lang="hu-HU" sz="2400">
              <a:latin typeface="Times New Roman" pitchFamily="18" charset="0"/>
            </a:endParaRPr>
          </a:p>
        </p:txBody>
      </p:sp>
      <p:sp>
        <p:nvSpPr>
          <p:cNvPr id="272390" name="Text Box 6"/>
          <p:cNvSpPr txBox="1">
            <a:spLocks noChangeArrowheads="1"/>
          </p:cNvSpPr>
          <p:nvPr/>
        </p:nvSpPr>
        <p:spPr bwMode="auto">
          <a:xfrm rot="-5400000">
            <a:off x="249237" y="3022601"/>
            <a:ext cx="2238375"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(c-c</a:t>
            </a:r>
            <a:r>
              <a:rPr lang="en-US" sz="2400" baseline="-25000">
                <a:latin typeface="Times New Roman" pitchFamily="18" charset="0"/>
              </a:rPr>
              <a:t>0</a:t>
            </a:r>
            <a:r>
              <a:rPr lang="en-US" sz="2400">
                <a:latin typeface="Times New Roman" pitchFamily="18" charset="0"/>
              </a:rPr>
              <a:t>)/c</a:t>
            </a:r>
            <a:r>
              <a:rPr lang="en-US" sz="2400" baseline="-25000">
                <a:latin typeface="Times New Roman" pitchFamily="18" charset="0"/>
              </a:rPr>
              <a:t>0</a:t>
            </a:r>
            <a:r>
              <a:rPr lang="en-US" sz="2400">
                <a:latin typeface="Times New Roman" pitchFamily="18" charset="0"/>
              </a:rPr>
              <a:t>    (%)</a:t>
            </a:r>
          </a:p>
        </p:txBody>
      </p:sp>
      <p:sp>
        <p:nvSpPr>
          <p:cNvPr id="272391" name="Text Box 7"/>
          <p:cNvSpPr txBox="1">
            <a:spLocks noChangeArrowheads="1"/>
          </p:cNvSpPr>
          <p:nvPr/>
        </p:nvSpPr>
        <p:spPr bwMode="auto">
          <a:xfrm>
            <a:off x="2286000" y="1371600"/>
            <a:ext cx="4953000" cy="457200"/>
          </a:xfrm>
          <a:prstGeom prst="rect">
            <a:avLst/>
          </a:prstGeom>
          <a:noFill/>
          <a:ln w="9525">
            <a:noFill/>
            <a:miter lim="800000"/>
            <a:headEnd/>
            <a:tailEnd/>
          </a:ln>
        </p:spPr>
        <p:txBody>
          <a:bodyPr>
            <a:spAutoFit/>
          </a:bodyPr>
          <a:lstStyle/>
          <a:p>
            <a:pPr eaLnBrk="0" hangingPunct="0">
              <a:spcBef>
                <a:spcPct val="50000"/>
              </a:spcBef>
            </a:pPr>
            <a:r>
              <a:rPr lang="en-US" sz="2400" b="1">
                <a:solidFill>
                  <a:schemeClr val="bg1"/>
                </a:solidFill>
                <a:latin typeface="Times New Roman" pitchFamily="18" charset="0"/>
              </a:rPr>
              <a:t>.</a:t>
            </a:r>
            <a:endParaRPr lang="en-US" sz="2400" b="1">
              <a:latin typeface="Times New Roman" pitchFamily="18" charset="0"/>
            </a:endParaRPr>
          </a:p>
        </p:txBody>
      </p:sp>
      <p:sp>
        <p:nvSpPr>
          <p:cNvPr id="272392" name="Text Box 8"/>
          <p:cNvSpPr txBox="1">
            <a:spLocks noChangeArrowheads="1"/>
          </p:cNvSpPr>
          <p:nvPr/>
        </p:nvSpPr>
        <p:spPr bwMode="auto">
          <a:xfrm>
            <a:off x="7162800" y="2819400"/>
            <a:ext cx="762000" cy="942975"/>
          </a:xfrm>
          <a:prstGeom prst="rect">
            <a:avLst/>
          </a:prstGeom>
          <a:noFill/>
          <a:ln w="9525">
            <a:noFill/>
            <a:miter lim="800000"/>
            <a:headEnd/>
            <a:tailEnd/>
          </a:ln>
        </p:spPr>
        <p:txBody>
          <a:bodyPr>
            <a:spAutoFit/>
          </a:bodyPr>
          <a:lstStyle/>
          <a:p>
            <a:pPr eaLnBrk="0" hangingPunct="0">
              <a:spcBef>
                <a:spcPct val="50000"/>
              </a:spcBef>
            </a:pPr>
            <a:r>
              <a:rPr lang="en-US" sz="1400">
                <a:solidFill>
                  <a:srgbClr val="FF0066"/>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ZZ</a:t>
            </a:r>
          </a:p>
          <a:p>
            <a:pPr eaLnBrk="0" hangingPunct="0">
              <a:spcBef>
                <a:spcPct val="50000"/>
              </a:spcBef>
            </a:pPr>
            <a:r>
              <a:rPr lang="en-US" sz="1400">
                <a:solidFill>
                  <a:schemeClr val="accent2"/>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AC</a:t>
            </a:r>
          </a:p>
          <a:p>
            <a:pPr eaLnBrk="0" hangingPunct="0">
              <a:spcBef>
                <a:spcPct val="50000"/>
              </a:spcBef>
            </a:pPr>
            <a:r>
              <a:rPr lang="en-US" sz="1400">
                <a:solidFill>
                  <a:srgbClr val="33CC33"/>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CH</a:t>
            </a:r>
          </a:p>
        </p:txBody>
      </p:sp>
      <p:sp>
        <p:nvSpPr>
          <p:cNvPr id="272393" name="Text Box 9"/>
          <p:cNvSpPr txBox="1">
            <a:spLocks noChangeArrowheads="1"/>
          </p:cNvSpPr>
          <p:nvPr/>
        </p:nvSpPr>
        <p:spPr bwMode="auto">
          <a:xfrm>
            <a:off x="7086600" y="5943600"/>
            <a:ext cx="1371600" cy="274638"/>
          </a:xfrm>
          <a:prstGeom prst="rect">
            <a:avLst/>
          </a:prstGeom>
          <a:noFill/>
          <a:ln w="9525">
            <a:noFill/>
            <a:miter lim="800000"/>
            <a:headEnd/>
            <a:tailEnd/>
          </a:ln>
        </p:spPr>
        <p:txBody>
          <a:bodyPr>
            <a:spAutoFit/>
          </a:bodyPr>
          <a:lstStyle/>
          <a:p>
            <a:pPr eaLnBrk="0" hangingPunct="0">
              <a:spcBef>
                <a:spcPct val="50000"/>
              </a:spcBef>
            </a:pPr>
            <a:r>
              <a:rPr lang="en-US" sz="1200">
                <a:solidFill>
                  <a:schemeClr val="accent1"/>
                </a:solidFill>
                <a:latin typeface="Times New Roman" pitchFamily="18" charset="0"/>
              </a:rPr>
              <a:t>r</a:t>
            </a:r>
            <a:r>
              <a:rPr lang="en-US" sz="1200" baseline="-25000">
                <a:solidFill>
                  <a:schemeClr val="accent1"/>
                </a:solidFill>
                <a:latin typeface="Times New Roman" pitchFamily="18" charset="0"/>
              </a:rPr>
              <a:t>0</a:t>
            </a:r>
            <a:r>
              <a:rPr lang="en-US" sz="1200">
                <a:solidFill>
                  <a:schemeClr val="accent1"/>
                </a:solidFill>
                <a:latin typeface="Times New Roman" pitchFamily="18" charset="0"/>
              </a:rPr>
              <a:t> = 0.1413 nm</a:t>
            </a:r>
            <a:endParaRPr lang="en-US" sz="2400">
              <a:latin typeface="Times New Roman" pitchFamily="18" charset="0"/>
            </a:endParaRPr>
          </a:p>
        </p:txBody>
      </p:sp>
      <p:sp>
        <p:nvSpPr>
          <p:cNvPr id="272394" name="Text Box 10"/>
          <p:cNvSpPr txBox="1">
            <a:spLocks noChangeArrowheads="1"/>
          </p:cNvSpPr>
          <p:nvPr/>
        </p:nvSpPr>
        <p:spPr bwMode="auto">
          <a:xfrm>
            <a:off x="457200" y="6400800"/>
            <a:ext cx="1295400" cy="304800"/>
          </a:xfrm>
          <a:prstGeom prst="rect">
            <a:avLst/>
          </a:prstGeom>
          <a:noFill/>
          <a:ln w="9525">
            <a:noFill/>
            <a:miter lim="800000"/>
            <a:headEnd/>
            <a:tailEnd/>
          </a:ln>
        </p:spPr>
        <p:txBody>
          <a:bodyPr>
            <a:spAutoFit/>
          </a:bodyPr>
          <a:lstStyle/>
          <a:p>
            <a:pPr eaLnBrk="0" hangingPunct="0">
              <a:spcBef>
                <a:spcPct val="50000"/>
              </a:spcBef>
            </a:pPr>
            <a:r>
              <a:rPr lang="en-US" sz="1400">
                <a:latin typeface="Times New Roman" pitchFamily="18" charset="0"/>
              </a:rPr>
              <a:t>ZZ triads</a:t>
            </a:r>
          </a:p>
        </p:txBody>
      </p:sp>
      <p:sp>
        <p:nvSpPr>
          <p:cNvPr id="272395" name="Text Box 11"/>
          <p:cNvSpPr txBox="1">
            <a:spLocks noChangeArrowheads="1"/>
          </p:cNvSpPr>
          <p:nvPr/>
        </p:nvSpPr>
        <p:spPr bwMode="auto">
          <a:xfrm>
            <a:off x="1279525" y="5649913"/>
            <a:ext cx="1720850" cy="304800"/>
          </a:xfrm>
          <a:prstGeom prst="rect">
            <a:avLst/>
          </a:prstGeom>
          <a:noFill/>
          <a:ln w="9525">
            <a:noFill/>
            <a:miter lim="800000"/>
            <a:headEnd/>
            <a:tailEnd/>
          </a:ln>
        </p:spPr>
        <p:txBody>
          <a:bodyPr wrap="none">
            <a:spAutoFit/>
          </a:bodyPr>
          <a:lstStyle/>
          <a:p>
            <a:pPr eaLnBrk="0" hangingPunct="0"/>
            <a:r>
              <a:rPr lang="en-US" sz="1400">
                <a:solidFill>
                  <a:srgbClr val="FF0066"/>
                </a:solidFill>
                <a:latin typeface="Times New Roman" pitchFamily="18" charset="0"/>
              </a:rPr>
              <a:t>(9,0) </a:t>
            </a:r>
            <a:r>
              <a:rPr lang="en-US" sz="1400">
                <a:latin typeface="Times New Roman" pitchFamily="18" charset="0"/>
              </a:rPr>
              <a:t>: -0.05 ± 0.01 %</a:t>
            </a:r>
          </a:p>
        </p:txBody>
      </p:sp>
      <p:sp>
        <p:nvSpPr>
          <p:cNvPr id="272396" name="Line 12"/>
          <p:cNvSpPr>
            <a:spLocks noChangeShapeType="1"/>
          </p:cNvSpPr>
          <p:nvPr/>
        </p:nvSpPr>
        <p:spPr bwMode="auto">
          <a:xfrm flipV="1">
            <a:off x="1676400" y="2743200"/>
            <a:ext cx="2514600" cy="2971800"/>
          </a:xfrm>
          <a:prstGeom prst="line">
            <a:avLst/>
          </a:prstGeom>
          <a:noFill/>
          <a:ln w="9525">
            <a:solidFill>
              <a:schemeClr val="tx1"/>
            </a:solidFill>
            <a:round/>
            <a:headEnd/>
            <a:tailEnd type="triangle" w="med" len="med"/>
          </a:ln>
        </p:spPr>
        <p:txBody>
          <a:bodyPr wrap="none" anchor="ctr"/>
          <a:lstStyle/>
          <a:p>
            <a:endParaRPr lang="hu-HU"/>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3410" name="Rectangle 2"/>
          <p:cNvSpPr>
            <a:spLocks noGrp="1" noChangeArrowheads="1"/>
          </p:cNvSpPr>
          <p:nvPr>
            <p:ph type="ctrTitle" idx="4294967295"/>
          </p:nvPr>
        </p:nvSpPr>
        <p:spPr>
          <a:xfrm>
            <a:off x="685800" y="2286000"/>
            <a:ext cx="7772400" cy="1143000"/>
          </a:xfrm>
        </p:spPr>
        <p:txBody>
          <a:bodyPr anchor="ctr"/>
          <a:lstStyle/>
          <a:p>
            <a:pPr eaLnBrk="1" hangingPunct="1"/>
            <a:r>
              <a:rPr lang="en-US" sz="4000" smtClean="0"/>
              <a:t>bond lengths</a:t>
            </a:r>
          </a:p>
        </p:txBody>
      </p:sp>
      <p:sp>
        <p:nvSpPr>
          <p:cNvPr id="273411" name="Rectangle 3"/>
          <p:cNvSpPr>
            <a:spLocks noGrp="1" noChangeArrowheads="1"/>
          </p:cNvSpPr>
          <p:nvPr>
            <p:ph type="subTitle" idx="4294967295"/>
          </p:nvPr>
        </p:nvSpPr>
        <p:spPr>
          <a:xfrm>
            <a:off x="1271588" y="3729038"/>
            <a:ext cx="6591300" cy="1816100"/>
          </a:xfrm>
        </p:spPr>
        <p:txBody>
          <a:bodyPr/>
          <a:lstStyle/>
          <a:p>
            <a:pPr marL="0" indent="0" eaLnBrk="1" hangingPunct="1">
              <a:buFont typeface="Wingdings" pitchFamily="2" charset="2"/>
              <a:buNone/>
            </a:pPr>
            <a:endParaRPr lang="hu-HU" sz="28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image002.avi">
            <a:hlinkClick r:id="" action="ppaction://media"/>
          </p:cNvPr>
          <p:cNvPicPr>
            <a:picLocks noGrp="1" noRot="1" noChangeAspect="1"/>
          </p:cNvPicPr>
          <p:nvPr>
            <p:ph idx="4294967295"/>
            <a:videoFile r:link="rId1"/>
          </p:nvPr>
        </p:nvPicPr>
        <p:blipFill>
          <a:blip r:embed="rId4" cstate="print"/>
          <a:srcRect/>
          <a:stretch>
            <a:fillRect/>
          </a:stretch>
        </p:blipFill>
        <p:spPr>
          <a:xfrm>
            <a:off x="820738" y="-209550"/>
            <a:ext cx="8121650" cy="649605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74434" name="Picture 2" descr="r1par-rel-percent_d-nm-1_lp"/>
          <p:cNvPicPr>
            <a:picLocks noChangeAspect="1" noChangeArrowheads="1"/>
          </p:cNvPicPr>
          <p:nvPr/>
        </p:nvPicPr>
        <p:blipFill>
          <a:blip r:embed="rId3" cstate="print"/>
          <a:srcRect/>
          <a:stretch>
            <a:fillRect/>
          </a:stretch>
        </p:blipFill>
        <p:spPr bwMode="auto">
          <a:xfrm>
            <a:off x="914400" y="604838"/>
            <a:ext cx="7315200" cy="5648325"/>
          </a:xfrm>
          <a:prstGeom prst="rect">
            <a:avLst/>
          </a:prstGeom>
          <a:noFill/>
          <a:ln w="9525">
            <a:noFill/>
            <a:miter lim="800000"/>
            <a:headEnd/>
            <a:tailEnd/>
          </a:ln>
        </p:spPr>
      </p:pic>
      <p:sp>
        <p:nvSpPr>
          <p:cNvPr id="274435" name="Rectangle 3"/>
          <p:cNvSpPr>
            <a:spLocks noGrp="1" noChangeArrowheads="1"/>
          </p:cNvSpPr>
          <p:nvPr>
            <p:ph type="title" idx="4294967295"/>
          </p:nvPr>
        </p:nvSpPr>
        <p:spPr/>
        <p:txBody>
          <a:bodyPr anchor="ctr"/>
          <a:lstStyle/>
          <a:p>
            <a:pPr eaLnBrk="1" hangingPunct="1"/>
            <a:r>
              <a:rPr lang="en-US" b="1" smtClean="0">
                <a:solidFill>
                  <a:schemeClr val="tx1"/>
                </a:solidFill>
              </a:rPr>
              <a:t>(r</a:t>
            </a:r>
            <a:r>
              <a:rPr lang="en-US" b="1" baseline="-25000" smtClean="0">
                <a:solidFill>
                  <a:schemeClr val="tx1"/>
                </a:solidFill>
              </a:rPr>
              <a:t>1</a:t>
            </a:r>
            <a:r>
              <a:rPr lang="en-US" b="1" smtClean="0">
                <a:solidFill>
                  <a:schemeClr val="tx1"/>
                </a:solidFill>
              </a:rPr>
              <a:t>-r</a:t>
            </a:r>
            <a:r>
              <a:rPr lang="en-US" b="1" baseline="-25000" smtClean="0">
                <a:solidFill>
                  <a:schemeClr val="tx1"/>
                </a:solidFill>
              </a:rPr>
              <a:t>0</a:t>
            </a:r>
            <a:r>
              <a:rPr lang="en-US" b="1" smtClean="0">
                <a:solidFill>
                  <a:schemeClr val="tx1"/>
                </a:solidFill>
              </a:rPr>
              <a:t>)/r</a:t>
            </a:r>
            <a:r>
              <a:rPr lang="en-US" b="1" baseline="-25000" smtClean="0">
                <a:solidFill>
                  <a:schemeClr val="tx1"/>
                </a:solidFill>
              </a:rPr>
              <a:t>0</a:t>
            </a:r>
            <a:r>
              <a:rPr lang="en-US" b="1" smtClean="0">
                <a:solidFill>
                  <a:schemeClr val="tx1"/>
                </a:solidFill>
              </a:rPr>
              <a:t> vs 1/d</a:t>
            </a:r>
            <a:r>
              <a:rPr lang="en-US" smtClean="0">
                <a:solidFill>
                  <a:schemeClr val="tx1"/>
                </a:solidFill>
              </a:rPr>
              <a:t/>
            </a:r>
            <a:br>
              <a:rPr lang="en-US" smtClean="0">
                <a:solidFill>
                  <a:schemeClr val="tx1"/>
                </a:solidFill>
              </a:rPr>
            </a:br>
            <a:r>
              <a:rPr lang="en-US" b="1" smtClean="0">
                <a:solidFill>
                  <a:schemeClr val="tx1"/>
                </a:solidFill>
              </a:rPr>
              <a:t>relative change</a:t>
            </a:r>
            <a:endParaRPr lang="en-US" smtClean="0">
              <a:solidFill>
                <a:schemeClr val="tx1"/>
              </a:solidFill>
            </a:endParaRPr>
          </a:p>
        </p:txBody>
      </p:sp>
      <p:sp>
        <p:nvSpPr>
          <p:cNvPr id="274436" name="Text Box 4"/>
          <p:cNvSpPr txBox="1">
            <a:spLocks noChangeArrowheads="1"/>
          </p:cNvSpPr>
          <p:nvPr/>
        </p:nvSpPr>
        <p:spPr bwMode="auto">
          <a:xfrm>
            <a:off x="3962400" y="5334000"/>
            <a:ext cx="19050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1/d (nm</a:t>
            </a:r>
            <a:r>
              <a:rPr lang="en-US" sz="2400" baseline="30000">
                <a:latin typeface="Times New Roman" pitchFamily="18" charset="0"/>
              </a:rPr>
              <a:t>-1</a:t>
            </a:r>
            <a:r>
              <a:rPr lang="en-US" sz="2400">
                <a:latin typeface="Times New Roman" pitchFamily="18" charset="0"/>
              </a:rPr>
              <a:t>) </a:t>
            </a:r>
          </a:p>
        </p:txBody>
      </p:sp>
      <p:sp>
        <p:nvSpPr>
          <p:cNvPr id="274437" name="Text Box 5"/>
          <p:cNvSpPr txBox="1">
            <a:spLocks noChangeArrowheads="1"/>
          </p:cNvSpPr>
          <p:nvPr/>
        </p:nvSpPr>
        <p:spPr bwMode="auto">
          <a:xfrm>
            <a:off x="762000" y="3352800"/>
            <a:ext cx="1295400" cy="457200"/>
          </a:xfrm>
          <a:prstGeom prst="rect">
            <a:avLst/>
          </a:prstGeom>
          <a:noFill/>
          <a:ln w="9525">
            <a:noFill/>
            <a:miter lim="800000"/>
            <a:headEnd/>
            <a:tailEnd/>
          </a:ln>
        </p:spPr>
        <p:txBody>
          <a:bodyPr>
            <a:spAutoFit/>
          </a:bodyPr>
          <a:lstStyle/>
          <a:p>
            <a:pPr eaLnBrk="0" hangingPunct="0">
              <a:spcBef>
                <a:spcPct val="50000"/>
              </a:spcBef>
            </a:pPr>
            <a:endParaRPr lang="hu-HU" sz="2400">
              <a:latin typeface="Times New Roman" pitchFamily="18" charset="0"/>
            </a:endParaRPr>
          </a:p>
        </p:txBody>
      </p:sp>
      <p:sp>
        <p:nvSpPr>
          <p:cNvPr id="274438" name="Text Box 6"/>
          <p:cNvSpPr txBox="1">
            <a:spLocks noChangeArrowheads="1"/>
          </p:cNvSpPr>
          <p:nvPr/>
        </p:nvSpPr>
        <p:spPr bwMode="auto">
          <a:xfrm rot="-5400000">
            <a:off x="249237" y="3022601"/>
            <a:ext cx="2238375"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(r</a:t>
            </a:r>
            <a:r>
              <a:rPr lang="en-US" sz="2400" baseline="-25000">
                <a:latin typeface="Times New Roman" pitchFamily="18" charset="0"/>
              </a:rPr>
              <a:t>1</a:t>
            </a:r>
            <a:r>
              <a:rPr lang="en-US" sz="2400">
                <a:latin typeface="Times New Roman" pitchFamily="18" charset="0"/>
              </a:rPr>
              <a:t>-r</a:t>
            </a:r>
            <a:r>
              <a:rPr lang="en-US" sz="2400" baseline="-25000">
                <a:latin typeface="Times New Roman" pitchFamily="18" charset="0"/>
              </a:rPr>
              <a:t>0</a:t>
            </a:r>
            <a:r>
              <a:rPr lang="en-US" sz="2400">
                <a:latin typeface="Times New Roman" pitchFamily="18" charset="0"/>
              </a:rPr>
              <a:t>)/r</a:t>
            </a:r>
            <a:r>
              <a:rPr lang="en-US" sz="2400" baseline="-25000">
                <a:latin typeface="Times New Roman" pitchFamily="18" charset="0"/>
              </a:rPr>
              <a:t>0</a:t>
            </a:r>
            <a:r>
              <a:rPr lang="en-US" sz="2400">
                <a:latin typeface="Times New Roman" pitchFamily="18" charset="0"/>
              </a:rPr>
              <a:t>    (%)</a:t>
            </a:r>
          </a:p>
        </p:txBody>
      </p:sp>
      <p:sp>
        <p:nvSpPr>
          <p:cNvPr id="274439" name="Text Box 7"/>
          <p:cNvSpPr txBox="1">
            <a:spLocks noChangeArrowheads="1"/>
          </p:cNvSpPr>
          <p:nvPr/>
        </p:nvSpPr>
        <p:spPr bwMode="auto">
          <a:xfrm>
            <a:off x="2286000" y="1371600"/>
            <a:ext cx="4953000" cy="457200"/>
          </a:xfrm>
          <a:prstGeom prst="rect">
            <a:avLst/>
          </a:prstGeom>
          <a:noFill/>
          <a:ln w="9525">
            <a:noFill/>
            <a:miter lim="800000"/>
            <a:headEnd/>
            <a:tailEnd/>
          </a:ln>
        </p:spPr>
        <p:txBody>
          <a:bodyPr>
            <a:spAutoFit/>
          </a:bodyPr>
          <a:lstStyle/>
          <a:p>
            <a:pPr eaLnBrk="0" hangingPunct="0">
              <a:spcBef>
                <a:spcPct val="50000"/>
              </a:spcBef>
            </a:pPr>
            <a:r>
              <a:rPr lang="en-US" sz="2400" b="1">
                <a:solidFill>
                  <a:schemeClr val="bg1"/>
                </a:solidFill>
                <a:latin typeface="Times New Roman" pitchFamily="18" charset="0"/>
              </a:rPr>
              <a:t>.</a:t>
            </a:r>
            <a:endParaRPr lang="en-US" sz="2400" b="1">
              <a:latin typeface="Times New Roman" pitchFamily="18" charset="0"/>
            </a:endParaRPr>
          </a:p>
        </p:txBody>
      </p:sp>
      <p:sp>
        <p:nvSpPr>
          <p:cNvPr id="274440" name="Text Box 8"/>
          <p:cNvSpPr txBox="1">
            <a:spLocks noChangeArrowheads="1"/>
          </p:cNvSpPr>
          <p:nvPr/>
        </p:nvSpPr>
        <p:spPr bwMode="auto">
          <a:xfrm>
            <a:off x="7162800" y="2819400"/>
            <a:ext cx="762000" cy="942975"/>
          </a:xfrm>
          <a:prstGeom prst="rect">
            <a:avLst/>
          </a:prstGeom>
          <a:noFill/>
          <a:ln w="9525">
            <a:noFill/>
            <a:miter lim="800000"/>
            <a:headEnd/>
            <a:tailEnd/>
          </a:ln>
        </p:spPr>
        <p:txBody>
          <a:bodyPr>
            <a:spAutoFit/>
          </a:bodyPr>
          <a:lstStyle/>
          <a:p>
            <a:pPr eaLnBrk="0" hangingPunct="0">
              <a:spcBef>
                <a:spcPct val="50000"/>
              </a:spcBef>
            </a:pPr>
            <a:r>
              <a:rPr lang="en-US" sz="1400">
                <a:solidFill>
                  <a:srgbClr val="FF0066"/>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ZZ</a:t>
            </a:r>
          </a:p>
          <a:p>
            <a:pPr eaLnBrk="0" hangingPunct="0">
              <a:spcBef>
                <a:spcPct val="50000"/>
              </a:spcBef>
            </a:pPr>
            <a:r>
              <a:rPr lang="en-US" sz="1400">
                <a:solidFill>
                  <a:schemeClr val="accent2"/>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AC</a:t>
            </a:r>
          </a:p>
          <a:p>
            <a:pPr eaLnBrk="0" hangingPunct="0">
              <a:spcBef>
                <a:spcPct val="50000"/>
              </a:spcBef>
            </a:pPr>
            <a:r>
              <a:rPr lang="en-US" sz="1400">
                <a:solidFill>
                  <a:srgbClr val="33CC33"/>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CH</a:t>
            </a:r>
          </a:p>
        </p:txBody>
      </p:sp>
      <p:sp>
        <p:nvSpPr>
          <p:cNvPr id="274441" name="Text Box 9"/>
          <p:cNvSpPr txBox="1">
            <a:spLocks noChangeArrowheads="1"/>
          </p:cNvSpPr>
          <p:nvPr/>
        </p:nvSpPr>
        <p:spPr bwMode="auto">
          <a:xfrm>
            <a:off x="6248400" y="5715000"/>
            <a:ext cx="2438400" cy="396875"/>
          </a:xfrm>
          <a:prstGeom prst="rect">
            <a:avLst/>
          </a:prstGeom>
          <a:noFill/>
          <a:ln w="9525">
            <a:noFill/>
            <a:miter lim="800000"/>
            <a:headEnd/>
            <a:tailEnd/>
          </a:ln>
        </p:spPr>
        <p:txBody>
          <a:bodyPr>
            <a:spAutoFit/>
          </a:bodyPr>
          <a:lstStyle/>
          <a:p>
            <a:pPr eaLnBrk="0" hangingPunct="0">
              <a:spcBef>
                <a:spcPct val="50000"/>
              </a:spcBef>
            </a:pPr>
            <a:r>
              <a:rPr lang="en-US" sz="2000">
                <a:solidFill>
                  <a:schemeClr val="accent1"/>
                </a:solidFill>
                <a:latin typeface="Times New Roman" pitchFamily="18" charset="0"/>
              </a:rPr>
              <a:t>r</a:t>
            </a:r>
            <a:r>
              <a:rPr lang="en-US" sz="2000" baseline="-25000">
                <a:solidFill>
                  <a:schemeClr val="accent1"/>
                </a:solidFill>
                <a:latin typeface="Times New Roman" pitchFamily="18" charset="0"/>
              </a:rPr>
              <a:t>0</a:t>
            </a:r>
            <a:r>
              <a:rPr lang="en-US" sz="2000">
                <a:solidFill>
                  <a:schemeClr val="accent1"/>
                </a:solidFill>
                <a:latin typeface="Times New Roman" pitchFamily="18" charset="0"/>
              </a:rPr>
              <a:t> = 0.1413 nm</a:t>
            </a:r>
            <a:endParaRPr lang="en-US" sz="2000">
              <a:latin typeface="Times New Roman" pitchFamily="18" charset="0"/>
            </a:endParaRPr>
          </a:p>
        </p:txBody>
      </p:sp>
      <p:sp>
        <p:nvSpPr>
          <p:cNvPr id="274442" name="Text Box 10"/>
          <p:cNvSpPr txBox="1">
            <a:spLocks noChangeArrowheads="1"/>
          </p:cNvSpPr>
          <p:nvPr/>
        </p:nvSpPr>
        <p:spPr bwMode="auto">
          <a:xfrm>
            <a:off x="381000" y="6477000"/>
            <a:ext cx="1371600" cy="304800"/>
          </a:xfrm>
          <a:prstGeom prst="rect">
            <a:avLst/>
          </a:prstGeom>
          <a:noFill/>
          <a:ln w="9525">
            <a:noFill/>
            <a:miter lim="800000"/>
            <a:headEnd/>
            <a:tailEnd/>
          </a:ln>
        </p:spPr>
        <p:txBody>
          <a:bodyPr>
            <a:spAutoFit/>
          </a:bodyPr>
          <a:lstStyle/>
          <a:p>
            <a:pPr eaLnBrk="0" hangingPunct="0">
              <a:spcBef>
                <a:spcPct val="50000"/>
              </a:spcBef>
            </a:pPr>
            <a:r>
              <a:rPr lang="en-US" sz="1400">
                <a:latin typeface="Times New Roman" pitchFamily="18" charset="0"/>
              </a:rPr>
              <a:t>ZZ triads</a:t>
            </a:r>
            <a:endParaRPr lang="en-US" sz="2400">
              <a:latin typeface="Times New Roman" pitchFamily="18" charset="0"/>
            </a:endParaRPr>
          </a:p>
        </p:txBody>
      </p:sp>
      <p:sp>
        <p:nvSpPr>
          <p:cNvPr id="274443" name="Text Box 11"/>
          <p:cNvSpPr txBox="1">
            <a:spLocks noChangeArrowheads="1"/>
          </p:cNvSpPr>
          <p:nvPr/>
        </p:nvSpPr>
        <p:spPr bwMode="auto">
          <a:xfrm>
            <a:off x="1431925" y="5726113"/>
            <a:ext cx="1809750" cy="304800"/>
          </a:xfrm>
          <a:prstGeom prst="rect">
            <a:avLst/>
          </a:prstGeom>
          <a:noFill/>
          <a:ln w="9525">
            <a:noFill/>
            <a:miter lim="800000"/>
            <a:headEnd/>
            <a:tailEnd/>
          </a:ln>
        </p:spPr>
        <p:txBody>
          <a:bodyPr wrap="none">
            <a:spAutoFit/>
          </a:bodyPr>
          <a:lstStyle/>
          <a:p>
            <a:pPr eaLnBrk="0" hangingPunct="0"/>
            <a:r>
              <a:rPr lang="en-US" sz="1400">
                <a:solidFill>
                  <a:srgbClr val="FF0066"/>
                </a:solidFill>
                <a:latin typeface="Times New Roman" pitchFamily="18" charset="0"/>
              </a:rPr>
              <a:t>(9,0) </a:t>
            </a:r>
            <a:r>
              <a:rPr lang="en-US" sz="1400">
                <a:latin typeface="Times New Roman" pitchFamily="18" charset="0"/>
              </a:rPr>
              <a:t>: -0.32 ± 0.004 %</a:t>
            </a:r>
          </a:p>
        </p:txBody>
      </p:sp>
      <p:sp>
        <p:nvSpPr>
          <p:cNvPr id="274444" name="Line 12"/>
          <p:cNvSpPr>
            <a:spLocks noChangeShapeType="1"/>
          </p:cNvSpPr>
          <p:nvPr/>
        </p:nvSpPr>
        <p:spPr bwMode="auto">
          <a:xfrm flipV="1">
            <a:off x="1752600" y="3352800"/>
            <a:ext cx="2438400" cy="2438400"/>
          </a:xfrm>
          <a:prstGeom prst="line">
            <a:avLst/>
          </a:prstGeom>
          <a:noFill/>
          <a:ln w="9525">
            <a:solidFill>
              <a:schemeClr val="tx1"/>
            </a:solidFill>
            <a:round/>
            <a:headEnd/>
            <a:tailEnd type="triangle" w="med" len="med"/>
          </a:ln>
        </p:spPr>
        <p:txBody>
          <a:bodyPr wrap="none" anchor="ctr"/>
          <a:lstStyle/>
          <a:p>
            <a:endParaRPr lang="hu-HU"/>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75458" name="Picture 2" descr="r2perp-rel-percent_d-nm-1_lp"/>
          <p:cNvPicPr>
            <a:picLocks noChangeAspect="1" noChangeArrowheads="1"/>
          </p:cNvPicPr>
          <p:nvPr/>
        </p:nvPicPr>
        <p:blipFill>
          <a:blip r:embed="rId3" cstate="print"/>
          <a:srcRect/>
          <a:stretch>
            <a:fillRect/>
          </a:stretch>
        </p:blipFill>
        <p:spPr bwMode="auto">
          <a:xfrm>
            <a:off x="914400" y="604838"/>
            <a:ext cx="7315200" cy="5648325"/>
          </a:xfrm>
          <a:prstGeom prst="rect">
            <a:avLst/>
          </a:prstGeom>
          <a:noFill/>
          <a:ln w="9525">
            <a:noFill/>
            <a:miter lim="800000"/>
            <a:headEnd/>
            <a:tailEnd/>
          </a:ln>
        </p:spPr>
      </p:pic>
      <p:sp>
        <p:nvSpPr>
          <p:cNvPr id="275459" name="Rectangle 3"/>
          <p:cNvSpPr>
            <a:spLocks noGrp="1" noChangeArrowheads="1"/>
          </p:cNvSpPr>
          <p:nvPr>
            <p:ph type="title" idx="4294967295"/>
          </p:nvPr>
        </p:nvSpPr>
        <p:spPr/>
        <p:txBody>
          <a:bodyPr anchor="ctr"/>
          <a:lstStyle/>
          <a:p>
            <a:pPr eaLnBrk="1" hangingPunct="1"/>
            <a:r>
              <a:rPr lang="en-US" b="1" smtClean="0">
                <a:solidFill>
                  <a:schemeClr val="tx1"/>
                </a:solidFill>
              </a:rPr>
              <a:t>(r</a:t>
            </a:r>
            <a:r>
              <a:rPr lang="en-US" b="1" baseline="-25000" smtClean="0">
                <a:solidFill>
                  <a:schemeClr val="tx1"/>
                </a:solidFill>
              </a:rPr>
              <a:t>2</a:t>
            </a:r>
            <a:r>
              <a:rPr lang="en-US" b="1" smtClean="0">
                <a:solidFill>
                  <a:schemeClr val="tx1"/>
                </a:solidFill>
              </a:rPr>
              <a:t>-r</a:t>
            </a:r>
            <a:r>
              <a:rPr lang="en-US" b="1" baseline="-25000" smtClean="0">
                <a:solidFill>
                  <a:schemeClr val="tx1"/>
                </a:solidFill>
              </a:rPr>
              <a:t>0</a:t>
            </a:r>
            <a:r>
              <a:rPr lang="en-US" b="1" smtClean="0">
                <a:solidFill>
                  <a:schemeClr val="tx1"/>
                </a:solidFill>
              </a:rPr>
              <a:t>)/r</a:t>
            </a:r>
            <a:r>
              <a:rPr lang="en-US" b="1" baseline="-25000" smtClean="0">
                <a:solidFill>
                  <a:schemeClr val="tx1"/>
                </a:solidFill>
              </a:rPr>
              <a:t>0</a:t>
            </a:r>
            <a:r>
              <a:rPr lang="en-US" b="1" smtClean="0">
                <a:solidFill>
                  <a:schemeClr val="tx1"/>
                </a:solidFill>
              </a:rPr>
              <a:t> vs 1/d</a:t>
            </a:r>
            <a:r>
              <a:rPr lang="en-US" smtClean="0">
                <a:solidFill>
                  <a:schemeClr val="tx1"/>
                </a:solidFill>
              </a:rPr>
              <a:t/>
            </a:r>
            <a:br>
              <a:rPr lang="en-US" smtClean="0">
                <a:solidFill>
                  <a:schemeClr val="tx1"/>
                </a:solidFill>
              </a:rPr>
            </a:br>
            <a:r>
              <a:rPr lang="en-US" b="1" smtClean="0">
                <a:solidFill>
                  <a:schemeClr val="tx1"/>
                </a:solidFill>
              </a:rPr>
              <a:t>relative change</a:t>
            </a:r>
            <a:endParaRPr lang="en-US" smtClean="0">
              <a:solidFill>
                <a:schemeClr val="tx1"/>
              </a:solidFill>
            </a:endParaRPr>
          </a:p>
        </p:txBody>
      </p:sp>
      <p:sp>
        <p:nvSpPr>
          <p:cNvPr id="275460" name="Text Box 4"/>
          <p:cNvSpPr txBox="1">
            <a:spLocks noChangeArrowheads="1"/>
          </p:cNvSpPr>
          <p:nvPr/>
        </p:nvSpPr>
        <p:spPr bwMode="auto">
          <a:xfrm>
            <a:off x="3962400" y="5334000"/>
            <a:ext cx="19050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1/d (nm</a:t>
            </a:r>
            <a:r>
              <a:rPr lang="en-US" sz="2400" baseline="30000">
                <a:latin typeface="Times New Roman" pitchFamily="18" charset="0"/>
              </a:rPr>
              <a:t>-1</a:t>
            </a:r>
            <a:r>
              <a:rPr lang="en-US" sz="2400">
                <a:latin typeface="Times New Roman" pitchFamily="18" charset="0"/>
              </a:rPr>
              <a:t>) </a:t>
            </a:r>
          </a:p>
        </p:txBody>
      </p:sp>
      <p:sp>
        <p:nvSpPr>
          <p:cNvPr id="275461" name="Text Box 5"/>
          <p:cNvSpPr txBox="1">
            <a:spLocks noChangeArrowheads="1"/>
          </p:cNvSpPr>
          <p:nvPr/>
        </p:nvSpPr>
        <p:spPr bwMode="auto">
          <a:xfrm>
            <a:off x="762000" y="3352800"/>
            <a:ext cx="1295400" cy="457200"/>
          </a:xfrm>
          <a:prstGeom prst="rect">
            <a:avLst/>
          </a:prstGeom>
          <a:noFill/>
          <a:ln w="9525">
            <a:noFill/>
            <a:miter lim="800000"/>
            <a:headEnd/>
            <a:tailEnd/>
          </a:ln>
        </p:spPr>
        <p:txBody>
          <a:bodyPr>
            <a:spAutoFit/>
          </a:bodyPr>
          <a:lstStyle/>
          <a:p>
            <a:pPr eaLnBrk="0" hangingPunct="0">
              <a:spcBef>
                <a:spcPct val="50000"/>
              </a:spcBef>
            </a:pPr>
            <a:endParaRPr lang="hu-HU" sz="2400">
              <a:latin typeface="Times New Roman" pitchFamily="18" charset="0"/>
            </a:endParaRPr>
          </a:p>
        </p:txBody>
      </p:sp>
      <p:sp>
        <p:nvSpPr>
          <p:cNvPr id="275462" name="Text Box 6"/>
          <p:cNvSpPr txBox="1">
            <a:spLocks noChangeArrowheads="1"/>
          </p:cNvSpPr>
          <p:nvPr/>
        </p:nvSpPr>
        <p:spPr bwMode="auto">
          <a:xfrm rot="-5400000">
            <a:off x="249237" y="3022601"/>
            <a:ext cx="2238375"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(r</a:t>
            </a:r>
            <a:r>
              <a:rPr lang="en-US" sz="2400" baseline="-25000">
                <a:latin typeface="Times New Roman" pitchFamily="18" charset="0"/>
              </a:rPr>
              <a:t>2</a:t>
            </a:r>
            <a:r>
              <a:rPr lang="en-US" sz="2400">
                <a:latin typeface="Times New Roman" pitchFamily="18" charset="0"/>
              </a:rPr>
              <a:t>-r</a:t>
            </a:r>
            <a:r>
              <a:rPr lang="en-US" sz="2400" baseline="-25000">
                <a:latin typeface="Times New Roman" pitchFamily="18" charset="0"/>
              </a:rPr>
              <a:t>0</a:t>
            </a:r>
            <a:r>
              <a:rPr lang="en-US" sz="2400">
                <a:latin typeface="Times New Roman" pitchFamily="18" charset="0"/>
              </a:rPr>
              <a:t>)/r</a:t>
            </a:r>
            <a:r>
              <a:rPr lang="en-US" sz="2400" baseline="-25000">
                <a:latin typeface="Times New Roman" pitchFamily="18" charset="0"/>
              </a:rPr>
              <a:t>0</a:t>
            </a:r>
            <a:r>
              <a:rPr lang="en-US" sz="2400">
                <a:latin typeface="Times New Roman" pitchFamily="18" charset="0"/>
              </a:rPr>
              <a:t>    (%)</a:t>
            </a:r>
          </a:p>
        </p:txBody>
      </p:sp>
      <p:sp>
        <p:nvSpPr>
          <p:cNvPr id="275463" name="Text Box 7"/>
          <p:cNvSpPr txBox="1">
            <a:spLocks noChangeArrowheads="1"/>
          </p:cNvSpPr>
          <p:nvPr/>
        </p:nvSpPr>
        <p:spPr bwMode="auto">
          <a:xfrm>
            <a:off x="2286000" y="1371600"/>
            <a:ext cx="4953000" cy="457200"/>
          </a:xfrm>
          <a:prstGeom prst="rect">
            <a:avLst/>
          </a:prstGeom>
          <a:noFill/>
          <a:ln w="9525">
            <a:noFill/>
            <a:miter lim="800000"/>
            <a:headEnd/>
            <a:tailEnd/>
          </a:ln>
        </p:spPr>
        <p:txBody>
          <a:bodyPr>
            <a:spAutoFit/>
          </a:bodyPr>
          <a:lstStyle/>
          <a:p>
            <a:pPr eaLnBrk="0" hangingPunct="0">
              <a:spcBef>
                <a:spcPct val="50000"/>
              </a:spcBef>
            </a:pPr>
            <a:r>
              <a:rPr lang="en-US" sz="2400" b="1">
                <a:solidFill>
                  <a:schemeClr val="bg1"/>
                </a:solidFill>
                <a:latin typeface="Times New Roman" pitchFamily="18" charset="0"/>
              </a:rPr>
              <a:t>.</a:t>
            </a:r>
            <a:endParaRPr lang="en-US" sz="2400" b="1">
              <a:latin typeface="Times New Roman" pitchFamily="18" charset="0"/>
            </a:endParaRPr>
          </a:p>
        </p:txBody>
      </p:sp>
      <p:sp>
        <p:nvSpPr>
          <p:cNvPr id="275464" name="Text Box 8"/>
          <p:cNvSpPr txBox="1">
            <a:spLocks noChangeArrowheads="1"/>
          </p:cNvSpPr>
          <p:nvPr/>
        </p:nvSpPr>
        <p:spPr bwMode="auto">
          <a:xfrm>
            <a:off x="7162800" y="2819400"/>
            <a:ext cx="762000" cy="942975"/>
          </a:xfrm>
          <a:prstGeom prst="rect">
            <a:avLst/>
          </a:prstGeom>
          <a:noFill/>
          <a:ln w="9525">
            <a:noFill/>
            <a:miter lim="800000"/>
            <a:headEnd/>
            <a:tailEnd/>
          </a:ln>
        </p:spPr>
        <p:txBody>
          <a:bodyPr>
            <a:spAutoFit/>
          </a:bodyPr>
          <a:lstStyle/>
          <a:p>
            <a:pPr eaLnBrk="0" hangingPunct="0">
              <a:spcBef>
                <a:spcPct val="50000"/>
              </a:spcBef>
            </a:pPr>
            <a:r>
              <a:rPr lang="en-US" sz="1400">
                <a:solidFill>
                  <a:srgbClr val="FF0066"/>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ZZ</a:t>
            </a:r>
          </a:p>
          <a:p>
            <a:pPr eaLnBrk="0" hangingPunct="0">
              <a:spcBef>
                <a:spcPct val="50000"/>
              </a:spcBef>
            </a:pPr>
            <a:r>
              <a:rPr lang="en-US" sz="1400">
                <a:solidFill>
                  <a:schemeClr val="accent2"/>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AC</a:t>
            </a:r>
          </a:p>
          <a:p>
            <a:pPr eaLnBrk="0" hangingPunct="0">
              <a:spcBef>
                <a:spcPct val="50000"/>
              </a:spcBef>
            </a:pPr>
            <a:r>
              <a:rPr lang="en-US" sz="1400">
                <a:solidFill>
                  <a:srgbClr val="33CC33"/>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CH</a:t>
            </a:r>
          </a:p>
        </p:txBody>
      </p:sp>
      <p:sp>
        <p:nvSpPr>
          <p:cNvPr id="275465" name="Text Box 9"/>
          <p:cNvSpPr txBox="1">
            <a:spLocks noChangeArrowheads="1"/>
          </p:cNvSpPr>
          <p:nvPr/>
        </p:nvSpPr>
        <p:spPr bwMode="auto">
          <a:xfrm>
            <a:off x="6248400" y="5715000"/>
            <a:ext cx="2438400" cy="396875"/>
          </a:xfrm>
          <a:prstGeom prst="rect">
            <a:avLst/>
          </a:prstGeom>
          <a:noFill/>
          <a:ln w="9525">
            <a:noFill/>
            <a:miter lim="800000"/>
            <a:headEnd/>
            <a:tailEnd/>
          </a:ln>
        </p:spPr>
        <p:txBody>
          <a:bodyPr>
            <a:spAutoFit/>
          </a:bodyPr>
          <a:lstStyle/>
          <a:p>
            <a:pPr eaLnBrk="0" hangingPunct="0">
              <a:spcBef>
                <a:spcPct val="50000"/>
              </a:spcBef>
            </a:pPr>
            <a:r>
              <a:rPr lang="en-US" sz="2000">
                <a:solidFill>
                  <a:schemeClr val="accent1"/>
                </a:solidFill>
                <a:latin typeface="Times New Roman" pitchFamily="18" charset="0"/>
              </a:rPr>
              <a:t>r</a:t>
            </a:r>
            <a:r>
              <a:rPr lang="en-US" sz="2000" baseline="-25000">
                <a:solidFill>
                  <a:schemeClr val="accent1"/>
                </a:solidFill>
                <a:latin typeface="Times New Roman" pitchFamily="18" charset="0"/>
              </a:rPr>
              <a:t>0</a:t>
            </a:r>
            <a:r>
              <a:rPr lang="en-US" sz="2000">
                <a:solidFill>
                  <a:schemeClr val="accent1"/>
                </a:solidFill>
                <a:latin typeface="Times New Roman" pitchFamily="18" charset="0"/>
              </a:rPr>
              <a:t> = 0.1413 nm</a:t>
            </a:r>
            <a:endParaRPr lang="en-US" sz="2000">
              <a:latin typeface="Times New Roman" pitchFamily="18" charset="0"/>
            </a:endParaRPr>
          </a:p>
        </p:txBody>
      </p:sp>
      <p:sp>
        <p:nvSpPr>
          <p:cNvPr id="275466" name="Text Box 10"/>
          <p:cNvSpPr txBox="1">
            <a:spLocks noChangeArrowheads="1"/>
          </p:cNvSpPr>
          <p:nvPr/>
        </p:nvSpPr>
        <p:spPr bwMode="auto">
          <a:xfrm>
            <a:off x="381000" y="6477000"/>
            <a:ext cx="1371600" cy="304800"/>
          </a:xfrm>
          <a:prstGeom prst="rect">
            <a:avLst/>
          </a:prstGeom>
          <a:noFill/>
          <a:ln w="9525">
            <a:noFill/>
            <a:miter lim="800000"/>
            <a:headEnd/>
            <a:tailEnd/>
          </a:ln>
        </p:spPr>
        <p:txBody>
          <a:bodyPr>
            <a:spAutoFit/>
          </a:bodyPr>
          <a:lstStyle/>
          <a:p>
            <a:pPr eaLnBrk="0" hangingPunct="0">
              <a:spcBef>
                <a:spcPct val="50000"/>
              </a:spcBef>
            </a:pPr>
            <a:r>
              <a:rPr lang="en-US" sz="1400">
                <a:latin typeface="Times New Roman" pitchFamily="18" charset="0"/>
              </a:rPr>
              <a:t>ZZ triads</a:t>
            </a: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82" name="Rectangle 2"/>
          <p:cNvSpPr>
            <a:spLocks noGrp="1" noChangeArrowheads="1"/>
          </p:cNvSpPr>
          <p:nvPr>
            <p:ph type="ctrTitle" idx="4294967295"/>
          </p:nvPr>
        </p:nvSpPr>
        <p:spPr>
          <a:xfrm>
            <a:off x="685800" y="2286000"/>
            <a:ext cx="7772400" cy="1143000"/>
          </a:xfrm>
        </p:spPr>
        <p:txBody>
          <a:bodyPr anchor="ctr"/>
          <a:lstStyle/>
          <a:p>
            <a:pPr eaLnBrk="1" hangingPunct="1"/>
            <a:r>
              <a:rPr lang="en-US" sz="4000" smtClean="0"/>
              <a:t>bond angles</a:t>
            </a:r>
          </a:p>
        </p:txBody>
      </p:sp>
      <p:sp>
        <p:nvSpPr>
          <p:cNvPr id="276483" name="Rectangle 3"/>
          <p:cNvSpPr>
            <a:spLocks noGrp="1" noChangeArrowheads="1"/>
          </p:cNvSpPr>
          <p:nvPr>
            <p:ph type="subTitle" idx="4294967295"/>
          </p:nvPr>
        </p:nvSpPr>
        <p:spPr>
          <a:xfrm>
            <a:off x="1271588" y="3729038"/>
            <a:ext cx="6591300" cy="1816100"/>
          </a:xfrm>
        </p:spPr>
        <p:txBody>
          <a:bodyPr/>
          <a:lstStyle/>
          <a:p>
            <a:pPr marL="0" indent="0" eaLnBrk="1" hangingPunct="1">
              <a:buFont typeface="Wingdings" pitchFamily="2" charset="2"/>
              <a:buNone/>
            </a:pPr>
            <a:endParaRPr lang="hu-HU" sz="280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77506" name="Picture 2" descr="teta23-deg_d-nm-1_lp"/>
          <p:cNvPicPr>
            <a:picLocks noChangeAspect="1" noChangeArrowheads="1"/>
          </p:cNvPicPr>
          <p:nvPr/>
        </p:nvPicPr>
        <p:blipFill>
          <a:blip r:embed="rId3" cstate="print"/>
          <a:srcRect/>
          <a:stretch>
            <a:fillRect/>
          </a:stretch>
        </p:blipFill>
        <p:spPr bwMode="auto">
          <a:xfrm>
            <a:off x="914400" y="604838"/>
            <a:ext cx="7315200" cy="5648325"/>
          </a:xfrm>
          <a:prstGeom prst="rect">
            <a:avLst/>
          </a:prstGeom>
          <a:noFill/>
          <a:ln w="9525">
            <a:noFill/>
            <a:miter lim="800000"/>
            <a:headEnd/>
            <a:tailEnd/>
          </a:ln>
        </p:spPr>
      </p:pic>
      <p:sp>
        <p:nvSpPr>
          <p:cNvPr id="277507" name="Rectangle 3"/>
          <p:cNvSpPr>
            <a:spLocks noGrp="1" noChangeArrowheads="1"/>
          </p:cNvSpPr>
          <p:nvPr>
            <p:ph type="title" idx="4294967295"/>
          </p:nvPr>
        </p:nvSpPr>
        <p:spPr/>
        <p:txBody>
          <a:bodyPr anchor="ctr"/>
          <a:lstStyle/>
          <a:p>
            <a:pPr eaLnBrk="1" hangingPunct="1"/>
            <a:r>
              <a:rPr lang="en-US" b="1" smtClean="0">
                <a:solidFill>
                  <a:schemeClr val="tx1"/>
                </a:solidFill>
              </a:rPr>
              <a:t>bond angle </a:t>
            </a:r>
            <a:r>
              <a:rPr lang="en-US" b="1" smtClean="0">
                <a:solidFill>
                  <a:schemeClr val="tx1"/>
                </a:solidFill>
                <a:latin typeface="Symbol" pitchFamily="18" charset="2"/>
              </a:rPr>
              <a:t>q</a:t>
            </a:r>
            <a:r>
              <a:rPr lang="en-US" b="1" baseline="-25000" smtClean="0">
                <a:solidFill>
                  <a:schemeClr val="tx1"/>
                </a:solidFill>
              </a:rPr>
              <a:t>1</a:t>
            </a:r>
            <a:r>
              <a:rPr lang="en-US" b="1" smtClean="0">
                <a:solidFill>
                  <a:schemeClr val="tx1"/>
                </a:solidFill>
              </a:rPr>
              <a:t> vs 1/d</a:t>
            </a:r>
            <a:r>
              <a:rPr lang="en-US" baseline="-25000" smtClean="0">
                <a:solidFill>
                  <a:schemeClr val="tx1"/>
                </a:solidFill>
              </a:rPr>
              <a:t>0</a:t>
            </a:r>
            <a:r>
              <a:rPr lang="en-US" smtClean="0">
                <a:solidFill>
                  <a:schemeClr val="tx1"/>
                </a:solidFill>
              </a:rPr>
              <a:t/>
            </a:r>
            <a:br>
              <a:rPr lang="en-US" smtClean="0">
                <a:solidFill>
                  <a:schemeClr val="tx1"/>
                </a:solidFill>
              </a:rPr>
            </a:br>
            <a:r>
              <a:rPr lang="en-US" b="1" smtClean="0">
                <a:solidFill>
                  <a:schemeClr val="tx1"/>
                </a:solidFill>
              </a:rPr>
              <a:t>DFT optimized</a:t>
            </a:r>
            <a:endParaRPr lang="en-US" smtClean="0">
              <a:solidFill>
                <a:schemeClr val="tx1"/>
              </a:solidFill>
            </a:endParaRPr>
          </a:p>
        </p:txBody>
      </p:sp>
      <p:sp>
        <p:nvSpPr>
          <p:cNvPr id="277508" name="Text Box 4"/>
          <p:cNvSpPr txBox="1">
            <a:spLocks noChangeArrowheads="1"/>
          </p:cNvSpPr>
          <p:nvPr/>
        </p:nvSpPr>
        <p:spPr bwMode="auto">
          <a:xfrm>
            <a:off x="3962400" y="5334000"/>
            <a:ext cx="19050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1/d</a:t>
            </a:r>
            <a:r>
              <a:rPr lang="en-US" sz="2400" baseline="-25000">
                <a:solidFill>
                  <a:schemeClr val="bg1"/>
                </a:solidFill>
                <a:latin typeface="Times New Roman" pitchFamily="18" charset="0"/>
              </a:rPr>
              <a:t>0</a:t>
            </a:r>
            <a:r>
              <a:rPr lang="en-US" sz="2400">
                <a:latin typeface="Times New Roman" pitchFamily="18" charset="0"/>
              </a:rPr>
              <a:t> (nm</a:t>
            </a:r>
            <a:r>
              <a:rPr lang="en-US" sz="2400" baseline="30000">
                <a:latin typeface="Times New Roman" pitchFamily="18" charset="0"/>
              </a:rPr>
              <a:t>-1</a:t>
            </a:r>
            <a:r>
              <a:rPr lang="en-US" sz="2400">
                <a:latin typeface="Times New Roman" pitchFamily="18" charset="0"/>
              </a:rPr>
              <a:t>) </a:t>
            </a:r>
          </a:p>
        </p:txBody>
      </p:sp>
      <p:sp>
        <p:nvSpPr>
          <p:cNvPr id="277509" name="Text Box 5"/>
          <p:cNvSpPr txBox="1">
            <a:spLocks noChangeArrowheads="1"/>
          </p:cNvSpPr>
          <p:nvPr/>
        </p:nvSpPr>
        <p:spPr bwMode="auto">
          <a:xfrm>
            <a:off x="762000" y="3352800"/>
            <a:ext cx="1295400" cy="457200"/>
          </a:xfrm>
          <a:prstGeom prst="rect">
            <a:avLst/>
          </a:prstGeom>
          <a:noFill/>
          <a:ln w="9525">
            <a:noFill/>
            <a:miter lim="800000"/>
            <a:headEnd/>
            <a:tailEnd/>
          </a:ln>
        </p:spPr>
        <p:txBody>
          <a:bodyPr>
            <a:spAutoFit/>
          </a:bodyPr>
          <a:lstStyle/>
          <a:p>
            <a:pPr eaLnBrk="0" hangingPunct="0">
              <a:spcBef>
                <a:spcPct val="50000"/>
              </a:spcBef>
            </a:pPr>
            <a:endParaRPr lang="hu-HU" sz="2400">
              <a:latin typeface="Times New Roman" pitchFamily="18" charset="0"/>
            </a:endParaRPr>
          </a:p>
        </p:txBody>
      </p:sp>
      <p:sp>
        <p:nvSpPr>
          <p:cNvPr id="277510" name="Text Box 6"/>
          <p:cNvSpPr txBox="1">
            <a:spLocks noChangeArrowheads="1"/>
          </p:cNvSpPr>
          <p:nvPr/>
        </p:nvSpPr>
        <p:spPr bwMode="auto">
          <a:xfrm rot="-5400000">
            <a:off x="592932" y="3366294"/>
            <a:ext cx="1554162" cy="457200"/>
          </a:xfrm>
          <a:prstGeom prst="rect">
            <a:avLst/>
          </a:prstGeom>
          <a:noFill/>
          <a:ln w="9525">
            <a:noFill/>
            <a:miter lim="800000"/>
            <a:headEnd/>
            <a:tailEnd/>
          </a:ln>
        </p:spPr>
        <p:txBody>
          <a:bodyPr>
            <a:spAutoFit/>
          </a:bodyPr>
          <a:lstStyle/>
          <a:p>
            <a:pPr eaLnBrk="0" hangingPunct="0">
              <a:spcBef>
                <a:spcPct val="50000"/>
              </a:spcBef>
            </a:pPr>
            <a:r>
              <a:rPr lang="en-US" sz="2400">
                <a:latin typeface="Symbol" pitchFamily="18" charset="2"/>
              </a:rPr>
              <a:t>q</a:t>
            </a:r>
            <a:r>
              <a:rPr lang="en-US" sz="2400" baseline="-25000">
                <a:latin typeface="Times New Roman" pitchFamily="18" charset="0"/>
              </a:rPr>
              <a:t>1</a:t>
            </a:r>
            <a:r>
              <a:rPr lang="en-US" sz="2400">
                <a:latin typeface="Times New Roman" pitchFamily="18" charset="0"/>
              </a:rPr>
              <a:t> (deg)</a:t>
            </a:r>
          </a:p>
        </p:txBody>
      </p:sp>
      <p:sp>
        <p:nvSpPr>
          <p:cNvPr id="277511" name="Text Box 7"/>
          <p:cNvSpPr txBox="1">
            <a:spLocks noChangeArrowheads="1"/>
          </p:cNvSpPr>
          <p:nvPr/>
        </p:nvSpPr>
        <p:spPr bwMode="auto">
          <a:xfrm>
            <a:off x="2286000" y="1371600"/>
            <a:ext cx="4953000" cy="457200"/>
          </a:xfrm>
          <a:prstGeom prst="rect">
            <a:avLst/>
          </a:prstGeom>
          <a:noFill/>
          <a:ln w="9525">
            <a:noFill/>
            <a:miter lim="800000"/>
            <a:headEnd/>
            <a:tailEnd/>
          </a:ln>
        </p:spPr>
        <p:txBody>
          <a:bodyPr>
            <a:spAutoFit/>
          </a:bodyPr>
          <a:lstStyle/>
          <a:p>
            <a:pPr eaLnBrk="0" hangingPunct="0">
              <a:spcBef>
                <a:spcPct val="50000"/>
              </a:spcBef>
            </a:pPr>
            <a:r>
              <a:rPr lang="en-US" sz="2400" b="1">
                <a:solidFill>
                  <a:schemeClr val="bg1"/>
                </a:solidFill>
                <a:latin typeface="Times New Roman" pitchFamily="18" charset="0"/>
              </a:rPr>
              <a:t>.</a:t>
            </a:r>
            <a:endParaRPr lang="en-US" sz="2400" b="1">
              <a:latin typeface="Times New Roman" pitchFamily="18" charset="0"/>
            </a:endParaRPr>
          </a:p>
        </p:txBody>
      </p:sp>
      <p:sp>
        <p:nvSpPr>
          <p:cNvPr id="277512" name="Text Box 8"/>
          <p:cNvSpPr txBox="1">
            <a:spLocks noChangeArrowheads="1"/>
          </p:cNvSpPr>
          <p:nvPr/>
        </p:nvSpPr>
        <p:spPr bwMode="auto">
          <a:xfrm>
            <a:off x="7162800" y="2819400"/>
            <a:ext cx="762000" cy="942975"/>
          </a:xfrm>
          <a:prstGeom prst="rect">
            <a:avLst/>
          </a:prstGeom>
          <a:noFill/>
          <a:ln w="9525">
            <a:noFill/>
            <a:miter lim="800000"/>
            <a:headEnd/>
            <a:tailEnd/>
          </a:ln>
        </p:spPr>
        <p:txBody>
          <a:bodyPr>
            <a:spAutoFit/>
          </a:bodyPr>
          <a:lstStyle/>
          <a:p>
            <a:pPr eaLnBrk="0" hangingPunct="0">
              <a:spcBef>
                <a:spcPct val="50000"/>
              </a:spcBef>
            </a:pPr>
            <a:r>
              <a:rPr lang="en-US" sz="1400">
                <a:solidFill>
                  <a:srgbClr val="FF0066"/>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ZZ</a:t>
            </a:r>
          </a:p>
          <a:p>
            <a:pPr eaLnBrk="0" hangingPunct="0">
              <a:spcBef>
                <a:spcPct val="50000"/>
              </a:spcBef>
            </a:pPr>
            <a:r>
              <a:rPr lang="en-US" sz="1400">
                <a:solidFill>
                  <a:schemeClr val="accent2"/>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AC</a:t>
            </a:r>
          </a:p>
          <a:p>
            <a:pPr eaLnBrk="0" hangingPunct="0">
              <a:spcBef>
                <a:spcPct val="50000"/>
              </a:spcBef>
            </a:pPr>
            <a:r>
              <a:rPr lang="en-US" sz="1400">
                <a:solidFill>
                  <a:srgbClr val="33CC33"/>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CH</a:t>
            </a:r>
          </a:p>
        </p:txBody>
      </p:sp>
      <p:sp>
        <p:nvSpPr>
          <p:cNvPr id="277513" name="Text Box 9"/>
          <p:cNvSpPr txBox="1">
            <a:spLocks noChangeArrowheads="1"/>
          </p:cNvSpPr>
          <p:nvPr/>
        </p:nvSpPr>
        <p:spPr bwMode="auto">
          <a:xfrm>
            <a:off x="7086600" y="5943600"/>
            <a:ext cx="1371600" cy="274638"/>
          </a:xfrm>
          <a:prstGeom prst="rect">
            <a:avLst/>
          </a:prstGeom>
          <a:noFill/>
          <a:ln w="9525">
            <a:noFill/>
            <a:miter lim="800000"/>
            <a:headEnd/>
            <a:tailEnd/>
          </a:ln>
        </p:spPr>
        <p:txBody>
          <a:bodyPr>
            <a:spAutoFit/>
          </a:bodyPr>
          <a:lstStyle/>
          <a:p>
            <a:pPr eaLnBrk="0" hangingPunct="0">
              <a:spcBef>
                <a:spcPct val="50000"/>
              </a:spcBef>
            </a:pPr>
            <a:r>
              <a:rPr lang="en-US" sz="1200">
                <a:solidFill>
                  <a:schemeClr val="accent1"/>
                </a:solidFill>
                <a:latin typeface="Times New Roman" pitchFamily="18" charset="0"/>
              </a:rPr>
              <a:t>r</a:t>
            </a:r>
            <a:r>
              <a:rPr lang="en-US" sz="1200" baseline="-25000">
                <a:solidFill>
                  <a:schemeClr val="accent1"/>
                </a:solidFill>
                <a:latin typeface="Times New Roman" pitchFamily="18" charset="0"/>
              </a:rPr>
              <a:t>0</a:t>
            </a:r>
            <a:r>
              <a:rPr lang="en-US" sz="1200">
                <a:solidFill>
                  <a:schemeClr val="accent1"/>
                </a:solidFill>
                <a:latin typeface="Times New Roman" pitchFamily="18" charset="0"/>
              </a:rPr>
              <a:t> = 0.1413 nm</a:t>
            </a: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78530" name="Picture 2" descr="Haddon2"/>
          <p:cNvPicPr>
            <a:picLocks noChangeAspect="1" noChangeArrowheads="1"/>
          </p:cNvPicPr>
          <p:nvPr/>
        </p:nvPicPr>
        <p:blipFill>
          <a:blip r:embed="rId3" cstate="print"/>
          <a:srcRect/>
          <a:stretch>
            <a:fillRect/>
          </a:stretch>
        </p:blipFill>
        <p:spPr bwMode="auto">
          <a:xfrm>
            <a:off x="2438400" y="1828800"/>
            <a:ext cx="4325938" cy="3587750"/>
          </a:xfrm>
          <a:prstGeom prst="rect">
            <a:avLst/>
          </a:prstGeom>
          <a:noFill/>
          <a:ln w="9525">
            <a:noFill/>
            <a:miter lim="800000"/>
            <a:headEnd/>
            <a:tailEnd/>
          </a:ln>
        </p:spPr>
      </p:pic>
      <p:sp>
        <p:nvSpPr>
          <p:cNvPr id="278531" name="Text Box 3"/>
          <p:cNvSpPr txBox="1">
            <a:spLocks noChangeArrowheads="1"/>
          </p:cNvSpPr>
          <p:nvPr/>
        </p:nvSpPr>
        <p:spPr bwMode="auto">
          <a:xfrm>
            <a:off x="1447800" y="457200"/>
            <a:ext cx="73914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pyramidalization 	or	 </a:t>
            </a:r>
            <a:r>
              <a:rPr lang="en-US" sz="2400">
                <a:latin typeface="Symbol" pitchFamily="18" charset="2"/>
              </a:rPr>
              <a:t>s-p  </a:t>
            </a:r>
            <a:r>
              <a:rPr lang="en-US" sz="2400">
                <a:latin typeface="Times New Roman" pitchFamily="18" charset="0"/>
              </a:rPr>
              <a:t>rehybridization</a:t>
            </a:r>
          </a:p>
        </p:txBody>
      </p:sp>
      <p:sp>
        <p:nvSpPr>
          <p:cNvPr id="278532" name="Text Box 4"/>
          <p:cNvSpPr txBox="1">
            <a:spLocks noChangeArrowheads="1"/>
          </p:cNvSpPr>
          <p:nvPr/>
        </p:nvSpPr>
        <p:spPr bwMode="auto">
          <a:xfrm>
            <a:off x="1143000" y="3733800"/>
            <a:ext cx="10668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sp</a:t>
            </a:r>
            <a:r>
              <a:rPr lang="en-US" sz="2400" baseline="30000">
                <a:latin typeface="Times New Roman" pitchFamily="18" charset="0"/>
              </a:rPr>
              <a:t>2</a:t>
            </a:r>
            <a:endParaRPr lang="en-US" sz="2400">
              <a:latin typeface="Times New Roman" pitchFamily="18" charset="0"/>
            </a:endParaRPr>
          </a:p>
        </p:txBody>
      </p:sp>
      <p:sp>
        <p:nvSpPr>
          <p:cNvPr id="278533" name="Text Box 5"/>
          <p:cNvSpPr txBox="1">
            <a:spLocks noChangeArrowheads="1"/>
          </p:cNvSpPr>
          <p:nvPr/>
        </p:nvSpPr>
        <p:spPr bwMode="auto">
          <a:xfrm>
            <a:off x="7239000" y="3733800"/>
            <a:ext cx="8382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sp</a:t>
            </a:r>
            <a:r>
              <a:rPr lang="en-US" sz="2400" baseline="30000">
                <a:latin typeface="Times New Roman" pitchFamily="18" charset="0"/>
              </a:rPr>
              <a:t>3</a:t>
            </a:r>
          </a:p>
        </p:txBody>
      </p:sp>
      <p:sp>
        <p:nvSpPr>
          <p:cNvPr id="278534" name="Text Box 6"/>
          <p:cNvSpPr txBox="1">
            <a:spLocks noChangeArrowheads="1"/>
          </p:cNvSpPr>
          <p:nvPr/>
        </p:nvSpPr>
        <p:spPr bwMode="auto">
          <a:xfrm>
            <a:off x="2057400" y="5943600"/>
            <a:ext cx="6477000" cy="396875"/>
          </a:xfrm>
          <a:prstGeom prst="rect">
            <a:avLst/>
          </a:prstGeom>
          <a:noFill/>
          <a:ln w="9525">
            <a:noFill/>
            <a:miter lim="800000"/>
            <a:headEnd/>
            <a:tailEnd/>
          </a:ln>
        </p:spPr>
        <p:txBody>
          <a:bodyPr>
            <a:spAutoFit/>
          </a:bodyPr>
          <a:lstStyle/>
          <a:p>
            <a:pPr eaLnBrk="0" hangingPunct="0">
              <a:spcBef>
                <a:spcPct val="50000"/>
              </a:spcBef>
            </a:pPr>
            <a:r>
              <a:rPr lang="en-US" sz="2000">
                <a:solidFill>
                  <a:schemeClr val="bg2"/>
                </a:solidFill>
                <a:latin typeface="Times New Roman" pitchFamily="18" charset="0"/>
              </a:rPr>
              <a:t>S.Niyogi et al., Acc. Chem. Res. 35, 1105 (2002)</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79554" name="Picture 2" descr="pyramid_d-nm-1_lp"/>
          <p:cNvPicPr>
            <a:picLocks noChangeAspect="1" noChangeArrowheads="1"/>
          </p:cNvPicPr>
          <p:nvPr/>
        </p:nvPicPr>
        <p:blipFill>
          <a:blip r:embed="rId3" cstate="print"/>
          <a:srcRect/>
          <a:stretch>
            <a:fillRect/>
          </a:stretch>
        </p:blipFill>
        <p:spPr bwMode="auto">
          <a:xfrm>
            <a:off x="914400" y="604838"/>
            <a:ext cx="7315200" cy="5648325"/>
          </a:xfrm>
          <a:prstGeom prst="rect">
            <a:avLst/>
          </a:prstGeom>
          <a:noFill/>
          <a:ln w="9525">
            <a:noFill/>
            <a:miter lim="800000"/>
            <a:headEnd/>
            <a:tailEnd/>
          </a:ln>
        </p:spPr>
      </p:pic>
      <p:sp>
        <p:nvSpPr>
          <p:cNvPr id="279555" name="Rectangle 3"/>
          <p:cNvSpPr>
            <a:spLocks noGrp="1" noChangeArrowheads="1"/>
          </p:cNvSpPr>
          <p:nvPr>
            <p:ph type="title" idx="4294967295"/>
          </p:nvPr>
        </p:nvSpPr>
        <p:spPr>
          <a:xfrm>
            <a:off x="457200" y="533400"/>
            <a:ext cx="8229600" cy="1143000"/>
          </a:xfrm>
        </p:spPr>
        <p:txBody>
          <a:bodyPr anchor="ctr"/>
          <a:lstStyle/>
          <a:p>
            <a:pPr eaLnBrk="1" hangingPunct="1"/>
            <a:r>
              <a:rPr lang="en-US" sz="3400" b="1" smtClean="0">
                <a:solidFill>
                  <a:schemeClr val="tx1"/>
                </a:solidFill>
              </a:rPr>
              <a:t>pyramidalization angle </a:t>
            </a:r>
            <a:r>
              <a:rPr lang="en-US" sz="3400" b="1" smtClean="0">
                <a:solidFill>
                  <a:schemeClr val="tx1"/>
                </a:solidFill>
                <a:latin typeface="Symbol" pitchFamily="18" charset="2"/>
              </a:rPr>
              <a:t>q</a:t>
            </a:r>
            <a:r>
              <a:rPr lang="en-US" sz="3400" b="1" baseline="-25000" smtClean="0">
                <a:solidFill>
                  <a:schemeClr val="tx1"/>
                </a:solidFill>
              </a:rPr>
              <a:t>P</a:t>
            </a:r>
            <a:r>
              <a:rPr lang="en-US" sz="3400" b="1" smtClean="0">
                <a:solidFill>
                  <a:schemeClr val="tx1"/>
                </a:solidFill>
              </a:rPr>
              <a:t> vs 1/d</a:t>
            </a:r>
            <a:r>
              <a:rPr lang="hu-HU" sz="3400" baseline="-25000" smtClean="0">
                <a:solidFill>
                  <a:schemeClr val="tx1"/>
                </a:solidFill>
              </a:rPr>
              <a:t> </a:t>
            </a:r>
            <a:r>
              <a:rPr lang="en-US" sz="3400" b="1" smtClean="0">
                <a:solidFill>
                  <a:schemeClr val="tx1"/>
                </a:solidFill>
              </a:rPr>
              <a:t>DFT optimized</a:t>
            </a:r>
            <a:endParaRPr lang="en-US" smtClean="0">
              <a:solidFill>
                <a:schemeClr val="tx1"/>
              </a:solidFill>
            </a:endParaRPr>
          </a:p>
        </p:txBody>
      </p:sp>
      <p:sp>
        <p:nvSpPr>
          <p:cNvPr id="279556" name="Text Box 4"/>
          <p:cNvSpPr txBox="1">
            <a:spLocks noChangeArrowheads="1"/>
          </p:cNvSpPr>
          <p:nvPr/>
        </p:nvSpPr>
        <p:spPr bwMode="auto">
          <a:xfrm>
            <a:off x="3962400" y="5334000"/>
            <a:ext cx="19050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1/d</a:t>
            </a:r>
            <a:r>
              <a:rPr lang="en-US" sz="2400" baseline="-25000">
                <a:solidFill>
                  <a:schemeClr val="bg1"/>
                </a:solidFill>
                <a:latin typeface="Times New Roman" pitchFamily="18" charset="0"/>
              </a:rPr>
              <a:t>0</a:t>
            </a:r>
            <a:r>
              <a:rPr lang="en-US" sz="2400">
                <a:latin typeface="Times New Roman" pitchFamily="18" charset="0"/>
              </a:rPr>
              <a:t> (nm</a:t>
            </a:r>
            <a:r>
              <a:rPr lang="en-US" sz="2400" baseline="30000">
                <a:latin typeface="Times New Roman" pitchFamily="18" charset="0"/>
              </a:rPr>
              <a:t>-1</a:t>
            </a:r>
            <a:r>
              <a:rPr lang="en-US" sz="2400">
                <a:latin typeface="Times New Roman" pitchFamily="18" charset="0"/>
              </a:rPr>
              <a:t>) </a:t>
            </a:r>
          </a:p>
        </p:txBody>
      </p:sp>
      <p:sp>
        <p:nvSpPr>
          <p:cNvPr id="279557" name="Text Box 5"/>
          <p:cNvSpPr txBox="1">
            <a:spLocks noChangeArrowheads="1"/>
          </p:cNvSpPr>
          <p:nvPr/>
        </p:nvSpPr>
        <p:spPr bwMode="auto">
          <a:xfrm>
            <a:off x="762000" y="3352800"/>
            <a:ext cx="1295400" cy="457200"/>
          </a:xfrm>
          <a:prstGeom prst="rect">
            <a:avLst/>
          </a:prstGeom>
          <a:noFill/>
          <a:ln w="9525">
            <a:noFill/>
            <a:miter lim="800000"/>
            <a:headEnd/>
            <a:tailEnd/>
          </a:ln>
        </p:spPr>
        <p:txBody>
          <a:bodyPr>
            <a:spAutoFit/>
          </a:bodyPr>
          <a:lstStyle/>
          <a:p>
            <a:pPr eaLnBrk="0" hangingPunct="0">
              <a:spcBef>
                <a:spcPct val="50000"/>
              </a:spcBef>
            </a:pPr>
            <a:endParaRPr lang="hu-HU" sz="2400">
              <a:latin typeface="Times New Roman" pitchFamily="18" charset="0"/>
            </a:endParaRPr>
          </a:p>
        </p:txBody>
      </p:sp>
      <p:sp>
        <p:nvSpPr>
          <p:cNvPr id="279558" name="Text Box 6"/>
          <p:cNvSpPr txBox="1">
            <a:spLocks noChangeArrowheads="1"/>
          </p:cNvSpPr>
          <p:nvPr/>
        </p:nvSpPr>
        <p:spPr bwMode="auto">
          <a:xfrm rot="-5400000">
            <a:off x="592932" y="3366294"/>
            <a:ext cx="1554162" cy="457200"/>
          </a:xfrm>
          <a:prstGeom prst="rect">
            <a:avLst/>
          </a:prstGeom>
          <a:noFill/>
          <a:ln w="9525">
            <a:noFill/>
            <a:miter lim="800000"/>
            <a:headEnd/>
            <a:tailEnd/>
          </a:ln>
        </p:spPr>
        <p:txBody>
          <a:bodyPr>
            <a:spAutoFit/>
          </a:bodyPr>
          <a:lstStyle/>
          <a:p>
            <a:pPr eaLnBrk="0" hangingPunct="0">
              <a:spcBef>
                <a:spcPct val="50000"/>
              </a:spcBef>
            </a:pPr>
            <a:r>
              <a:rPr lang="en-US" sz="2400">
                <a:latin typeface="Symbol" pitchFamily="18" charset="2"/>
              </a:rPr>
              <a:t>q</a:t>
            </a:r>
            <a:r>
              <a:rPr lang="en-US" sz="2400" baseline="-25000">
                <a:latin typeface="Times New Roman" pitchFamily="18" charset="0"/>
              </a:rPr>
              <a:t>P</a:t>
            </a:r>
            <a:r>
              <a:rPr lang="en-US" sz="2400">
                <a:latin typeface="Times New Roman" pitchFamily="18" charset="0"/>
              </a:rPr>
              <a:t> (deg)</a:t>
            </a:r>
          </a:p>
        </p:txBody>
      </p:sp>
      <p:sp>
        <p:nvSpPr>
          <p:cNvPr id="279559" name="Text Box 8"/>
          <p:cNvSpPr txBox="1">
            <a:spLocks noChangeArrowheads="1"/>
          </p:cNvSpPr>
          <p:nvPr/>
        </p:nvSpPr>
        <p:spPr bwMode="auto">
          <a:xfrm>
            <a:off x="7162800" y="2819400"/>
            <a:ext cx="762000" cy="942975"/>
          </a:xfrm>
          <a:prstGeom prst="rect">
            <a:avLst/>
          </a:prstGeom>
          <a:noFill/>
          <a:ln w="9525">
            <a:noFill/>
            <a:miter lim="800000"/>
            <a:headEnd/>
            <a:tailEnd/>
          </a:ln>
        </p:spPr>
        <p:txBody>
          <a:bodyPr>
            <a:spAutoFit/>
          </a:bodyPr>
          <a:lstStyle/>
          <a:p>
            <a:pPr eaLnBrk="0" hangingPunct="0">
              <a:spcBef>
                <a:spcPct val="50000"/>
              </a:spcBef>
            </a:pPr>
            <a:r>
              <a:rPr lang="en-US" sz="1400">
                <a:solidFill>
                  <a:srgbClr val="FF0066"/>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ZZ</a:t>
            </a:r>
          </a:p>
          <a:p>
            <a:pPr eaLnBrk="0" hangingPunct="0">
              <a:spcBef>
                <a:spcPct val="50000"/>
              </a:spcBef>
            </a:pPr>
            <a:r>
              <a:rPr lang="en-US" sz="1400">
                <a:solidFill>
                  <a:schemeClr val="accent2"/>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AC</a:t>
            </a:r>
          </a:p>
          <a:p>
            <a:pPr eaLnBrk="0" hangingPunct="0">
              <a:spcBef>
                <a:spcPct val="50000"/>
              </a:spcBef>
            </a:pPr>
            <a:r>
              <a:rPr lang="en-US" sz="1400">
                <a:solidFill>
                  <a:srgbClr val="33CC33"/>
                </a:solidFill>
                <a:latin typeface="Times New Roman" pitchFamily="18" charset="0"/>
                <a:sym typeface="Symbol" pitchFamily="18" charset="2"/>
              </a:rPr>
              <a:t></a:t>
            </a:r>
            <a:r>
              <a:rPr lang="en-US" sz="1000">
                <a:latin typeface="Times New Roman" pitchFamily="18" charset="0"/>
                <a:sym typeface="Symbol" pitchFamily="18" charset="2"/>
              </a:rPr>
              <a:t> </a:t>
            </a:r>
            <a:r>
              <a:rPr lang="en-US" sz="1000">
                <a:latin typeface="Times New Roman" pitchFamily="18" charset="0"/>
              </a:rPr>
              <a:t>CH</a:t>
            </a:r>
          </a:p>
        </p:txBody>
      </p:sp>
      <p:sp>
        <p:nvSpPr>
          <p:cNvPr id="279560" name="Text Box 9"/>
          <p:cNvSpPr txBox="1">
            <a:spLocks noChangeArrowheads="1"/>
          </p:cNvSpPr>
          <p:nvPr/>
        </p:nvSpPr>
        <p:spPr bwMode="auto">
          <a:xfrm>
            <a:off x="7086600" y="5943600"/>
            <a:ext cx="1371600" cy="274638"/>
          </a:xfrm>
          <a:prstGeom prst="rect">
            <a:avLst/>
          </a:prstGeom>
          <a:noFill/>
          <a:ln w="9525">
            <a:noFill/>
            <a:miter lim="800000"/>
            <a:headEnd/>
            <a:tailEnd/>
          </a:ln>
        </p:spPr>
        <p:txBody>
          <a:bodyPr>
            <a:spAutoFit/>
          </a:bodyPr>
          <a:lstStyle/>
          <a:p>
            <a:pPr eaLnBrk="0" hangingPunct="0">
              <a:spcBef>
                <a:spcPct val="50000"/>
              </a:spcBef>
            </a:pPr>
            <a:r>
              <a:rPr lang="en-US" sz="1200">
                <a:solidFill>
                  <a:schemeClr val="accent1"/>
                </a:solidFill>
                <a:latin typeface="Times New Roman" pitchFamily="18" charset="0"/>
              </a:rPr>
              <a:t>r</a:t>
            </a:r>
            <a:r>
              <a:rPr lang="en-US" sz="1200" baseline="-25000">
                <a:solidFill>
                  <a:schemeClr val="accent1"/>
                </a:solidFill>
                <a:latin typeface="Times New Roman" pitchFamily="18" charset="0"/>
              </a:rPr>
              <a:t>0</a:t>
            </a:r>
            <a:r>
              <a:rPr lang="en-US" sz="1200">
                <a:solidFill>
                  <a:schemeClr val="accent1"/>
                </a:solidFill>
                <a:latin typeface="Times New Roman" pitchFamily="18" charset="0"/>
              </a:rPr>
              <a:t> = 0.1413 nm</a:t>
            </a:r>
            <a:endParaRPr lang="en-US" sz="2400">
              <a:latin typeface="Times New Roman" pitchFamily="18" charset="0"/>
            </a:endParaRPr>
          </a:p>
        </p:txBody>
      </p:sp>
      <p:sp>
        <p:nvSpPr>
          <p:cNvPr id="279561" name="Text Box 10"/>
          <p:cNvSpPr txBox="1">
            <a:spLocks noChangeArrowheads="1"/>
          </p:cNvSpPr>
          <p:nvPr/>
        </p:nvSpPr>
        <p:spPr bwMode="auto">
          <a:xfrm>
            <a:off x="6934200" y="2209800"/>
            <a:ext cx="1227138" cy="396875"/>
          </a:xfrm>
          <a:prstGeom prst="rect">
            <a:avLst/>
          </a:prstGeom>
          <a:noFill/>
          <a:ln w="9525">
            <a:noFill/>
            <a:miter lim="800000"/>
            <a:headEnd/>
            <a:tailEnd/>
          </a:ln>
        </p:spPr>
        <p:txBody>
          <a:bodyPr wrap="none">
            <a:spAutoFit/>
          </a:bodyPr>
          <a:lstStyle/>
          <a:p>
            <a:pPr eaLnBrk="0" hangingPunct="0"/>
            <a:r>
              <a:rPr lang="en-US" sz="2000" b="1">
                <a:solidFill>
                  <a:schemeClr val="tx2"/>
                </a:solidFill>
                <a:latin typeface="Times New Roman" pitchFamily="18" charset="0"/>
              </a:rPr>
              <a:t>C</a:t>
            </a:r>
            <a:r>
              <a:rPr lang="en-US" sz="2000" b="1" baseline="-25000">
                <a:solidFill>
                  <a:schemeClr val="tx2"/>
                </a:solidFill>
                <a:latin typeface="Times New Roman" pitchFamily="18" charset="0"/>
              </a:rPr>
              <a:t>60</a:t>
            </a:r>
            <a:r>
              <a:rPr lang="en-US" sz="2000" b="1">
                <a:solidFill>
                  <a:schemeClr val="tx2"/>
                </a:solidFill>
                <a:latin typeface="Times New Roman" pitchFamily="18" charset="0"/>
              </a:rPr>
              <a:t>: 11.6°</a:t>
            </a: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0578" name="Rectangle 2"/>
          <p:cNvSpPr>
            <a:spLocks noGrp="1" noChangeArrowheads="1"/>
          </p:cNvSpPr>
          <p:nvPr>
            <p:ph type="ctrTitle" idx="4294967295"/>
          </p:nvPr>
        </p:nvSpPr>
        <p:spPr>
          <a:xfrm>
            <a:off x="685800" y="2286000"/>
            <a:ext cx="7772400" cy="1143000"/>
          </a:xfrm>
        </p:spPr>
        <p:txBody>
          <a:bodyPr anchor="ctr"/>
          <a:lstStyle/>
          <a:p>
            <a:pPr eaLnBrk="1" hangingPunct="1"/>
            <a:r>
              <a:rPr lang="hu-HU" sz="4000" smtClean="0"/>
              <a:t>SÁVSZERKEZET</a:t>
            </a:r>
            <a:endParaRPr lang="en-US" sz="4000" smtClean="0"/>
          </a:p>
        </p:txBody>
      </p:sp>
      <p:sp>
        <p:nvSpPr>
          <p:cNvPr id="280579" name="Rectangle 3"/>
          <p:cNvSpPr>
            <a:spLocks noGrp="1" noChangeArrowheads="1"/>
          </p:cNvSpPr>
          <p:nvPr>
            <p:ph type="subTitle" idx="4294967295"/>
          </p:nvPr>
        </p:nvSpPr>
        <p:spPr>
          <a:xfrm>
            <a:off x="1271588" y="3729038"/>
            <a:ext cx="6591300" cy="1816100"/>
          </a:xfrm>
        </p:spPr>
        <p:txBody>
          <a:bodyPr/>
          <a:lstStyle/>
          <a:p>
            <a:pPr marL="0" indent="0" eaLnBrk="1" hangingPunct="1">
              <a:buFont typeface="Wingdings" pitchFamily="2" charset="2"/>
              <a:buNone/>
            </a:pPr>
            <a:endParaRPr lang="hu-HU" sz="2800"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1602" name="Rectangle 4"/>
          <p:cNvSpPr>
            <a:spLocks noGrp="1" noChangeArrowheads="1"/>
          </p:cNvSpPr>
          <p:nvPr>
            <p:ph type="title"/>
          </p:nvPr>
        </p:nvSpPr>
        <p:spPr/>
        <p:txBody>
          <a:bodyPr/>
          <a:lstStyle/>
          <a:p>
            <a:pPr eaLnBrk="1" hangingPunct="1"/>
            <a:r>
              <a:rPr lang="hu-HU" smtClean="0"/>
              <a:t>TB vs DFT sávszerkezet (10,10)</a:t>
            </a:r>
          </a:p>
        </p:txBody>
      </p:sp>
      <p:pic>
        <p:nvPicPr>
          <p:cNvPr id="281603" name="Picture 5"/>
          <p:cNvPicPr>
            <a:picLocks noChangeAspect="1" noChangeArrowheads="1"/>
          </p:cNvPicPr>
          <p:nvPr/>
        </p:nvPicPr>
        <p:blipFill>
          <a:blip r:embed="rId2" cstate="print"/>
          <a:srcRect/>
          <a:stretch>
            <a:fillRect/>
          </a:stretch>
        </p:blipFill>
        <p:spPr bwMode="auto">
          <a:xfrm>
            <a:off x="611188" y="1700213"/>
            <a:ext cx="3689350" cy="4465637"/>
          </a:xfrm>
          <a:prstGeom prst="rect">
            <a:avLst/>
          </a:prstGeom>
          <a:noFill/>
          <a:ln w="9525">
            <a:noFill/>
            <a:miter lim="800000"/>
            <a:headEnd/>
            <a:tailEnd/>
          </a:ln>
        </p:spPr>
      </p:pic>
      <p:pic>
        <p:nvPicPr>
          <p:cNvPr id="281604" name="Picture 6"/>
          <p:cNvPicPr>
            <a:picLocks noChangeAspect="1" noChangeArrowheads="1"/>
          </p:cNvPicPr>
          <p:nvPr/>
        </p:nvPicPr>
        <p:blipFill>
          <a:blip r:embed="rId3" cstate="print"/>
          <a:srcRect/>
          <a:stretch>
            <a:fillRect/>
          </a:stretch>
        </p:blipFill>
        <p:spPr bwMode="auto">
          <a:xfrm>
            <a:off x="4859338" y="1700213"/>
            <a:ext cx="3676650" cy="4449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2626" name="Picture 2" descr="C:\Users\Jenő\Documents\WORK\ÚJ\KUTATÁS\Konferenciak_eloadasok\Kirchberg-IWEPNM\2008\bands_6-5_dos.png"/>
          <p:cNvPicPr>
            <a:picLocks noChangeAspect="1" noChangeArrowheads="1"/>
          </p:cNvPicPr>
          <p:nvPr/>
        </p:nvPicPr>
        <p:blipFill>
          <a:blip r:embed="rId3" cstate="print"/>
          <a:srcRect/>
          <a:stretch>
            <a:fillRect/>
          </a:stretch>
        </p:blipFill>
        <p:spPr bwMode="auto">
          <a:xfrm>
            <a:off x="1522413" y="1476375"/>
            <a:ext cx="6335712" cy="4452938"/>
          </a:xfrm>
          <a:prstGeom prst="rect">
            <a:avLst/>
          </a:prstGeom>
          <a:noFill/>
          <a:ln w="9525">
            <a:noFill/>
            <a:miter lim="800000"/>
            <a:headEnd/>
            <a:tailEnd/>
          </a:ln>
        </p:spPr>
      </p:pic>
      <p:sp>
        <p:nvSpPr>
          <p:cNvPr id="282627" name="Szövegdoboz 2"/>
          <p:cNvSpPr txBox="1">
            <a:spLocks noChangeArrowheads="1"/>
          </p:cNvSpPr>
          <p:nvPr/>
        </p:nvSpPr>
        <p:spPr bwMode="auto">
          <a:xfrm>
            <a:off x="2857500" y="785813"/>
            <a:ext cx="3571875" cy="461962"/>
          </a:xfrm>
          <a:prstGeom prst="rect">
            <a:avLst/>
          </a:prstGeom>
          <a:noFill/>
          <a:ln w="9525">
            <a:noFill/>
            <a:miter lim="800000"/>
            <a:headEnd/>
            <a:tailEnd/>
          </a:ln>
        </p:spPr>
        <p:txBody>
          <a:bodyPr>
            <a:spAutoFit/>
          </a:bodyPr>
          <a:lstStyle/>
          <a:p>
            <a:pPr algn="ctr" eaLnBrk="0" hangingPunct="0"/>
            <a:r>
              <a:rPr lang="hu-HU" sz="2400">
                <a:latin typeface="Times New Roman" pitchFamily="18" charset="0"/>
              </a:rPr>
              <a:t>(6,5) - DFT</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3650" name="Picture 2" descr="allgaps_P2"/>
          <p:cNvPicPr>
            <a:picLocks noChangeAspect="1" noChangeArrowheads="1"/>
          </p:cNvPicPr>
          <p:nvPr/>
        </p:nvPicPr>
        <p:blipFill>
          <a:blip r:embed="rId3" cstate="print"/>
          <a:srcRect/>
          <a:stretch>
            <a:fillRect/>
          </a:stretch>
        </p:blipFill>
        <p:spPr bwMode="auto">
          <a:xfrm>
            <a:off x="1828800" y="152400"/>
            <a:ext cx="5108575" cy="6705600"/>
          </a:xfrm>
          <a:prstGeom prst="rect">
            <a:avLst/>
          </a:prstGeom>
          <a:noFill/>
          <a:ln w="9525">
            <a:noFill/>
            <a:miter lim="800000"/>
            <a:headEnd/>
            <a:tailEnd/>
          </a:ln>
        </p:spPr>
      </p:pic>
      <p:sp>
        <p:nvSpPr>
          <p:cNvPr id="283651" name="Text Box 3"/>
          <p:cNvSpPr txBox="1">
            <a:spLocks noChangeArrowheads="1"/>
          </p:cNvSpPr>
          <p:nvPr/>
        </p:nvSpPr>
        <p:spPr bwMode="auto">
          <a:xfrm>
            <a:off x="6353175" y="2376488"/>
            <a:ext cx="4286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(20,0)</a:t>
            </a:r>
            <a:endParaRPr lang="en-US" sz="1000">
              <a:solidFill>
                <a:srgbClr val="FF0066"/>
              </a:solidFill>
              <a:latin typeface="Times New Roman" pitchFamily="18" charset="0"/>
            </a:endParaRPr>
          </a:p>
        </p:txBody>
      </p:sp>
      <p:sp>
        <p:nvSpPr>
          <p:cNvPr id="283652" name="Text Box 4"/>
          <p:cNvSpPr txBox="1">
            <a:spLocks noChangeArrowheads="1"/>
          </p:cNvSpPr>
          <p:nvPr/>
        </p:nvSpPr>
        <p:spPr bwMode="auto">
          <a:xfrm>
            <a:off x="5410200" y="457200"/>
            <a:ext cx="11430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FF0000"/>
                </a:solidFill>
                <a:latin typeface="Times New Roman" pitchFamily="18" charset="0"/>
              </a:rPr>
              <a:t>zigzag</a:t>
            </a:r>
            <a:endParaRPr lang="en-US" sz="2400">
              <a:latin typeface="Times New Roman" pitchFamily="18" charset="0"/>
            </a:endParaRPr>
          </a:p>
        </p:txBody>
      </p:sp>
      <p:sp>
        <p:nvSpPr>
          <p:cNvPr id="283653" name="Text Box 5"/>
          <p:cNvSpPr txBox="1">
            <a:spLocks noChangeArrowheads="1"/>
          </p:cNvSpPr>
          <p:nvPr/>
        </p:nvSpPr>
        <p:spPr bwMode="auto">
          <a:xfrm>
            <a:off x="5410200" y="3886200"/>
            <a:ext cx="11430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33CC33"/>
                </a:solidFill>
                <a:latin typeface="Times New Roman" pitchFamily="18" charset="0"/>
              </a:rPr>
              <a:t>chiral</a:t>
            </a:r>
            <a:endParaRPr lang="en-US" sz="2400">
              <a:latin typeface="Times New Roman" pitchFamily="18" charset="0"/>
            </a:endParaRPr>
          </a:p>
        </p:txBody>
      </p:sp>
      <p:sp>
        <p:nvSpPr>
          <p:cNvPr id="283654" name="Text Box 6"/>
          <p:cNvSpPr txBox="1">
            <a:spLocks noChangeArrowheads="1"/>
          </p:cNvSpPr>
          <p:nvPr/>
        </p:nvSpPr>
        <p:spPr bwMode="auto">
          <a:xfrm>
            <a:off x="6048375" y="2438400"/>
            <a:ext cx="428625" cy="214313"/>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(19,0)</a:t>
            </a:r>
            <a:endParaRPr lang="en-US" sz="1000">
              <a:solidFill>
                <a:srgbClr val="FF0066"/>
              </a:solidFill>
              <a:latin typeface="Times New Roman" pitchFamily="18" charset="0"/>
            </a:endParaRPr>
          </a:p>
        </p:txBody>
      </p:sp>
      <p:sp>
        <p:nvSpPr>
          <p:cNvPr id="283655" name="Text Box 7"/>
          <p:cNvSpPr txBox="1">
            <a:spLocks noChangeArrowheads="1"/>
          </p:cNvSpPr>
          <p:nvPr/>
        </p:nvSpPr>
        <p:spPr bwMode="auto">
          <a:xfrm>
            <a:off x="5715000" y="2300288"/>
            <a:ext cx="4286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(17,0)</a:t>
            </a:r>
            <a:endParaRPr lang="en-US" sz="1000">
              <a:solidFill>
                <a:srgbClr val="FF0066"/>
              </a:solidFill>
              <a:latin typeface="Times New Roman" pitchFamily="18" charset="0"/>
            </a:endParaRPr>
          </a:p>
        </p:txBody>
      </p:sp>
      <p:sp>
        <p:nvSpPr>
          <p:cNvPr id="283656" name="Text Box 8"/>
          <p:cNvSpPr txBox="1">
            <a:spLocks noChangeArrowheads="1"/>
          </p:cNvSpPr>
          <p:nvPr/>
        </p:nvSpPr>
        <p:spPr bwMode="auto">
          <a:xfrm>
            <a:off x="5362575" y="2338388"/>
            <a:ext cx="4286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(16,0)</a:t>
            </a:r>
            <a:endParaRPr lang="en-US" sz="1000">
              <a:solidFill>
                <a:srgbClr val="FF0066"/>
              </a:solidFill>
              <a:latin typeface="Times New Roman" pitchFamily="18" charset="0"/>
            </a:endParaRPr>
          </a:p>
        </p:txBody>
      </p:sp>
      <p:sp>
        <p:nvSpPr>
          <p:cNvPr id="283657" name="Text Box 9"/>
          <p:cNvSpPr txBox="1">
            <a:spLocks noChangeArrowheads="1"/>
          </p:cNvSpPr>
          <p:nvPr/>
        </p:nvSpPr>
        <p:spPr bwMode="auto">
          <a:xfrm>
            <a:off x="4981575" y="2209800"/>
            <a:ext cx="428625" cy="214313"/>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(14,0)</a:t>
            </a:r>
            <a:endParaRPr lang="en-US" sz="1000">
              <a:solidFill>
                <a:srgbClr val="FF0066"/>
              </a:solidFill>
              <a:latin typeface="Times New Roman" pitchFamily="18" charset="0"/>
            </a:endParaRPr>
          </a:p>
        </p:txBody>
      </p:sp>
      <p:sp>
        <p:nvSpPr>
          <p:cNvPr id="283658" name="Text Box 10"/>
          <p:cNvSpPr txBox="1">
            <a:spLocks noChangeArrowheads="1"/>
          </p:cNvSpPr>
          <p:nvPr/>
        </p:nvSpPr>
        <p:spPr bwMode="auto">
          <a:xfrm>
            <a:off x="4676775" y="2286000"/>
            <a:ext cx="428625" cy="214313"/>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(13,0)</a:t>
            </a:r>
            <a:endParaRPr lang="en-US" sz="1000">
              <a:solidFill>
                <a:srgbClr val="FF0066"/>
              </a:solidFill>
              <a:latin typeface="Times New Roman" pitchFamily="18" charset="0"/>
            </a:endParaRPr>
          </a:p>
        </p:txBody>
      </p:sp>
      <p:sp>
        <p:nvSpPr>
          <p:cNvPr id="283659" name="Text Box 11"/>
          <p:cNvSpPr txBox="1">
            <a:spLocks noChangeArrowheads="1"/>
          </p:cNvSpPr>
          <p:nvPr/>
        </p:nvSpPr>
        <p:spPr bwMode="auto">
          <a:xfrm>
            <a:off x="4419600" y="1995488"/>
            <a:ext cx="4286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(11,0)</a:t>
            </a:r>
            <a:endParaRPr lang="en-US" sz="1000">
              <a:solidFill>
                <a:srgbClr val="FF0066"/>
              </a:solidFill>
              <a:latin typeface="Times New Roman" pitchFamily="18" charset="0"/>
            </a:endParaRPr>
          </a:p>
        </p:txBody>
      </p:sp>
      <p:sp>
        <p:nvSpPr>
          <p:cNvPr id="283660" name="Text Box 12"/>
          <p:cNvSpPr txBox="1">
            <a:spLocks noChangeArrowheads="1"/>
          </p:cNvSpPr>
          <p:nvPr/>
        </p:nvSpPr>
        <p:spPr bwMode="auto">
          <a:xfrm>
            <a:off x="4067175" y="2147888"/>
            <a:ext cx="4286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(10,0)</a:t>
            </a:r>
            <a:endParaRPr lang="en-US" sz="1000">
              <a:solidFill>
                <a:srgbClr val="FF0066"/>
              </a:solidFill>
              <a:latin typeface="Times New Roman" pitchFamily="18" charset="0"/>
            </a:endParaRPr>
          </a:p>
        </p:txBody>
      </p:sp>
      <p:sp>
        <p:nvSpPr>
          <p:cNvPr id="283661" name="Text Box 13"/>
          <p:cNvSpPr txBox="1">
            <a:spLocks noChangeArrowheads="1"/>
          </p:cNvSpPr>
          <p:nvPr/>
        </p:nvSpPr>
        <p:spPr bwMode="auto">
          <a:xfrm>
            <a:off x="3657600" y="2300288"/>
            <a:ext cx="3778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(8,0)</a:t>
            </a:r>
            <a:endParaRPr lang="en-US" sz="1000">
              <a:solidFill>
                <a:srgbClr val="FF0066"/>
              </a:solidFill>
              <a:latin typeface="Times New Roman" pitchFamily="18" charset="0"/>
            </a:endParaRPr>
          </a:p>
        </p:txBody>
      </p:sp>
      <p:sp>
        <p:nvSpPr>
          <p:cNvPr id="283662" name="Text Box 14"/>
          <p:cNvSpPr txBox="1">
            <a:spLocks noChangeArrowheads="1"/>
          </p:cNvSpPr>
          <p:nvPr/>
        </p:nvSpPr>
        <p:spPr bwMode="auto">
          <a:xfrm>
            <a:off x="3429000" y="2605088"/>
            <a:ext cx="3778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(7,0)</a:t>
            </a:r>
            <a:endParaRPr lang="en-US" sz="1000">
              <a:solidFill>
                <a:srgbClr val="FF0066"/>
              </a:solidFill>
              <a:latin typeface="Times New Roman" pitchFamily="18" charset="0"/>
            </a:endParaRPr>
          </a:p>
        </p:txBody>
      </p:sp>
      <p:sp>
        <p:nvSpPr>
          <p:cNvPr id="283663" name="Text Box 15"/>
          <p:cNvSpPr txBox="1">
            <a:spLocks noChangeArrowheads="1"/>
          </p:cNvSpPr>
          <p:nvPr/>
        </p:nvSpPr>
        <p:spPr bwMode="auto">
          <a:xfrm>
            <a:off x="2898775" y="2605088"/>
            <a:ext cx="3778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(5,0)</a:t>
            </a:r>
            <a:endParaRPr lang="en-US" sz="1000">
              <a:solidFill>
                <a:srgbClr val="FF0066"/>
              </a:solidFill>
              <a:latin typeface="Times New Roman" pitchFamily="18" charset="0"/>
            </a:endParaRPr>
          </a:p>
        </p:txBody>
      </p:sp>
      <p:sp>
        <p:nvSpPr>
          <p:cNvPr id="283664" name="Text Box 16"/>
          <p:cNvSpPr txBox="1">
            <a:spLocks noChangeArrowheads="1"/>
          </p:cNvSpPr>
          <p:nvPr/>
        </p:nvSpPr>
        <p:spPr bwMode="auto">
          <a:xfrm>
            <a:off x="2667000" y="2605088"/>
            <a:ext cx="3778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(4,0)</a:t>
            </a:r>
            <a:endParaRPr lang="en-US" sz="1000">
              <a:solidFill>
                <a:srgbClr val="FF0066"/>
              </a:solidFill>
              <a:latin typeface="Times New Roman" pitchFamily="18" charset="0"/>
            </a:endParaRPr>
          </a:p>
        </p:txBody>
      </p:sp>
      <p:sp>
        <p:nvSpPr>
          <p:cNvPr id="283665" name="Text Box 17"/>
          <p:cNvSpPr txBox="1">
            <a:spLocks noChangeArrowheads="1"/>
          </p:cNvSpPr>
          <p:nvPr/>
        </p:nvSpPr>
        <p:spPr bwMode="auto">
          <a:xfrm>
            <a:off x="3889375" y="5272088"/>
            <a:ext cx="377825" cy="214312"/>
          </a:xfrm>
          <a:prstGeom prst="rect">
            <a:avLst/>
          </a:prstGeom>
          <a:noFill/>
          <a:ln w="9525">
            <a:noFill/>
            <a:miter lim="800000"/>
            <a:headEnd/>
            <a:tailEnd/>
          </a:ln>
        </p:spPr>
        <p:txBody>
          <a:bodyPr wrap="none">
            <a:spAutoFit/>
          </a:bodyPr>
          <a:lstStyle/>
          <a:p>
            <a:pPr eaLnBrk="0" hangingPunct="0"/>
            <a:r>
              <a:rPr lang="en-US" sz="800">
                <a:solidFill>
                  <a:srgbClr val="33CC33"/>
                </a:solidFill>
                <a:latin typeface="Times New Roman" pitchFamily="18" charset="0"/>
              </a:rPr>
              <a:t>(6,4)</a:t>
            </a:r>
            <a:endParaRPr lang="en-US" sz="1000">
              <a:solidFill>
                <a:srgbClr val="FF0066"/>
              </a:solidFill>
              <a:latin typeface="Times New Roman" pitchFamily="18" charset="0"/>
            </a:endParaRPr>
          </a:p>
        </p:txBody>
      </p:sp>
      <p:sp>
        <p:nvSpPr>
          <p:cNvPr id="283666" name="Text Box 18"/>
          <p:cNvSpPr txBox="1">
            <a:spLocks noChangeArrowheads="1"/>
          </p:cNvSpPr>
          <p:nvPr/>
        </p:nvSpPr>
        <p:spPr bwMode="auto">
          <a:xfrm>
            <a:off x="3505200" y="5638800"/>
            <a:ext cx="377825" cy="214313"/>
          </a:xfrm>
          <a:prstGeom prst="rect">
            <a:avLst/>
          </a:prstGeom>
          <a:noFill/>
          <a:ln w="9525">
            <a:noFill/>
            <a:miter lim="800000"/>
            <a:headEnd/>
            <a:tailEnd/>
          </a:ln>
        </p:spPr>
        <p:txBody>
          <a:bodyPr wrap="none">
            <a:spAutoFit/>
          </a:bodyPr>
          <a:lstStyle/>
          <a:p>
            <a:pPr eaLnBrk="0" hangingPunct="0"/>
            <a:r>
              <a:rPr lang="en-US" sz="800">
                <a:solidFill>
                  <a:srgbClr val="33CC33"/>
                </a:solidFill>
                <a:latin typeface="Times New Roman" pitchFamily="18" charset="0"/>
              </a:rPr>
              <a:t>(6,2)</a:t>
            </a:r>
            <a:endParaRPr lang="en-US" sz="1000">
              <a:solidFill>
                <a:srgbClr val="FF0066"/>
              </a:solidFill>
              <a:latin typeface="Times New Roman" pitchFamily="18" charset="0"/>
            </a:endParaRPr>
          </a:p>
        </p:txBody>
      </p:sp>
      <p:sp>
        <p:nvSpPr>
          <p:cNvPr id="283667" name="Text Box 19"/>
          <p:cNvSpPr txBox="1">
            <a:spLocks noChangeArrowheads="1"/>
          </p:cNvSpPr>
          <p:nvPr/>
        </p:nvSpPr>
        <p:spPr bwMode="auto">
          <a:xfrm>
            <a:off x="3429000" y="5235575"/>
            <a:ext cx="377825" cy="214313"/>
          </a:xfrm>
          <a:prstGeom prst="rect">
            <a:avLst/>
          </a:prstGeom>
          <a:noFill/>
          <a:ln w="9525">
            <a:noFill/>
            <a:miter lim="800000"/>
            <a:headEnd/>
            <a:tailEnd/>
          </a:ln>
        </p:spPr>
        <p:txBody>
          <a:bodyPr wrap="none">
            <a:spAutoFit/>
          </a:bodyPr>
          <a:lstStyle/>
          <a:p>
            <a:pPr eaLnBrk="0" hangingPunct="0"/>
            <a:r>
              <a:rPr lang="en-US" sz="800">
                <a:solidFill>
                  <a:srgbClr val="33CC33"/>
                </a:solidFill>
                <a:latin typeface="Times New Roman" pitchFamily="18" charset="0"/>
              </a:rPr>
              <a:t>(5,3)</a:t>
            </a:r>
            <a:endParaRPr lang="en-US" sz="1000">
              <a:solidFill>
                <a:srgbClr val="FF0066"/>
              </a:solidFill>
              <a:latin typeface="Times New Roman" pitchFamily="18" charset="0"/>
            </a:endParaRPr>
          </a:p>
        </p:txBody>
      </p:sp>
      <p:sp>
        <p:nvSpPr>
          <p:cNvPr id="283668" name="Text Box 20"/>
          <p:cNvSpPr txBox="1">
            <a:spLocks noChangeArrowheads="1"/>
          </p:cNvSpPr>
          <p:nvPr/>
        </p:nvSpPr>
        <p:spPr bwMode="auto">
          <a:xfrm>
            <a:off x="3352800" y="5881688"/>
            <a:ext cx="377825" cy="214312"/>
          </a:xfrm>
          <a:prstGeom prst="rect">
            <a:avLst/>
          </a:prstGeom>
          <a:noFill/>
          <a:ln w="9525">
            <a:noFill/>
            <a:miter lim="800000"/>
            <a:headEnd/>
            <a:tailEnd/>
          </a:ln>
        </p:spPr>
        <p:txBody>
          <a:bodyPr wrap="none">
            <a:spAutoFit/>
          </a:bodyPr>
          <a:lstStyle/>
          <a:p>
            <a:pPr eaLnBrk="0" hangingPunct="0"/>
            <a:r>
              <a:rPr lang="en-US" sz="800">
                <a:solidFill>
                  <a:srgbClr val="33CC33"/>
                </a:solidFill>
                <a:latin typeface="Times New Roman" pitchFamily="18" charset="0"/>
              </a:rPr>
              <a:t>(6,1)</a:t>
            </a:r>
            <a:endParaRPr lang="en-US" sz="1000">
              <a:solidFill>
                <a:srgbClr val="FF0066"/>
              </a:solidFill>
              <a:latin typeface="Times New Roman" pitchFamily="18" charset="0"/>
            </a:endParaRPr>
          </a:p>
        </p:txBody>
      </p:sp>
      <p:sp>
        <p:nvSpPr>
          <p:cNvPr id="283669" name="Text Box 21"/>
          <p:cNvSpPr txBox="1">
            <a:spLocks noChangeArrowheads="1"/>
          </p:cNvSpPr>
          <p:nvPr/>
        </p:nvSpPr>
        <p:spPr bwMode="auto">
          <a:xfrm>
            <a:off x="3127375" y="5119688"/>
            <a:ext cx="377825" cy="214312"/>
          </a:xfrm>
          <a:prstGeom prst="rect">
            <a:avLst/>
          </a:prstGeom>
          <a:noFill/>
          <a:ln w="9525">
            <a:noFill/>
            <a:miter lim="800000"/>
            <a:headEnd/>
            <a:tailEnd/>
          </a:ln>
        </p:spPr>
        <p:txBody>
          <a:bodyPr wrap="none">
            <a:spAutoFit/>
          </a:bodyPr>
          <a:lstStyle/>
          <a:p>
            <a:pPr eaLnBrk="0" hangingPunct="0"/>
            <a:r>
              <a:rPr lang="en-US" sz="800">
                <a:solidFill>
                  <a:srgbClr val="33CC33"/>
                </a:solidFill>
                <a:latin typeface="Times New Roman" pitchFamily="18" charset="0"/>
              </a:rPr>
              <a:t>(4,3)</a:t>
            </a:r>
            <a:endParaRPr lang="en-US" sz="1000">
              <a:solidFill>
                <a:srgbClr val="FF0066"/>
              </a:solidFill>
              <a:latin typeface="Times New Roman" pitchFamily="18" charset="0"/>
            </a:endParaRPr>
          </a:p>
        </p:txBody>
      </p:sp>
      <p:sp>
        <p:nvSpPr>
          <p:cNvPr id="283670" name="Text Box 22"/>
          <p:cNvSpPr txBox="1">
            <a:spLocks noChangeArrowheads="1"/>
          </p:cNvSpPr>
          <p:nvPr/>
        </p:nvSpPr>
        <p:spPr bwMode="auto">
          <a:xfrm>
            <a:off x="3127375" y="5943600"/>
            <a:ext cx="377825" cy="214313"/>
          </a:xfrm>
          <a:prstGeom prst="rect">
            <a:avLst/>
          </a:prstGeom>
          <a:noFill/>
          <a:ln w="9525">
            <a:noFill/>
            <a:miter lim="800000"/>
            <a:headEnd/>
            <a:tailEnd/>
          </a:ln>
        </p:spPr>
        <p:txBody>
          <a:bodyPr wrap="none">
            <a:spAutoFit/>
          </a:bodyPr>
          <a:lstStyle/>
          <a:p>
            <a:pPr eaLnBrk="0" hangingPunct="0"/>
            <a:r>
              <a:rPr lang="en-US" sz="800">
                <a:solidFill>
                  <a:srgbClr val="33CC33"/>
                </a:solidFill>
                <a:latin typeface="Times New Roman" pitchFamily="18" charset="0"/>
              </a:rPr>
              <a:t>(5,1)</a:t>
            </a:r>
            <a:endParaRPr lang="en-US" sz="1000">
              <a:solidFill>
                <a:srgbClr val="FF0066"/>
              </a:solidFill>
              <a:latin typeface="Times New Roman" pitchFamily="18" charset="0"/>
            </a:endParaRPr>
          </a:p>
        </p:txBody>
      </p:sp>
      <p:sp>
        <p:nvSpPr>
          <p:cNvPr id="283671" name="Text Box 23"/>
          <p:cNvSpPr txBox="1">
            <a:spLocks noChangeArrowheads="1"/>
          </p:cNvSpPr>
          <p:nvPr/>
        </p:nvSpPr>
        <p:spPr bwMode="auto">
          <a:xfrm>
            <a:off x="2971800" y="5805488"/>
            <a:ext cx="377825" cy="214312"/>
          </a:xfrm>
          <a:prstGeom prst="rect">
            <a:avLst/>
          </a:prstGeom>
          <a:noFill/>
          <a:ln w="9525">
            <a:noFill/>
            <a:miter lim="800000"/>
            <a:headEnd/>
            <a:tailEnd/>
          </a:ln>
        </p:spPr>
        <p:txBody>
          <a:bodyPr wrap="none">
            <a:spAutoFit/>
          </a:bodyPr>
          <a:lstStyle/>
          <a:p>
            <a:pPr eaLnBrk="0" hangingPunct="0"/>
            <a:r>
              <a:rPr lang="en-US" sz="800">
                <a:solidFill>
                  <a:srgbClr val="33CC33"/>
                </a:solidFill>
                <a:latin typeface="Times New Roman" pitchFamily="18" charset="0"/>
              </a:rPr>
              <a:t>(4,2)</a:t>
            </a:r>
            <a:endParaRPr lang="en-US" sz="1000">
              <a:solidFill>
                <a:srgbClr val="FF0066"/>
              </a:solidFill>
              <a:latin typeface="Times New Roman" pitchFamily="18" charset="0"/>
            </a:endParaRPr>
          </a:p>
        </p:txBody>
      </p:sp>
      <p:sp>
        <p:nvSpPr>
          <p:cNvPr id="283672" name="Text Box 24"/>
          <p:cNvSpPr txBox="1">
            <a:spLocks noChangeArrowheads="1"/>
          </p:cNvSpPr>
          <p:nvPr/>
        </p:nvSpPr>
        <p:spPr bwMode="auto">
          <a:xfrm>
            <a:off x="2670175" y="5881688"/>
            <a:ext cx="377825" cy="214312"/>
          </a:xfrm>
          <a:prstGeom prst="rect">
            <a:avLst/>
          </a:prstGeom>
          <a:noFill/>
          <a:ln w="9525">
            <a:noFill/>
            <a:miter lim="800000"/>
            <a:headEnd/>
            <a:tailEnd/>
          </a:ln>
        </p:spPr>
        <p:txBody>
          <a:bodyPr wrap="none">
            <a:spAutoFit/>
          </a:bodyPr>
          <a:lstStyle/>
          <a:p>
            <a:pPr eaLnBrk="0" hangingPunct="0"/>
            <a:r>
              <a:rPr lang="en-US" sz="800">
                <a:solidFill>
                  <a:srgbClr val="33CC33"/>
                </a:solidFill>
                <a:latin typeface="Times New Roman" pitchFamily="18" charset="0"/>
              </a:rPr>
              <a:t>(3,2)</a:t>
            </a:r>
            <a:endParaRPr lang="en-US" sz="1000">
              <a:solidFill>
                <a:srgbClr val="FF0066"/>
              </a:solidFill>
              <a:latin typeface="Times New Roman" pitchFamily="18" charset="0"/>
            </a:endParaRPr>
          </a:p>
        </p:txBody>
      </p:sp>
      <p:sp>
        <p:nvSpPr>
          <p:cNvPr id="283673" name="Rectangle 25"/>
          <p:cNvSpPr>
            <a:spLocks noChangeAspect="1" noChangeArrowheads="1"/>
          </p:cNvSpPr>
          <p:nvPr/>
        </p:nvSpPr>
        <p:spPr bwMode="auto">
          <a:xfrm>
            <a:off x="7162800" y="3200400"/>
            <a:ext cx="76200" cy="76200"/>
          </a:xfrm>
          <a:prstGeom prst="rect">
            <a:avLst/>
          </a:prstGeom>
          <a:noFill/>
          <a:ln w="12700">
            <a:solidFill>
              <a:schemeClr val="tx1"/>
            </a:solidFill>
            <a:miter lim="800000"/>
            <a:headEnd/>
            <a:tailEnd/>
          </a:ln>
        </p:spPr>
        <p:txBody>
          <a:bodyPr wrap="none" anchor="ctr"/>
          <a:lstStyle/>
          <a:p>
            <a:pPr eaLnBrk="0" hangingPunct="0"/>
            <a:endParaRPr lang="hu-HU" sz="2400">
              <a:latin typeface="Times New Roman" pitchFamily="18" charset="0"/>
            </a:endParaRPr>
          </a:p>
        </p:txBody>
      </p:sp>
      <p:sp>
        <p:nvSpPr>
          <p:cNvPr id="283674" name="AutoShape 26"/>
          <p:cNvSpPr>
            <a:spLocks noChangeAspect="1" noChangeArrowheads="1"/>
          </p:cNvSpPr>
          <p:nvPr/>
        </p:nvSpPr>
        <p:spPr bwMode="auto">
          <a:xfrm>
            <a:off x="7162800" y="3581400"/>
            <a:ext cx="107950" cy="107950"/>
          </a:xfrm>
          <a:prstGeom prst="diamond">
            <a:avLst/>
          </a:prstGeom>
          <a:noFill/>
          <a:ln w="12700">
            <a:solidFill>
              <a:schemeClr val="tx1"/>
            </a:solidFill>
            <a:miter lim="800000"/>
            <a:headEnd/>
            <a:tailEnd/>
          </a:ln>
        </p:spPr>
        <p:txBody>
          <a:bodyPr wrap="none" anchor="ctr"/>
          <a:lstStyle/>
          <a:p>
            <a:pPr eaLnBrk="0" hangingPunct="0"/>
            <a:endParaRPr lang="hu-HU" sz="2400">
              <a:latin typeface="Times New Roman" pitchFamily="18" charset="0"/>
            </a:endParaRPr>
          </a:p>
        </p:txBody>
      </p:sp>
      <p:sp>
        <p:nvSpPr>
          <p:cNvPr id="283675" name="Text Box 27"/>
          <p:cNvSpPr txBox="1">
            <a:spLocks noChangeArrowheads="1"/>
          </p:cNvSpPr>
          <p:nvPr/>
        </p:nvSpPr>
        <p:spPr bwMode="auto">
          <a:xfrm>
            <a:off x="7467600" y="3124200"/>
            <a:ext cx="838200" cy="244475"/>
          </a:xfrm>
          <a:prstGeom prst="rect">
            <a:avLst/>
          </a:prstGeom>
          <a:noFill/>
          <a:ln w="9525">
            <a:noFill/>
            <a:miter lim="800000"/>
            <a:headEnd/>
            <a:tailEnd/>
          </a:ln>
        </p:spPr>
        <p:txBody>
          <a:bodyPr>
            <a:spAutoFit/>
          </a:bodyPr>
          <a:lstStyle/>
          <a:p>
            <a:pPr eaLnBrk="0" hangingPunct="0">
              <a:spcBef>
                <a:spcPct val="50000"/>
              </a:spcBef>
            </a:pPr>
            <a:r>
              <a:rPr lang="en-US" sz="1000">
                <a:latin typeface="Times New Roman" pitchFamily="18" charset="0"/>
              </a:rPr>
              <a:t>ZF-TB</a:t>
            </a:r>
            <a:endParaRPr lang="en-US" sz="2400">
              <a:latin typeface="Times New Roman" pitchFamily="18" charset="0"/>
            </a:endParaRPr>
          </a:p>
        </p:txBody>
      </p:sp>
      <p:sp>
        <p:nvSpPr>
          <p:cNvPr id="283676" name="Text Box 28"/>
          <p:cNvSpPr txBox="1">
            <a:spLocks noChangeArrowheads="1"/>
          </p:cNvSpPr>
          <p:nvPr/>
        </p:nvSpPr>
        <p:spPr bwMode="auto">
          <a:xfrm>
            <a:off x="7467600" y="3505200"/>
            <a:ext cx="838200" cy="244475"/>
          </a:xfrm>
          <a:prstGeom prst="rect">
            <a:avLst/>
          </a:prstGeom>
          <a:noFill/>
          <a:ln w="9525">
            <a:noFill/>
            <a:miter lim="800000"/>
            <a:headEnd/>
            <a:tailEnd/>
          </a:ln>
        </p:spPr>
        <p:txBody>
          <a:bodyPr>
            <a:spAutoFit/>
          </a:bodyPr>
          <a:lstStyle/>
          <a:p>
            <a:pPr eaLnBrk="0" hangingPunct="0">
              <a:spcBef>
                <a:spcPct val="50000"/>
              </a:spcBef>
            </a:pPr>
            <a:r>
              <a:rPr lang="en-US" sz="1000">
                <a:latin typeface="Times New Roman" pitchFamily="18" charset="0"/>
              </a:rPr>
              <a:t>DFT</a:t>
            </a:r>
            <a:endParaRPr lang="en-US" sz="2400">
              <a:latin typeface="Times New Roman" pitchFamily="18" charset="0"/>
            </a:endParaRPr>
          </a:p>
        </p:txBody>
      </p:sp>
      <p:sp>
        <p:nvSpPr>
          <p:cNvPr id="283677" name="Text Box 29"/>
          <p:cNvSpPr txBox="1">
            <a:spLocks noChangeArrowheads="1"/>
          </p:cNvSpPr>
          <p:nvPr/>
        </p:nvSpPr>
        <p:spPr bwMode="auto">
          <a:xfrm>
            <a:off x="2784475" y="3778250"/>
            <a:ext cx="650875" cy="336550"/>
          </a:xfrm>
          <a:prstGeom prst="rect">
            <a:avLst/>
          </a:prstGeom>
          <a:noFill/>
          <a:ln w="9525">
            <a:noFill/>
            <a:miter lim="800000"/>
            <a:headEnd/>
            <a:tailEnd/>
          </a:ln>
        </p:spPr>
        <p:txBody>
          <a:bodyPr wrap="none">
            <a:spAutoFit/>
          </a:bodyPr>
          <a:lstStyle/>
          <a:p>
            <a:pPr eaLnBrk="0" hangingPunct="0"/>
            <a:r>
              <a:rPr lang="en-US" sz="1600" b="1">
                <a:solidFill>
                  <a:srgbClr val="CC6600"/>
                </a:solidFill>
                <a:latin typeface="Times New Roman" pitchFamily="18" charset="0"/>
                <a:sym typeface="Symbol" pitchFamily="18" charset="2"/>
              </a:rPr>
              <a:t></a:t>
            </a:r>
            <a:r>
              <a:rPr lang="en-US" sz="1600" b="1">
                <a:solidFill>
                  <a:srgbClr val="CC6600"/>
                </a:solidFill>
                <a:latin typeface="Times New Roman" pitchFamily="18" charset="0"/>
              </a:rPr>
              <a:t> 1/d</a:t>
            </a:r>
            <a:endParaRPr lang="en-US" sz="1600" b="1" baseline="30000">
              <a:solidFill>
                <a:srgbClr val="CC6600"/>
              </a:solidFill>
              <a:latin typeface="Times New Roman" pitchFamily="18" charset="0"/>
            </a:endParaRPr>
          </a:p>
        </p:txBody>
      </p:sp>
      <p:sp>
        <p:nvSpPr>
          <p:cNvPr id="283678" name="Text Box 30"/>
          <p:cNvSpPr txBox="1">
            <a:spLocks noChangeArrowheads="1"/>
          </p:cNvSpPr>
          <p:nvPr/>
        </p:nvSpPr>
        <p:spPr bwMode="auto">
          <a:xfrm>
            <a:off x="2784475" y="304800"/>
            <a:ext cx="650875" cy="336550"/>
          </a:xfrm>
          <a:prstGeom prst="rect">
            <a:avLst/>
          </a:prstGeom>
          <a:noFill/>
          <a:ln w="9525">
            <a:noFill/>
            <a:miter lim="800000"/>
            <a:headEnd/>
            <a:tailEnd/>
          </a:ln>
        </p:spPr>
        <p:txBody>
          <a:bodyPr wrap="none">
            <a:spAutoFit/>
          </a:bodyPr>
          <a:lstStyle/>
          <a:p>
            <a:pPr eaLnBrk="0" hangingPunct="0"/>
            <a:r>
              <a:rPr lang="en-US" sz="1600" b="1">
                <a:solidFill>
                  <a:srgbClr val="CC6600"/>
                </a:solidFill>
                <a:latin typeface="Times New Roman" pitchFamily="18" charset="0"/>
                <a:sym typeface="Symbol" pitchFamily="18" charset="2"/>
              </a:rPr>
              <a:t></a:t>
            </a:r>
            <a:r>
              <a:rPr lang="en-US" sz="1600" b="1">
                <a:solidFill>
                  <a:srgbClr val="CC6600"/>
                </a:solidFill>
                <a:latin typeface="Times New Roman" pitchFamily="18" charset="0"/>
              </a:rPr>
              <a:t> 1/d</a:t>
            </a:r>
            <a:endParaRPr lang="en-US" sz="1600" b="1" baseline="30000">
              <a:solidFill>
                <a:srgbClr val="CC6600"/>
              </a:solidFill>
              <a:latin typeface="Times New Roman" pitchFamily="18" charset="0"/>
            </a:endParaRPr>
          </a:p>
        </p:txBody>
      </p:sp>
      <p:sp>
        <p:nvSpPr>
          <p:cNvPr id="1161247" name="Line 31"/>
          <p:cNvSpPr>
            <a:spLocks noChangeShapeType="1"/>
          </p:cNvSpPr>
          <p:nvPr/>
        </p:nvSpPr>
        <p:spPr bwMode="auto">
          <a:xfrm>
            <a:off x="3087688" y="914400"/>
            <a:ext cx="0" cy="1752600"/>
          </a:xfrm>
          <a:prstGeom prst="line">
            <a:avLst/>
          </a:prstGeom>
          <a:noFill/>
          <a:ln w="38100">
            <a:solidFill>
              <a:srgbClr val="FF00FF"/>
            </a:solidFill>
            <a:round/>
            <a:headEnd/>
            <a:tailEnd type="stealth" w="med" len="med"/>
          </a:ln>
        </p:spPr>
        <p:txBody>
          <a:bodyPr wrap="none" anchor="ctr"/>
          <a:lstStyle/>
          <a:p>
            <a:endParaRPr lang="hu-HU"/>
          </a:p>
        </p:txBody>
      </p:sp>
      <p:sp>
        <p:nvSpPr>
          <p:cNvPr id="1161248" name="AutoShape 32"/>
          <p:cNvSpPr>
            <a:spLocks noChangeArrowheads="1"/>
          </p:cNvSpPr>
          <p:nvPr/>
        </p:nvSpPr>
        <p:spPr bwMode="auto">
          <a:xfrm>
            <a:off x="2819400" y="4814888"/>
            <a:ext cx="485775" cy="976312"/>
          </a:xfrm>
          <a:prstGeom prst="downArrow">
            <a:avLst>
              <a:gd name="adj1" fmla="val 50000"/>
              <a:gd name="adj2" fmla="val 50245"/>
            </a:avLst>
          </a:prstGeom>
          <a:solidFill>
            <a:srgbClr val="00FFFF"/>
          </a:solidFill>
          <a:ln w="9525">
            <a:solidFill>
              <a:schemeClr val="tx1"/>
            </a:solidFill>
            <a:miter lim="800000"/>
            <a:headEnd/>
            <a:tailEnd/>
          </a:ln>
        </p:spPr>
        <p:txBody>
          <a:bodyPr wrap="none" anchor="ctr"/>
          <a:lstStyle/>
          <a:p>
            <a:pPr eaLnBrk="0" hangingPunct="0"/>
            <a:endParaRPr lang="hu-HU" sz="2400">
              <a:latin typeface="Times New Roman" pitchFamily="18" charset="0"/>
            </a:endParaRPr>
          </a:p>
        </p:txBody>
      </p:sp>
      <p:sp>
        <p:nvSpPr>
          <p:cNvPr id="1161249" name="AutoShape 33"/>
          <p:cNvSpPr>
            <a:spLocks noChangeArrowheads="1"/>
          </p:cNvSpPr>
          <p:nvPr/>
        </p:nvSpPr>
        <p:spPr bwMode="auto">
          <a:xfrm>
            <a:off x="3124200" y="1614488"/>
            <a:ext cx="485775" cy="976312"/>
          </a:xfrm>
          <a:prstGeom prst="downArrow">
            <a:avLst>
              <a:gd name="adj1" fmla="val 50000"/>
              <a:gd name="adj2" fmla="val 50245"/>
            </a:avLst>
          </a:prstGeom>
          <a:solidFill>
            <a:srgbClr val="00FFFF"/>
          </a:solidFill>
          <a:ln w="9525">
            <a:solidFill>
              <a:schemeClr val="tx1"/>
            </a:solidFill>
            <a:miter lim="800000"/>
            <a:headEnd/>
            <a:tailEnd/>
          </a:ln>
        </p:spPr>
        <p:txBody>
          <a:bodyPr wrap="none" anchor="ctr"/>
          <a:lstStyle/>
          <a:p>
            <a:pPr eaLnBrk="0" hangingPunct="0"/>
            <a:endParaRPr lang="hu-HU" sz="240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124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6124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161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1247" grpId="0" animBg="1"/>
      <p:bldP spid="1161248" grpId="0" animBg="1"/>
      <p:bldP spid="116124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6610" name="Group 2"/>
          <p:cNvGrpSpPr>
            <a:grpSpLocks/>
          </p:cNvGrpSpPr>
          <p:nvPr/>
        </p:nvGrpSpPr>
        <p:grpSpPr bwMode="auto">
          <a:xfrm>
            <a:off x="0" y="0"/>
            <a:ext cx="9144000" cy="6858000"/>
            <a:chOff x="0" y="0"/>
            <a:chExt cx="5760" cy="4320"/>
          </a:xfrm>
        </p:grpSpPr>
        <p:pic>
          <p:nvPicPr>
            <p:cNvPr id="196612" name="Picture 3"/>
            <p:cNvPicPr>
              <a:picLocks noChangeAspect="1" noChangeArrowheads="1"/>
            </p:cNvPicPr>
            <p:nvPr/>
          </p:nvPicPr>
          <p:blipFill>
            <a:blip r:embed="rId3" cstate="print"/>
            <a:srcRect/>
            <a:stretch>
              <a:fillRect/>
            </a:stretch>
          </p:blipFill>
          <p:spPr bwMode="auto">
            <a:xfrm>
              <a:off x="0" y="0"/>
              <a:ext cx="5760" cy="4320"/>
            </a:xfrm>
            <a:prstGeom prst="rect">
              <a:avLst/>
            </a:prstGeom>
            <a:noFill/>
            <a:ln w="9525">
              <a:noFill/>
              <a:miter lim="800000"/>
              <a:headEnd/>
              <a:tailEnd/>
            </a:ln>
          </p:spPr>
        </p:pic>
        <p:sp>
          <p:nvSpPr>
            <p:cNvPr id="196613" name="Line 4"/>
            <p:cNvSpPr>
              <a:spLocks noChangeShapeType="1"/>
            </p:cNvSpPr>
            <p:nvPr/>
          </p:nvSpPr>
          <p:spPr bwMode="auto">
            <a:xfrm flipV="1">
              <a:off x="96" y="2304"/>
              <a:ext cx="5232" cy="288"/>
            </a:xfrm>
            <a:prstGeom prst="line">
              <a:avLst/>
            </a:prstGeom>
            <a:noFill/>
            <a:ln w="50800">
              <a:solidFill>
                <a:srgbClr val="FFFF00"/>
              </a:solidFill>
              <a:round/>
              <a:headEnd/>
              <a:tailEnd type="triangle" w="med" len="med"/>
            </a:ln>
          </p:spPr>
          <p:txBody>
            <a:bodyPr/>
            <a:lstStyle/>
            <a:p>
              <a:endParaRPr lang="hu-HU"/>
            </a:p>
          </p:txBody>
        </p:sp>
        <p:sp>
          <p:nvSpPr>
            <p:cNvPr id="89093" name="Text Box 5"/>
            <p:cNvSpPr txBox="1">
              <a:spLocks noChangeArrowheads="1"/>
            </p:cNvSpPr>
            <p:nvPr/>
          </p:nvSpPr>
          <p:spPr bwMode="auto">
            <a:xfrm>
              <a:off x="2256" y="2496"/>
              <a:ext cx="1036" cy="634"/>
            </a:xfrm>
            <a:prstGeom prst="rect">
              <a:avLst/>
            </a:prstGeom>
            <a:noFill/>
            <a:ln w="25400">
              <a:noFill/>
              <a:miter lim="800000"/>
              <a:headEnd/>
              <a:tailEnd/>
            </a:ln>
            <a:effectLst/>
          </p:spPr>
          <p:txBody>
            <a:bodyPr wrap="none">
              <a:spAutoFit/>
            </a:bodyPr>
            <a:lstStyle/>
            <a:p>
              <a:pPr algn="ctr">
                <a:defRPr/>
              </a:pPr>
              <a:r>
                <a:rPr lang="en-US" sz="6000">
                  <a:solidFill>
                    <a:srgbClr val="FFFF00"/>
                  </a:solidFill>
                  <a:effectLst>
                    <a:outerShdw blurRad="38100" dist="38100" dir="2700000" algn="tl">
                      <a:srgbClr val="C0C0C0"/>
                    </a:outerShdw>
                  </a:effectLst>
                  <a:latin typeface="Times New Roman" pitchFamily="18" charset="0"/>
                </a:rPr>
                <a:t>(6,5)</a:t>
              </a:r>
              <a:endParaRPr lang="pt-PT" sz="6000">
                <a:solidFill>
                  <a:srgbClr val="FFFF00"/>
                </a:solidFill>
                <a:effectLst>
                  <a:outerShdw blurRad="38100" dist="38100" dir="2700000" algn="tl">
                    <a:srgbClr val="C0C0C0"/>
                  </a:outerShdw>
                </a:effectLst>
                <a:latin typeface="Times New Roman" pitchFamily="18" charset="0"/>
              </a:endParaRPr>
            </a:p>
          </p:txBody>
        </p:sp>
        <p:sp>
          <p:nvSpPr>
            <p:cNvPr id="196615" name="Line 6"/>
            <p:cNvSpPr>
              <a:spLocks noChangeShapeType="1"/>
            </p:cNvSpPr>
            <p:nvPr/>
          </p:nvSpPr>
          <p:spPr bwMode="auto">
            <a:xfrm flipV="1">
              <a:off x="96" y="1824"/>
              <a:ext cx="2832" cy="768"/>
            </a:xfrm>
            <a:prstGeom prst="line">
              <a:avLst/>
            </a:prstGeom>
            <a:noFill/>
            <a:ln w="50800">
              <a:solidFill>
                <a:schemeClr val="bg1"/>
              </a:solidFill>
              <a:round/>
              <a:headEnd/>
              <a:tailEnd type="triangle" w="med" len="med"/>
            </a:ln>
          </p:spPr>
          <p:txBody>
            <a:bodyPr/>
            <a:lstStyle/>
            <a:p>
              <a:endParaRPr lang="hu-HU"/>
            </a:p>
          </p:txBody>
        </p:sp>
        <p:sp>
          <p:nvSpPr>
            <p:cNvPr id="89095" name="Text Box 7"/>
            <p:cNvSpPr txBox="1">
              <a:spLocks noChangeArrowheads="1"/>
            </p:cNvSpPr>
            <p:nvPr/>
          </p:nvSpPr>
          <p:spPr bwMode="auto">
            <a:xfrm>
              <a:off x="1440" y="1536"/>
              <a:ext cx="308" cy="519"/>
            </a:xfrm>
            <a:prstGeom prst="rect">
              <a:avLst/>
            </a:prstGeom>
            <a:noFill/>
            <a:ln w="25400">
              <a:noFill/>
              <a:miter lim="800000"/>
              <a:headEnd/>
              <a:tailEnd/>
            </a:ln>
            <a:effectLst/>
          </p:spPr>
          <p:txBody>
            <a:bodyPr wrap="none">
              <a:spAutoFit/>
            </a:bodyPr>
            <a:lstStyle/>
            <a:p>
              <a:pPr algn="ctr">
                <a:defRPr/>
              </a:pPr>
              <a:r>
                <a:rPr lang="en-US" sz="4800">
                  <a:solidFill>
                    <a:srgbClr val="FFFFFF"/>
                  </a:solidFill>
                  <a:effectLst>
                    <a:outerShdw blurRad="38100" dist="38100" dir="2700000" algn="tl">
                      <a:srgbClr val="C0C0C0"/>
                    </a:outerShdw>
                  </a:effectLst>
                  <a:latin typeface="Times New Roman" pitchFamily="18" charset="0"/>
                </a:rPr>
                <a:t>6</a:t>
              </a:r>
              <a:endParaRPr lang="pt-PT" sz="4800">
                <a:solidFill>
                  <a:srgbClr val="FFFFFF"/>
                </a:solidFill>
                <a:effectLst>
                  <a:outerShdw blurRad="38100" dist="38100" dir="2700000" algn="tl">
                    <a:srgbClr val="C0C0C0"/>
                  </a:outerShdw>
                </a:effectLst>
                <a:latin typeface="Times New Roman" pitchFamily="18" charset="0"/>
              </a:endParaRPr>
            </a:p>
          </p:txBody>
        </p:sp>
        <p:sp>
          <p:nvSpPr>
            <p:cNvPr id="196617" name="Line 8"/>
            <p:cNvSpPr>
              <a:spLocks noChangeShapeType="1"/>
            </p:cNvSpPr>
            <p:nvPr/>
          </p:nvSpPr>
          <p:spPr bwMode="auto">
            <a:xfrm>
              <a:off x="2976" y="1824"/>
              <a:ext cx="2352" cy="480"/>
            </a:xfrm>
            <a:prstGeom prst="line">
              <a:avLst/>
            </a:prstGeom>
            <a:noFill/>
            <a:ln w="50800">
              <a:solidFill>
                <a:schemeClr val="bg1"/>
              </a:solidFill>
              <a:round/>
              <a:headEnd/>
              <a:tailEnd type="triangle" w="med" len="med"/>
            </a:ln>
          </p:spPr>
          <p:txBody>
            <a:bodyPr/>
            <a:lstStyle/>
            <a:p>
              <a:endParaRPr lang="hu-HU"/>
            </a:p>
          </p:txBody>
        </p:sp>
        <p:sp>
          <p:nvSpPr>
            <p:cNvPr id="89097" name="Text Box 9"/>
            <p:cNvSpPr txBox="1">
              <a:spLocks noChangeArrowheads="1"/>
            </p:cNvSpPr>
            <p:nvPr/>
          </p:nvSpPr>
          <p:spPr bwMode="auto">
            <a:xfrm>
              <a:off x="3532" y="1449"/>
              <a:ext cx="308" cy="519"/>
            </a:xfrm>
            <a:prstGeom prst="rect">
              <a:avLst/>
            </a:prstGeom>
            <a:noFill/>
            <a:ln w="25400">
              <a:noFill/>
              <a:miter lim="800000"/>
              <a:headEnd/>
              <a:tailEnd/>
            </a:ln>
            <a:effectLst/>
          </p:spPr>
          <p:txBody>
            <a:bodyPr wrap="none">
              <a:spAutoFit/>
            </a:bodyPr>
            <a:lstStyle/>
            <a:p>
              <a:pPr algn="ctr">
                <a:defRPr/>
              </a:pPr>
              <a:r>
                <a:rPr lang="en-US" sz="4800">
                  <a:solidFill>
                    <a:srgbClr val="FFFFFF"/>
                  </a:solidFill>
                  <a:effectLst>
                    <a:outerShdw blurRad="38100" dist="38100" dir="2700000" algn="tl">
                      <a:srgbClr val="C0C0C0"/>
                    </a:outerShdw>
                  </a:effectLst>
                  <a:latin typeface="Times New Roman" pitchFamily="18" charset="0"/>
                </a:rPr>
                <a:t>5</a:t>
              </a:r>
              <a:endParaRPr lang="pt-PT" sz="4800">
                <a:solidFill>
                  <a:srgbClr val="FFFFFF"/>
                </a:solidFill>
                <a:effectLst>
                  <a:outerShdw blurRad="38100" dist="38100" dir="2700000" algn="tl">
                    <a:srgbClr val="C0C0C0"/>
                  </a:outerShdw>
                </a:effectLst>
                <a:latin typeface="Times New Roman" pitchFamily="18" charset="0"/>
              </a:endParaRPr>
            </a:p>
          </p:txBody>
        </p:sp>
      </p:grpSp>
      <p:sp>
        <p:nvSpPr>
          <p:cNvPr id="196611" name="Text Box 11"/>
          <p:cNvSpPr txBox="1">
            <a:spLocks noChangeArrowheads="1"/>
          </p:cNvSpPr>
          <p:nvPr/>
        </p:nvSpPr>
        <p:spPr bwMode="auto">
          <a:xfrm>
            <a:off x="0" y="6577013"/>
            <a:ext cx="9144000" cy="274637"/>
          </a:xfrm>
          <a:prstGeom prst="rect">
            <a:avLst/>
          </a:prstGeom>
          <a:noFill/>
          <a:ln w="9525">
            <a:noFill/>
            <a:miter lim="800000"/>
            <a:headEnd/>
            <a:tailEnd/>
          </a:ln>
        </p:spPr>
        <p:txBody>
          <a:bodyPr>
            <a:spAutoFit/>
          </a:bodyPr>
          <a:lstStyle/>
          <a:p>
            <a:pPr eaLnBrk="0" hangingPunct="0">
              <a:spcBef>
                <a:spcPct val="50000"/>
              </a:spcBef>
            </a:pPr>
            <a:r>
              <a:rPr lang="en-US" sz="1200">
                <a:solidFill>
                  <a:srgbClr val="DDDDDD"/>
                </a:solidFill>
                <a:latin typeface="Times New Roman" pitchFamily="18" charset="0"/>
              </a:rPr>
              <a:t>		</a:t>
            </a:r>
            <a:r>
              <a:rPr lang="hu-HU" sz="1200">
                <a:solidFill>
                  <a:srgbClr val="DDDDDD"/>
                </a:solidFill>
                <a:latin typeface="Times New Roman" pitchFamily="18" charset="0"/>
              </a:rPr>
              <a:t>					</a:t>
            </a:r>
            <a:r>
              <a:rPr lang="hu-HU" sz="1200">
                <a:solidFill>
                  <a:srgbClr val="FFFFFF"/>
                </a:solidFill>
                <a:latin typeface="Times New Roman" pitchFamily="18" charset="0"/>
              </a:rPr>
              <a:t>slide</a:t>
            </a:r>
            <a:r>
              <a:rPr lang="en-US" sz="1200">
                <a:solidFill>
                  <a:srgbClr val="FFFFFF"/>
                </a:solidFill>
                <a:latin typeface="Times New Roman" pitchFamily="18" charset="0"/>
              </a:rPr>
              <a:t> from </a:t>
            </a:r>
            <a:r>
              <a:rPr lang="hu-HU" sz="1200">
                <a:solidFill>
                  <a:srgbClr val="FFFFFF"/>
                </a:solidFill>
                <a:latin typeface="Times New Roman" pitchFamily="18" charset="0"/>
              </a:rPr>
              <a:t>Ado Jorio, 2005</a:t>
            </a:r>
            <a:endParaRPr lang="en-US" sz="1200">
              <a:solidFill>
                <a:srgbClr val="FFFFFF"/>
              </a:solidFill>
              <a:latin typeface="Times New Roman" pitchFamily="18"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4674" name="Picture 3" descr="band5-0_V1_color2"/>
          <p:cNvPicPr>
            <a:picLocks noChangeAspect="1" noChangeArrowheads="1"/>
          </p:cNvPicPr>
          <p:nvPr/>
        </p:nvPicPr>
        <p:blipFill>
          <a:blip r:embed="rId3" cstate="print"/>
          <a:srcRect/>
          <a:stretch>
            <a:fillRect/>
          </a:stretch>
        </p:blipFill>
        <p:spPr bwMode="auto">
          <a:xfrm>
            <a:off x="0" y="1773238"/>
            <a:ext cx="5940425" cy="4632325"/>
          </a:xfrm>
          <a:prstGeom prst="rect">
            <a:avLst/>
          </a:prstGeom>
          <a:noFill/>
          <a:ln w="9525">
            <a:noFill/>
            <a:miter lim="800000"/>
            <a:headEnd/>
            <a:tailEnd/>
          </a:ln>
        </p:spPr>
      </p:pic>
      <p:sp>
        <p:nvSpPr>
          <p:cNvPr id="284675" name="Text Box 4"/>
          <p:cNvSpPr txBox="1">
            <a:spLocks noChangeArrowheads="1"/>
          </p:cNvSpPr>
          <p:nvPr/>
        </p:nvSpPr>
        <p:spPr bwMode="auto">
          <a:xfrm>
            <a:off x="2987675" y="2492375"/>
            <a:ext cx="781050" cy="304800"/>
          </a:xfrm>
          <a:prstGeom prst="rect">
            <a:avLst/>
          </a:prstGeom>
          <a:noFill/>
          <a:ln w="9525">
            <a:noFill/>
            <a:miter lim="800000"/>
            <a:headEnd/>
            <a:tailEnd/>
          </a:ln>
        </p:spPr>
        <p:txBody>
          <a:bodyPr wrap="none">
            <a:spAutoFit/>
          </a:bodyPr>
          <a:lstStyle/>
          <a:p>
            <a:pPr eaLnBrk="0" hangingPunct="0"/>
            <a:r>
              <a:rPr lang="en-US" sz="1400" b="1">
                <a:solidFill>
                  <a:srgbClr val="CC3300"/>
                </a:solidFill>
                <a:latin typeface="Symbol" pitchFamily="18" charset="2"/>
              </a:rPr>
              <a:t>s</a:t>
            </a:r>
            <a:r>
              <a:rPr lang="en-US" sz="1400" b="1" baseline="30000">
                <a:solidFill>
                  <a:srgbClr val="CC3300"/>
                </a:solidFill>
                <a:latin typeface="Symbol" pitchFamily="18" charset="2"/>
              </a:rPr>
              <a:t>*</a:t>
            </a:r>
            <a:r>
              <a:rPr lang="en-US" sz="1400" b="1">
                <a:solidFill>
                  <a:srgbClr val="CC3300"/>
                </a:solidFill>
                <a:latin typeface="Symbol" pitchFamily="18" charset="2"/>
              </a:rPr>
              <a:t> - p</a:t>
            </a:r>
            <a:r>
              <a:rPr lang="en-US" sz="1400" b="1" baseline="30000">
                <a:solidFill>
                  <a:srgbClr val="CC3300"/>
                </a:solidFill>
                <a:latin typeface="Symbol" pitchFamily="18" charset="2"/>
              </a:rPr>
              <a:t>*</a:t>
            </a:r>
            <a:r>
              <a:rPr lang="en-US" sz="1400">
                <a:solidFill>
                  <a:schemeClr val="accent1"/>
                </a:solidFill>
                <a:latin typeface="Symbol" pitchFamily="18" charset="2"/>
              </a:rPr>
              <a:t>  </a:t>
            </a:r>
            <a:endParaRPr lang="en-US" sz="1400">
              <a:solidFill>
                <a:schemeClr val="accent1"/>
              </a:solidFill>
              <a:latin typeface="Times New Roman" pitchFamily="18" charset="0"/>
            </a:endParaRPr>
          </a:p>
        </p:txBody>
      </p:sp>
      <p:sp>
        <p:nvSpPr>
          <p:cNvPr id="284676" name="AutoShape 5"/>
          <p:cNvSpPr>
            <a:spLocks noChangeArrowheads="1"/>
          </p:cNvSpPr>
          <p:nvPr/>
        </p:nvSpPr>
        <p:spPr bwMode="auto">
          <a:xfrm>
            <a:off x="3348038" y="2851150"/>
            <a:ext cx="76200" cy="228600"/>
          </a:xfrm>
          <a:prstGeom prst="downArrow">
            <a:avLst>
              <a:gd name="adj1" fmla="val 50000"/>
              <a:gd name="adj2" fmla="val 75000"/>
            </a:avLst>
          </a:prstGeom>
          <a:solidFill>
            <a:srgbClr val="CC3300"/>
          </a:solidFill>
          <a:ln w="9525">
            <a:solidFill>
              <a:schemeClr val="tx1"/>
            </a:solidFill>
            <a:miter lim="800000"/>
            <a:headEnd/>
            <a:tailEnd/>
          </a:ln>
        </p:spPr>
        <p:txBody>
          <a:bodyPr wrap="none" anchor="ctr"/>
          <a:lstStyle/>
          <a:p>
            <a:pPr eaLnBrk="0" hangingPunct="0"/>
            <a:endParaRPr lang="hu-HU" sz="2400">
              <a:latin typeface="Times New Roman" pitchFamily="18" charset="0"/>
            </a:endParaRPr>
          </a:p>
        </p:txBody>
      </p:sp>
      <p:sp>
        <p:nvSpPr>
          <p:cNvPr id="284677" name="Text Box 6"/>
          <p:cNvSpPr txBox="1">
            <a:spLocks noChangeArrowheads="1"/>
          </p:cNvSpPr>
          <p:nvPr/>
        </p:nvSpPr>
        <p:spPr bwMode="auto">
          <a:xfrm>
            <a:off x="6372225" y="1989138"/>
            <a:ext cx="2438400" cy="703262"/>
          </a:xfrm>
          <a:prstGeom prst="rect">
            <a:avLst/>
          </a:prstGeom>
          <a:noFill/>
          <a:ln w="9525">
            <a:noFill/>
            <a:miter lim="800000"/>
            <a:headEnd/>
            <a:tailEnd/>
          </a:ln>
        </p:spPr>
        <p:txBody>
          <a:bodyPr>
            <a:spAutoFit/>
          </a:bodyPr>
          <a:lstStyle/>
          <a:p>
            <a:pPr eaLnBrk="0" hangingPunct="0">
              <a:spcBef>
                <a:spcPct val="50000"/>
              </a:spcBef>
            </a:pPr>
            <a:r>
              <a:rPr lang="en-US" sz="1600" b="1">
                <a:solidFill>
                  <a:srgbClr val="00CCFF"/>
                </a:solidFill>
                <a:latin typeface="Times New Roman" pitchFamily="18" charset="0"/>
              </a:rPr>
              <a:t>ZF-TB: 	E</a:t>
            </a:r>
            <a:r>
              <a:rPr lang="en-US" sz="1600" b="1" baseline="-25000">
                <a:solidFill>
                  <a:srgbClr val="00CCFF"/>
                </a:solidFill>
                <a:latin typeface="Times New Roman" pitchFamily="18" charset="0"/>
              </a:rPr>
              <a:t>g</a:t>
            </a:r>
            <a:r>
              <a:rPr lang="en-US" sz="1600" b="1">
                <a:solidFill>
                  <a:srgbClr val="00CCFF"/>
                </a:solidFill>
                <a:latin typeface="Times New Roman" pitchFamily="18" charset="0"/>
              </a:rPr>
              <a:t> = 2.3 eV</a:t>
            </a:r>
            <a:endParaRPr lang="en-US" sz="1600" b="1">
              <a:solidFill>
                <a:srgbClr val="D60093"/>
              </a:solidFill>
              <a:latin typeface="Times New Roman" pitchFamily="18" charset="0"/>
            </a:endParaRPr>
          </a:p>
          <a:p>
            <a:pPr eaLnBrk="0" hangingPunct="0">
              <a:spcBef>
                <a:spcPct val="50000"/>
              </a:spcBef>
            </a:pPr>
            <a:r>
              <a:rPr lang="en-US" sz="1600" b="1">
                <a:solidFill>
                  <a:srgbClr val="CC3300"/>
                </a:solidFill>
                <a:latin typeface="Times New Roman" pitchFamily="18" charset="0"/>
              </a:rPr>
              <a:t>DFT: 	E</a:t>
            </a:r>
            <a:r>
              <a:rPr lang="en-US" sz="1600" b="1" baseline="-25000">
                <a:solidFill>
                  <a:srgbClr val="CC3300"/>
                </a:solidFill>
                <a:latin typeface="Times New Roman" pitchFamily="18" charset="0"/>
              </a:rPr>
              <a:t>g</a:t>
            </a:r>
            <a:r>
              <a:rPr lang="en-US" sz="1600" b="1">
                <a:solidFill>
                  <a:srgbClr val="CC3300"/>
                </a:solidFill>
                <a:latin typeface="Times New Roman" pitchFamily="18" charset="0"/>
              </a:rPr>
              <a:t> = 0 !</a:t>
            </a:r>
            <a:endParaRPr lang="en-US" sz="2400">
              <a:latin typeface="Times New Roman" pitchFamily="18" charset="0"/>
            </a:endParaRPr>
          </a:p>
        </p:txBody>
      </p:sp>
      <p:sp>
        <p:nvSpPr>
          <p:cNvPr id="284678" name="Line 7"/>
          <p:cNvSpPr>
            <a:spLocks noChangeShapeType="1"/>
          </p:cNvSpPr>
          <p:nvPr/>
        </p:nvSpPr>
        <p:spPr bwMode="auto">
          <a:xfrm flipV="1">
            <a:off x="468313" y="2349500"/>
            <a:ext cx="6350" cy="1439863"/>
          </a:xfrm>
          <a:prstGeom prst="line">
            <a:avLst/>
          </a:prstGeom>
          <a:noFill/>
          <a:ln w="28575">
            <a:solidFill>
              <a:srgbClr val="00CCFF"/>
            </a:solidFill>
            <a:round/>
            <a:headEnd type="triangle" w="med" len="med"/>
            <a:tailEnd type="triangle" w="med" len="med"/>
          </a:ln>
        </p:spPr>
        <p:txBody>
          <a:bodyPr/>
          <a:lstStyle/>
          <a:p>
            <a:endParaRPr lang="hu-HU"/>
          </a:p>
        </p:txBody>
      </p:sp>
      <p:pic>
        <p:nvPicPr>
          <p:cNvPr id="284679" name="Picture 8"/>
          <p:cNvPicPr>
            <a:picLocks noChangeAspect="1" noChangeArrowheads="1"/>
          </p:cNvPicPr>
          <p:nvPr/>
        </p:nvPicPr>
        <p:blipFill>
          <a:blip r:embed="rId4" cstate="print"/>
          <a:srcRect/>
          <a:stretch>
            <a:fillRect/>
          </a:stretch>
        </p:blipFill>
        <p:spPr bwMode="auto">
          <a:xfrm>
            <a:off x="5891213" y="2924175"/>
            <a:ext cx="3252787" cy="3933825"/>
          </a:xfrm>
          <a:prstGeom prst="rect">
            <a:avLst/>
          </a:prstGeom>
          <a:noFill/>
          <a:ln w="9525">
            <a:noFill/>
            <a:miter lim="800000"/>
            <a:headEnd/>
            <a:tailEnd/>
          </a:ln>
        </p:spPr>
      </p:pic>
      <p:sp>
        <p:nvSpPr>
          <p:cNvPr id="284680" name="Rectangle 10"/>
          <p:cNvSpPr>
            <a:spLocks noGrp="1" noChangeArrowheads="1"/>
          </p:cNvSpPr>
          <p:nvPr>
            <p:ph type="title"/>
          </p:nvPr>
        </p:nvSpPr>
        <p:spPr>
          <a:xfrm>
            <a:off x="395288" y="260350"/>
            <a:ext cx="8229600" cy="1143000"/>
          </a:xfrm>
        </p:spPr>
        <p:txBody>
          <a:bodyPr/>
          <a:lstStyle/>
          <a:p>
            <a:pPr eaLnBrk="1" hangingPunct="1"/>
            <a:r>
              <a:rPr lang="hu-HU" smtClean="0"/>
              <a:t>(5,0) királis cső fémes</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5698" name="Picture 2" descr="allgaps_P2"/>
          <p:cNvPicPr>
            <a:picLocks noChangeAspect="1" noChangeArrowheads="1"/>
          </p:cNvPicPr>
          <p:nvPr/>
        </p:nvPicPr>
        <p:blipFill>
          <a:blip r:embed="rId3" cstate="print"/>
          <a:srcRect/>
          <a:stretch>
            <a:fillRect/>
          </a:stretch>
        </p:blipFill>
        <p:spPr bwMode="auto">
          <a:xfrm>
            <a:off x="1828800" y="152400"/>
            <a:ext cx="5108575" cy="6705600"/>
          </a:xfrm>
          <a:prstGeom prst="rect">
            <a:avLst/>
          </a:prstGeom>
          <a:noFill/>
          <a:ln w="9525">
            <a:noFill/>
            <a:miter lim="800000"/>
            <a:headEnd/>
            <a:tailEnd/>
          </a:ln>
        </p:spPr>
      </p:pic>
      <p:sp>
        <p:nvSpPr>
          <p:cNvPr id="285699" name="Text Box 3"/>
          <p:cNvSpPr txBox="1">
            <a:spLocks noChangeArrowheads="1"/>
          </p:cNvSpPr>
          <p:nvPr/>
        </p:nvSpPr>
        <p:spPr bwMode="auto">
          <a:xfrm>
            <a:off x="6353175" y="2376488"/>
            <a:ext cx="4286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(20,0)</a:t>
            </a:r>
            <a:endParaRPr lang="en-US" sz="1000">
              <a:solidFill>
                <a:srgbClr val="FF0066"/>
              </a:solidFill>
              <a:latin typeface="Times New Roman" pitchFamily="18" charset="0"/>
            </a:endParaRPr>
          </a:p>
        </p:txBody>
      </p:sp>
      <p:sp>
        <p:nvSpPr>
          <p:cNvPr id="285700" name="Text Box 4"/>
          <p:cNvSpPr txBox="1">
            <a:spLocks noChangeArrowheads="1"/>
          </p:cNvSpPr>
          <p:nvPr/>
        </p:nvSpPr>
        <p:spPr bwMode="auto">
          <a:xfrm>
            <a:off x="5410200" y="457200"/>
            <a:ext cx="11430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FF0000"/>
                </a:solidFill>
                <a:latin typeface="Times New Roman" pitchFamily="18" charset="0"/>
              </a:rPr>
              <a:t>zigzag</a:t>
            </a:r>
            <a:endParaRPr lang="en-US" sz="2400">
              <a:solidFill>
                <a:srgbClr val="000000"/>
              </a:solidFill>
              <a:latin typeface="Times New Roman" pitchFamily="18" charset="0"/>
            </a:endParaRPr>
          </a:p>
        </p:txBody>
      </p:sp>
      <p:sp>
        <p:nvSpPr>
          <p:cNvPr id="285701" name="Text Box 5"/>
          <p:cNvSpPr txBox="1">
            <a:spLocks noChangeArrowheads="1"/>
          </p:cNvSpPr>
          <p:nvPr/>
        </p:nvSpPr>
        <p:spPr bwMode="auto">
          <a:xfrm>
            <a:off x="5410200" y="3886200"/>
            <a:ext cx="11430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33CC33"/>
                </a:solidFill>
                <a:latin typeface="Times New Roman" pitchFamily="18" charset="0"/>
              </a:rPr>
              <a:t>chiral</a:t>
            </a:r>
            <a:endParaRPr lang="en-US" sz="2400">
              <a:solidFill>
                <a:srgbClr val="000000"/>
              </a:solidFill>
              <a:latin typeface="Times New Roman" pitchFamily="18" charset="0"/>
            </a:endParaRPr>
          </a:p>
        </p:txBody>
      </p:sp>
      <p:sp>
        <p:nvSpPr>
          <p:cNvPr id="285702" name="Text Box 6"/>
          <p:cNvSpPr txBox="1">
            <a:spLocks noChangeArrowheads="1"/>
          </p:cNvSpPr>
          <p:nvPr/>
        </p:nvSpPr>
        <p:spPr bwMode="auto">
          <a:xfrm>
            <a:off x="6048375" y="2438400"/>
            <a:ext cx="428625" cy="214313"/>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(19,0)</a:t>
            </a:r>
            <a:endParaRPr lang="en-US" sz="1000">
              <a:solidFill>
                <a:srgbClr val="FF0066"/>
              </a:solidFill>
              <a:latin typeface="Times New Roman" pitchFamily="18" charset="0"/>
            </a:endParaRPr>
          </a:p>
        </p:txBody>
      </p:sp>
      <p:sp>
        <p:nvSpPr>
          <p:cNvPr id="285703" name="Text Box 7"/>
          <p:cNvSpPr txBox="1">
            <a:spLocks noChangeArrowheads="1"/>
          </p:cNvSpPr>
          <p:nvPr/>
        </p:nvSpPr>
        <p:spPr bwMode="auto">
          <a:xfrm>
            <a:off x="5715000" y="2300288"/>
            <a:ext cx="4286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(17,0)</a:t>
            </a:r>
            <a:endParaRPr lang="en-US" sz="1000">
              <a:solidFill>
                <a:srgbClr val="FF0066"/>
              </a:solidFill>
              <a:latin typeface="Times New Roman" pitchFamily="18" charset="0"/>
            </a:endParaRPr>
          </a:p>
        </p:txBody>
      </p:sp>
      <p:sp>
        <p:nvSpPr>
          <p:cNvPr id="285704" name="Text Box 8"/>
          <p:cNvSpPr txBox="1">
            <a:spLocks noChangeArrowheads="1"/>
          </p:cNvSpPr>
          <p:nvPr/>
        </p:nvSpPr>
        <p:spPr bwMode="auto">
          <a:xfrm>
            <a:off x="5362575" y="2338388"/>
            <a:ext cx="4286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(16,0)</a:t>
            </a:r>
            <a:endParaRPr lang="en-US" sz="1000">
              <a:solidFill>
                <a:srgbClr val="FF0066"/>
              </a:solidFill>
              <a:latin typeface="Times New Roman" pitchFamily="18" charset="0"/>
            </a:endParaRPr>
          </a:p>
        </p:txBody>
      </p:sp>
      <p:sp>
        <p:nvSpPr>
          <p:cNvPr id="285705" name="Text Box 9"/>
          <p:cNvSpPr txBox="1">
            <a:spLocks noChangeArrowheads="1"/>
          </p:cNvSpPr>
          <p:nvPr/>
        </p:nvSpPr>
        <p:spPr bwMode="auto">
          <a:xfrm>
            <a:off x="4981575" y="2209800"/>
            <a:ext cx="428625" cy="214313"/>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(14,0)</a:t>
            </a:r>
            <a:endParaRPr lang="en-US" sz="1000">
              <a:solidFill>
                <a:srgbClr val="FF0066"/>
              </a:solidFill>
              <a:latin typeface="Times New Roman" pitchFamily="18" charset="0"/>
            </a:endParaRPr>
          </a:p>
        </p:txBody>
      </p:sp>
      <p:sp>
        <p:nvSpPr>
          <p:cNvPr id="285706" name="Text Box 10"/>
          <p:cNvSpPr txBox="1">
            <a:spLocks noChangeArrowheads="1"/>
          </p:cNvSpPr>
          <p:nvPr/>
        </p:nvSpPr>
        <p:spPr bwMode="auto">
          <a:xfrm>
            <a:off x="4676775" y="2286000"/>
            <a:ext cx="428625" cy="214313"/>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(13,0)</a:t>
            </a:r>
            <a:endParaRPr lang="en-US" sz="1000">
              <a:solidFill>
                <a:srgbClr val="FF0066"/>
              </a:solidFill>
              <a:latin typeface="Times New Roman" pitchFamily="18" charset="0"/>
            </a:endParaRPr>
          </a:p>
        </p:txBody>
      </p:sp>
      <p:sp>
        <p:nvSpPr>
          <p:cNvPr id="285707" name="Text Box 11"/>
          <p:cNvSpPr txBox="1">
            <a:spLocks noChangeArrowheads="1"/>
          </p:cNvSpPr>
          <p:nvPr/>
        </p:nvSpPr>
        <p:spPr bwMode="auto">
          <a:xfrm>
            <a:off x="4419600" y="1995488"/>
            <a:ext cx="4286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(11,0)</a:t>
            </a:r>
            <a:endParaRPr lang="en-US" sz="1000">
              <a:solidFill>
                <a:srgbClr val="FF0066"/>
              </a:solidFill>
              <a:latin typeface="Times New Roman" pitchFamily="18" charset="0"/>
            </a:endParaRPr>
          </a:p>
        </p:txBody>
      </p:sp>
      <p:sp>
        <p:nvSpPr>
          <p:cNvPr id="285708" name="Text Box 12"/>
          <p:cNvSpPr txBox="1">
            <a:spLocks noChangeArrowheads="1"/>
          </p:cNvSpPr>
          <p:nvPr/>
        </p:nvSpPr>
        <p:spPr bwMode="auto">
          <a:xfrm>
            <a:off x="4067175" y="2147888"/>
            <a:ext cx="4286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(10,0)</a:t>
            </a:r>
            <a:endParaRPr lang="en-US" sz="1000">
              <a:solidFill>
                <a:srgbClr val="FF0066"/>
              </a:solidFill>
              <a:latin typeface="Times New Roman" pitchFamily="18" charset="0"/>
            </a:endParaRPr>
          </a:p>
        </p:txBody>
      </p:sp>
      <p:sp>
        <p:nvSpPr>
          <p:cNvPr id="285709" name="Text Box 13"/>
          <p:cNvSpPr txBox="1">
            <a:spLocks noChangeArrowheads="1"/>
          </p:cNvSpPr>
          <p:nvPr/>
        </p:nvSpPr>
        <p:spPr bwMode="auto">
          <a:xfrm>
            <a:off x="3657600" y="2300288"/>
            <a:ext cx="3778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(8,0)</a:t>
            </a:r>
            <a:endParaRPr lang="en-US" sz="1000">
              <a:solidFill>
                <a:srgbClr val="FF0066"/>
              </a:solidFill>
              <a:latin typeface="Times New Roman" pitchFamily="18" charset="0"/>
            </a:endParaRPr>
          </a:p>
        </p:txBody>
      </p:sp>
      <p:sp>
        <p:nvSpPr>
          <p:cNvPr id="285710" name="Text Box 14"/>
          <p:cNvSpPr txBox="1">
            <a:spLocks noChangeArrowheads="1"/>
          </p:cNvSpPr>
          <p:nvPr/>
        </p:nvSpPr>
        <p:spPr bwMode="auto">
          <a:xfrm>
            <a:off x="3429000" y="2605088"/>
            <a:ext cx="3778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(7,0)</a:t>
            </a:r>
            <a:endParaRPr lang="en-US" sz="1000">
              <a:solidFill>
                <a:srgbClr val="FF0066"/>
              </a:solidFill>
              <a:latin typeface="Times New Roman" pitchFamily="18" charset="0"/>
            </a:endParaRPr>
          </a:p>
        </p:txBody>
      </p:sp>
      <p:sp>
        <p:nvSpPr>
          <p:cNvPr id="285711" name="Text Box 15"/>
          <p:cNvSpPr txBox="1">
            <a:spLocks noChangeArrowheads="1"/>
          </p:cNvSpPr>
          <p:nvPr/>
        </p:nvSpPr>
        <p:spPr bwMode="auto">
          <a:xfrm>
            <a:off x="2898775" y="2605088"/>
            <a:ext cx="3778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(5,0)</a:t>
            </a:r>
            <a:endParaRPr lang="en-US" sz="1000">
              <a:solidFill>
                <a:srgbClr val="FF0066"/>
              </a:solidFill>
              <a:latin typeface="Times New Roman" pitchFamily="18" charset="0"/>
            </a:endParaRPr>
          </a:p>
        </p:txBody>
      </p:sp>
      <p:sp>
        <p:nvSpPr>
          <p:cNvPr id="285712" name="Text Box 16"/>
          <p:cNvSpPr txBox="1">
            <a:spLocks noChangeArrowheads="1"/>
          </p:cNvSpPr>
          <p:nvPr/>
        </p:nvSpPr>
        <p:spPr bwMode="auto">
          <a:xfrm>
            <a:off x="2667000" y="2605088"/>
            <a:ext cx="377825" cy="214312"/>
          </a:xfrm>
          <a:prstGeom prst="rect">
            <a:avLst/>
          </a:prstGeom>
          <a:noFill/>
          <a:ln w="9525">
            <a:noFill/>
            <a:miter lim="800000"/>
            <a:headEnd/>
            <a:tailEnd/>
          </a:ln>
        </p:spPr>
        <p:txBody>
          <a:bodyPr wrap="none">
            <a:spAutoFit/>
          </a:bodyPr>
          <a:lstStyle/>
          <a:p>
            <a:pPr eaLnBrk="0" hangingPunct="0"/>
            <a:r>
              <a:rPr lang="en-US" sz="800">
                <a:solidFill>
                  <a:srgbClr val="FF0000"/>
                </a:solidFill>
                <a:latin typeface="Times New Roman" pitchFamily="18" charset="0"/>
              </a:rPr>
              <a:t>(4,0)</a:t>
            </a:r>
            <a:endParaRPr lang="en-US" sz="1000">
              <a:solidFill>
                <a:srgbClr val="FF0066"/>
              </a:solidFill>
              <a:latin typeface="Times New Roman" pitchFamily="18" charset="0"/>
            </a:endParaRPr>
          </a:p>
        </p:txBody>
      </p:sp>
      <p:sp>
        <p:nvSpPr>
          <p:cNvPr id="285713" name="Text Box 17"/>
          <p:cNvSpPr txBox="1">
            <a:spLocks noChangeArrowheads="1"/>
          </p:cNvSpPr>
          <p:nvPr/>
        </p:nvSpPr>
        <p:spPr bwMode="auto">
          <a:xfrm>
            <a:off x="3889375" y="5272088"/>
            <a:ext cx="377825" cy="214312"/>
          </a:xfrm>
          <a:prstGeom prst="rect">
            <a:avLst/>
          </a:prstGeom>
          <a:noFill/>
          <a:ln w="9525">
            <a:noFill/>
            <a:miter lim="800000"/>
            <a:headEnd/>
            <a:tailEnd/>
          </a:ln>
        </p:spPr>
        <p:txBody>
          <a:bodyPr wrap="none">
            <a:spAutoFit/>
          </a:bodyPr>
          <a:lstStyle/>
          <a:p>
            <a:pPr eaLnBrk="0" hangingPunct="0"/>
            <a:r>
              <a:rPr lang="en-US" sz="800">
                <a:solidFill>
                  <a:srgbClr val="33CC33"/>
                </a:solidFill>
                <a:latin typeface="Times New Roman" pitchFamily="18" charset="0"/>
              </a:rPr>
              <a:t>(6,4)</a:t>
            </a:r>
            <a:endParaRPr lang="en-US" sz="1000">
              <a:solidFill>
                <a:srgbClr val="FF0066"/>
              </a:solidFill>
              <a:latin typeface="Times New Roman" pitchFamily="18" charset="0"/>
            </a:endParaRPr>
          </a:p>
        </p:txBody>
      </p:sp>
      <p:sp>
        <p:nvSpPr>
          <p:cNvPr id="285714" name="Text Box 18"/>
          <p:cNvSpPr txBox="1">
            <a:spLocks noChangeArrowheads="1"/>
          </p:cNvSpPr>
          <p:nvPr/>
        </p:nvSpPr>
        <p:spPr bwMode="auto">
          <a:xfrm>
            <a:off x="3505200" y="5638800"/>
            <a:ext cx="377825" cy="214313"/>
          </a:xfrm>
          <a:prstGeom prst="rect">
            <a:avLst/>
          </a:prstGeom>
          <a:noFill/>
          <a:ln w="9525">
            <a:noFill/>
            <a:miter lim="800000"/>
            <a:headEnd/>
            <a:tailEnd/>
          </a:ln>
        </p:spPr>
        <p:txBody>
          <a:bodyPr wrap="none">
            <a:spAutoFit/>
          </a:bodyPr>
          <a:lstStyle/>
          <a:p>
            <a:pPr eaLnBrk="0" hangingPunct="0"/>
            <a:r>
              <a:rPr lang="en-US" sz="800">
                <a:solidFill>
                  <a:srgbClr val="33CC33"/>
                </a:solidFill>
                <a:latin typeface="Times New Roman" pitchFamily="18" charset="0"/>
              </a:rPr>
              <a:t>(6,2)</a:t>
            </a:r>
            <a:endParaRPr lang="en-US" sz="1000">
              <a:solidFill>
                <a:srgbClr val="FF0066"/>
              </a:solidFill>
              <a:latin typeface="Times New Roman" pitchFamily="18" charset="0"/>
            </a:endParaRPr>
          </a:p>
        </p:txBody>
      </p:sp>
      <p:sp>
        <p:nvSpPr>
          <p:cNvPr id="285715" name="Text Box 19"/>
          <p:cNvSpPr txBox="1">
            <a:spLocks noChangeArrowheads="1"/>
          </p:cNvSpPr>
          <p:nvPr/>
        </p:nvSpPr>
        <p:spPr bwMode="auto">
          <a:xfrm>
            <a:off x="3429000" y="5235575"/>
            <a:ext cx="377825" cy="214313"/>
          </a:xfrm>
          <a:prstGeom prst="rect">
            <a:avLst/>
          </a:prstGeom>
          <a:noFill/>
          <a:ln w="9525">
            <a:noFill/>
            <a:miter lim="800000"/>
            <a:headEnd/>
            <a:tailEnd/>
          </a:ln>
        </p:spPr>
        <p:txBody>
          <a:bodyPr wrap="none">
            <a:spAutoFit/>
          </a:bodyPr>
          <a:lstStyle/>
          <a:p>
            <a:pPr eaLnBrk="0" hangingPunct="0"/>
            <a:r>
              <a:rPr lang="en-US" sz="800">
                <a:solidFill>
                  <a:srgbClr val="33CC33"/>
                </a:solidFill>
                <a:latin typeface="Times New Roman" pitchFamily="18" charset="0"/>
              </a:rPr>
              <a:t>(5,3)</a:t>
            </a:r>
            <a:endParaRPr lang="en-US" sz="1000">
              <a:solidFill>
                <a:srgbClr val="FF0066"/>
              </a:solidFill>
              <a:latin typeface="Times New Roman" pitchFamily="18" charset="0"/>
            </a:endParaRPr>
          </a:p>
        </p:txBody>
      </p:sp>
      <p:sp>
        <p:nvSpPr>
          <p:cNvPr id="285716" name="Text Box 20"/>
          <p:cNvSpPr txBox="1">
            <a:spLocks noChangeArrowheads="1"/>
          </p:cNvSpPr>
          <p:nvPr/>
        </p:nvSpPr>
        <p:spPr bwMode="auto">
          <a:xfrm>
            <a:off x="3352800" y="5881688"/>
            <a:ext cx="377825" cy="214312"/>
          </a:xfrm>
          <a:prstGeom prst="rect">
            <a:avLst/>
          </a:prstGeom>
          <a:noFill/>
          <a:ln w="9525">
            <a:noFill/>
            <a:miter lim="800000"/>
            <a:headEnd/>
            <a:tailEnd/>
          </a:ln>
        </p:spPr>
        <p:txBody>
          <a:bodyPr wrap="none">
            <a:spAutoFit/>
          </a:bodyPr>
          <a:lstStyle/>
          <a:p>
            <a:pPr eaLnBrk="0" hangingPunct="0"/>
            <a:r>
              <a:rPr lang="en-US" sz="800">
                <a:solidFill>
                  <a:srgbClr val="33CC33"/>
                </a:solidFill>
                <a:latin typeface="Times New Roman" pitchFamily="18" charset="0"/>
              </a:rPr>
              <a:t>(6,1)</a:t>
            </a:r>
            <a:endParaRPr lang="en-US" sz="1000">
              <a:solidFill>
                <a:srgbClr val="FF0066"/>
              </a:solidFill>
              <a:latin typeface="Times New Roman" pitchFamily="18" charset="0"/>
            </a:endParaRPr>
          </a:p>
        </p:txBody>
      </p:sp>
      <p:sp>
        <p:nvSpPr>
          <p:cNvPr id="285717" name="Text Box 21"/>
          <p:cNvSpPr txBox="1">
            <a:spLocks noChangeArrowheads="1"/>
          </p:cNvSpPr>
          <p:nvPr/>
        </p:nvSpPr>
        <p:spPr bwMode="auto">
          <a:xfrm>
            <a:off x="3127375" y="5119688"/>
            <a:ext cx="377825" cy="214312"/>
          </a:xfrm>
          <a:prstGeom prst="rect">
            <a:avLst/>
          </a:prstGeom>
          <a:noFill/>
          <a:ln w="9525">
            <a:noFill/>
            <a:miter lim="800000"/>
            <a:headEnd/>
            <a:tailEnd/>
          </a:ln>
        </p:spPr>
        <p:txBody>
          <a:bodyPr wrap="none">
            <a:spAutoFit/>
          </a:bodyPr>
          <a:lstStyle/>
          <a:p>
            <a:pPr eaLnBrk="0" hangingPunct="0"/>
            <a:r>
              <a:rPr lang="en-US" sz="800">
                <a:solidFill>
                  <a:srgbClr val="33CC33"/>
                </a:solidFill>
                <a:latin typeface="Times New Roman" pitchFamily="18" charset="0"/>
              </a:rPr>
              <a:t>(4,3)</a:t>
            </a:r>
            <a:endParaRPr lang="en-US" sz="1000">
              <a:solidFill>
                <a:srgbClr val="FF0066"/>
              </a:solidFill>
              <a:latin typeface="Times New Roman" pitchFamily="18" charset="0"/>
            </a:endParaRPr>
          </a:p>
        </p:txBody>
      </p:sp>
      <p:sp>
        <p:nvSpPr>
          <p:cNvPr id="285718" name="Text Box 22"/>
          <p:cNvSpPr txBox="1">
            <a:spLocks noChangeArrowheads="1"/>
          </p:cNvSpPr>
          <p:nvPr/>
        </p:nvSpPr>
        <p:spPr bwMode="auto">
          <a:xfrm>
            <a:off x="3127375" y="5943600"/>
            <a:ext cx="377825" cy="214313"/>
          </a:xfrm>
          <a:prstGeom prst="rect">
            <a:avLst/>
          </a:prstGeom>
          <a:noFill/>
          <a:ln w="9525">
            <a:noFill/>
            <a:miter lim="800000"/>
            <a:headEnd/>
            <a:tailEnd/>
          </a:ln>
        </p:spPr>
        <p:txBody>
          <a:bodyPr wrap="none">
            <a:spAutoFit/>
          </a:bodyPr>
          <a:lstStyle/>
          <a:p>
            <a:pPr eaLnBrk="0" hangingPunct="0"/>
            <a:r>
              <a:rPr lang="en-US" sz="800">
                <a:solidFill>
                  <a:srgbClr val="33CC33"/>
                </a:solidFill>
                <a:latin typeface="Times New Roman" pitchFamily="18" charset="0"/>
              </a:rPr>
              <a:t>(5,1)</a:t>
            </a:r>
            <a:endParaRPr lang="en-US" sz="1000">
              <a:solidFill>
                <a:srgbClr val="FF0066"/>
              </a:solidFill>
              <a:latin typeface="Times New Roman" pitchFamily="18" charset="0"/>
            </a:endParaRPr>
          </a:p>
        </p:txBody>
      </p:sp>
      <p:sp>
        <p:nvSpPr>
          <p:cNvPr id="285719" name="Text Box 23"/>
          <p:cNvSpPr txBox="1">
            <a:spLocks noChangeArrowheads="1"/>
          </p:cNvSpPr>
          <p:nvPr/>
        </p:nvSpPr>
        <p:spPr bwMode="auto">
          <a:xfrm>
            <a:off x="2971800" y="5805488"/>
            <a:ext cx="377825" cy="214312"/>
          </a:xfrm>
          <a:prstGeom prst="rect">
            <a:avLst/>
          </a:prstGeom>
          <a:noFill/>
          <a:ln w="9525">
            <a:noFill/>
            <a:miter lim="800000"/>
            <a:headEnd/>
            <a:tailEnd/>
          </a:ln>
        </p:spPr>
        <p:txBody>
          <a:bodyPr wrap="none">
            <a:spAutoFit/>
          </a:bodyPr>
          <a:lstStyle/>
          <a:p>
            <a:pPr eaLnBrk="0" hangingPunct="0"/>
            <a:r>
              <a:rPr lang="en-US" sz="800">
                <a:solidFill>
                  <a:srgbClr val="33CC33"/>
                </a:solidFill>
                <a:latin typeface="Times New Roman" pitchFamily="18" charset="0"/>
              </a:rPr>
              <a:t>(4,2)</a:t>
            </a:r>
            <a:endParaRPr lang="en-US" sz="1000">
              <a:solidFill>
                <a:srgbClr val="FF0066"/>
              </a:solidFill>
              <a:latin typeface="Times New Roman" pitchFamily="18" charset="0"/>
            </a:endParaRPr>
          </a:p>
        </p:txBody>
      </p:sp>
      <p:sp>
        <p:nvSpPr>
          <p:cNvPr id="285720" name="Text Box 24"/>
          <p:cNvSpPr txBox="1">
            <a:spLocks noChangeArrowheads="1"/>
          </p:cNvSpPr>
          <p:nvPr/>
        </p:nvSpPr>
        <p:spPr bwMode="auto">
          <a:xfrm>
            <a:off x="2670175" y="5881688"/>
            <a:ext cx="377825" cy="214312"/>
          </a:xfrm>
          <a:prstGeom prst="rect">
            <a:avLst/>
          </a:prstGeom>
          <a:noFill/>
          <a:ln w="9525">
            <a:noFill/>
            <a:miter lim="800000"/>
            <a:headEnd/>
            <a:tailEnd/>
          </a:ln>
        </p:spPr>
        <p:txBody>
          <a:bodyPr wrap="none">
            <a:spAutoFit/>
          </a:bodyPr>
          <a:lstStyle/>
          <a:p>
            <a:pPr eaLnBrk="0" hangingPunct="0"/>
            <a:r>
              <a:rPr lang="en-US" sz="800">
                <a:solidFill>
                  <a:srgbClr val="33CC33"/>
                </a:solidFill>
                <a:latin typeface="Times New Roman" pitchFamily="18" charset="0"/>
              </a:rPr>
              <a:t>(3,2)</a:t>
            </a:r>
            <a:endParaRPr lang="en-US" sz="1000">
              <a:solidFill>
                <a:srgbClr val="FF0066"/>
              </a:solidFill>
              <a:latin typeface="Times New Roman" pitchFamily="18" charset="0"/>
            </a:endParaRPr>
          </a:p>
        </p:txBody>
      </p:sp>
      <p:sp>
        <p:nvSpPr>
          <p:cNvPr id="285721" name="Rectangle 25"/>
          <p:cNvSpPr>
            <a:spLocks noChangeAspect="1" noChangeArrowheads="1"/>
          </p:cNvSpPr>
          <p:nvPr/>
        </p:nvSpPr>
        <p:spPr bwMode="auto">
          <a:xfrm>
            <a:off x="7162800" y="3200400"/>
            <a:ext cx="76200" cy="76200"/>
          </a:xfrm>
          <a:prstGeom prst="rect">
            <a:avLst/>
          </a:prstGeom>
          <a:noFill/>
          <a:ln w="12700">
            <a:solidFill>
              <a:schemeClr val="tx1"/>
            </a:solidFill>
            <a:miter lim="800000"/>
            <a:headEnd/>
            <a:tailEnd/>
          </a:ln>
        </p:spPr>
        <p:txBody>
          <a:bodyPr wrap="none" anchor="ctr"/>
          <a:lstStyle/>
          <a:p>
            <a:pPr eaLnBrk="0" hangingPunct="0"/>
            <a:endParaRPr lang="hu-HU" sz="2400">
              <a:solidFill>
                <a:srgbClr val="000000"/>
              </a:solidFill>
              <a:latin typeface="Times New Roman" pitchFamily="18" charset="0"/>
            </a:endParaRPr>
          </a:p>
        </p:txBody>
      </p:sp>
      <p:sp>
        <p:nvSpPr>
          <p:cNvPr id="285722" name="AutoShape 26"/>
          <p:cNvSpPr>
            <a:spLocks noChangeAspect="1" noChangeArrowheads="1"/>
          </p:cNvSpPr>
          <p:nvPr/>
        </p:nvSpPr>
        <p:spPr bwMode="auto">
          <a:xfrm>
            <a:off x="7162800" y="3581400"/>
            <a:ext cx="107950" cy="107950"/>
          </a:xfrm>
          <a:prstGeom prst="diamond">
            <a:avLst/>
          </a:prstGeom>
          <a:noFill/>
          <a:ln w="12700">
            <a:solidFill>
              <a:schemeClr val="tx1"/>
            </a:solidFill>
            <a:miter lim="800000"/>
            <a:headEnd/>
            <a:tailEnd/>
          </a:ln>
        </p:spPr>
        <p:txBody>
          <a:bodyPr wrap="none" anchor="ctr"/>
          <a:lstStyle/>
          <a:p>
            <a:pPr eaLnBrk="0" hangingPunct="0"/>
            <a:endParaRPr lang="hu-HU" sz="2400">
              <a:solidFill>
                <a:srgbClr val="000000"/>
              </a:solidFill>
              <a:latin typeface="Times New Roman" pitchFamily="18" charset="0"/>
            </a:endParaRPr>
          </a:p>
        </p:txBody>
      </p:sp>
      <p:sp>
        <p:nvSpPr>
          <p:cNvPr id="285723" name="Text Box 27"/>
          <p:cNvSpPr txBox="1">
            <a:spLocks noChangeArrowheads="1"/>
          </p:cNvSpPr>
          <p:nvPr/>
        </p:nvSpPr>
        <p:spPr bwMode="auto">
          <a:xfrm>
            <a:off x="7467600" y="3124200"/>
            <a:ext cx="838200" cy="244475"/>
          </a:xfrm>
          <a:prstGeom prst="rect">
            <a:avLst/>
          </a:prstGeom>
          <a:noFill/>
          <a:ln w="9525">
            <a:noFill/>
            <a:miter lim="800000"/>
            <a:headEnd/>
            <a:tailEnd/>
          </a:ln>
        </p:spPr>
        <p:txBody>
          <a:bodyPr>
            <a:spAutoFit/>
          </a:bodyPr>
          <a:lstStyle/>
          <a:p>
            <a:pPr eaLnBrk="0" hangingPunct="0">
              <a:spcBef>
                <a:spcPct val="50000"/>
              </a:spcBef>
            </a:pPr>
            <a:r>
              <a:rPr lang="en-US" sz="1000">
                <a:solidFill>
                  <a:srgbClr val="000000"/>
                </a:solidFill>
                <a:latin typeface="Times New Roman" pitchFamily="18" charset="0"/>
              </a:rPr>
              <a:t>ZF-TB</a:t>
            </a:r>
            <a:endParaRPr lang="en-US" sz="2400">
              <a:solidFill>
                <a:srgbClr val="000000"/>
              </a:solidFill>
              <a:latin typeface="Times New Roman" pitchFamily="18" charset="0"/>
            </a:endParaRPr>
          </a:p>
        </p:txBody>
      </p:sp>
      <p:sp>
        <p:nvSpPr>
          <p:cNvPr id="285724" name="Text Box 28"/>
          <p:cNvSpPr txBox="1">
            <a:spLocks noChangeArrowheads="1"/>
          </p:cNvSpPr>
          <p:nvPr/>
        </p:nvSpPr>
        <p:spPr bwMode="auto">
          <a:xfrm>
            <a:off x="7467600" y="3505200"/>
            <a:ext cx="838200" cy="244475"/>
          </a:xfrm>
          <a:prstGeom prst="rect">
            <a:avLst/>
          </a:prstGeom>
          <a:noFill/>
          <a:ln w="9525">
            <a:noFill/>
            <a:miter lim="800000"/>
            <a:headEnd/>
            <a:tailEnd/>
          </a:ln>
        </p:spPr>
        <p:txBody>
          <a:bodyPr>
            <a:spAutoFit/>
          </a:bodyPr>
          <a:lstStyle/>
          <a:p>
            <a:pPr eaLnBrk="0" hangingPunct="0">
              <a:spcBef>
                <a:spcPct val="50000"/>
              </a:spcBef>
            </a:pPr>
            <a:r>
              <a:rPr lang="en-US" sz="1000">
                <a:solidFill>
                  <a:srgbClr val="000000"/>
                </a:solidFill>
                <a:latin typeface="Times New Roman" pitchFamily="18" charset="0"/>
              </a:rPr>
              <a:t>DFT</a:t>
            </a:r>
            <a:endParaRPr lang="en-US" sz="2400">
              <a:solidFill>
                <a:srgbClr val="000000"/>
              </a:solidFill>
              <a:latin typeface="Times New Roman" pitchFamily="18" charset="0"/>
            </a:endParaRPr>
          </a:p>
        </p:txBody>
      </p:sp>
      <p:sp>
        <p:nvSpPr>
          <p:cNvPr id="285725" name="Text Box 29"/>
          <p:cNvSpPr txBox="1">
            <a:spLocks noChangeArrowheads="1"/>
          </p:cNvSpPr>
          <p:nvPr/>
        </p:nvSpPr>
        <p:spPr bwMode="auto">
          <a:xfrm>
            <a:off x="2784475" y="3778250"/>
            <a:ext cx="650875" cy="336550"/>
          </a:xfrm>
          <a:prstGeom prst="rect">
            <a:avLst/>
          </a:prstGeom>
          <a:noFill/>
          <a:ln w="9525">
            <a:noFill/>
            <a:miter lim="800000"/>
            <a:headEnd/>
            <a:tailEnd/>
          </a:ln>
        </p:spPr>
        <p:txBody>
          <a:bodyPr wrap="none">
            <a:spAutoFit/>
          </a:bodyPr>
          <a:lstStyle/>
          <a:p>
            <a:pPr eaLnBrk="0" hangingPunct="0"/>
            <a:r>
              <a:rPr lang="en-US" sz="1600" b="1">
                <a:solidFill>
                  <a:srgbClr val="CC6600"/>
                </a:solidFill>
                <a:latin typeface="Times New Roman" pitchFamily="18" charset="0"/>
                <a:sym typeface="Symbol" pitchFamily="18" charset="2"/>
              </a:rPr>
              <a:t></a:t>
            </a:r>
            <a:r>
              <a:rPr lang="en-US" sz="1600" b="1">
                <a:solidFill>
                  <a:srgbClr val="CC6600"/>
                </a:solidFill>
                <a:latin typeface="Times New Roman" pitchFamily="18" charset="0"/>
              </a:rPr>
              <a:t> 1/d</a:t>
            </a:r>
            <a:endParaRPr lang="en-US" sz="1600" b="1" baseline="30000">
              <a:solidFill>
                <a:srgbClr val="CC6600"/>
              </a:solidFill>
              <a:latin typeface="Times New Roman" pitchFamily="18" charset="0"/>
            </a:endParaRPr>
          </a:p>
        </p:txBody>
      </p:sp>
      <p:sp>
        <p:nvSpPr>
          <p:cNvPr id="285726" name="Text Box 30"/>
          <p:cNvSpPr txBox="1">
            <a:spLocks noChangeArrowheads="1"/>
          </p:cNvSpPr>
          <p:nvPr/>
        </p:nvSpPr>
        <p:spPr bwMode="auto">
          <a:xfrm>
            <a:off x="2784475" y="304800"/>
            <a:ext cx="650875" cy="336550"/>
          </a:xfrm>
          <a:prstGeom prst="rect">
            <a:avLst/>
          </a:prstGeom>
          <a:noFill/>
          <a:ln w="9525">
            <a:noFill/>
            <a:miter lim="800000"/>
            <a:headEnd/>
            <a:tailEnd/>
          </a:ln>
        </p:spPr>
        <p:txBody>
          <a:bodyPr wrap="none">
            <a:spAutoFit/>
          </a:bodyPr>
          <a:lstStyle/>
          <a:p>
            <a:pPr eaLnBrk="0" hangingPunct="0"/>
            <a:r>
              <a:rPr lang="en-US" sz="1600" b="1">
                <a:solidFill>
                  <a:srgbClr val="CC6600"/>
                </a:solidFill>
                <a:latin typeface="Times New Roman" pitchFamily="18" charset="0"/>
                <a:sym typeface="Symbol" pitchFamily="18" charset="2"/>
              </a:rPr>
              <a:t></a:t>
            </a:r>
            <a:r>
              <a:rPr lang="en-US" sz="1600" b="1">
                <a:solidFill>
                  <a:srgbClr val="CC6600"/>
                </a:solidFill>
                <a:latin typeface="Times New Roman" pitchFamily="18" charset="0"/>
              </a:rPr>
              <a:t> 1/d</a:t>
            </a:r>
            <a:endParaRPr lang="en-US" sz="1600" b="1" baseline="30000">
              <a:solidFill>
                <a:srgbClr val="CC6600"/>
              </a:solidFill>
              <a:latin typeface="Times New Roman" pitchFamily="18" charset="0"/>
            </a:endParaRPr>
          </a:p>
        </p:txBody>
      </p:sp>
      <p:sp>
        <p:nvSpPr>
          <p:cNvPr id="285727" name="Ellipszis 33"/>
          <p:cNvSpPr>
            <a:spLocks noChangeArrowheads="1"/>
          </p:cNvSpPr>
          <p:nvPr/>
        </p:nvSpPr>
        <p:spPr bwMode="auto">
          <a:xfrm>
            <a:off x="3857625" y="2643188"/>
            <a:ext cx="285750" cy="285750"/>
          </a:xfrm>
          <a:prstGeom prst="ellipse">
            <a:avLst/>
          </a:prstGeom>
          <a:solidFill>
            <a:schemeClr val="accent1">
              <a:alpha val="0"/>
            </a:schemeClr>
          </a:solidFill>
          <a:ln w="38100" algn="ctr">
            <a:solidFill>
              <a:srgbClr val="FF0000"/>
            </a:solidFill>
            <a:round/>
            <a:headEnd/>
            <a:tailEnd/>
          </a:ln>
        </p:spPr>
        <p:txBody>
          <a:bodyPr/>
          <a:lstStyle/>
          <a:p>
            <a:pPr eaLnBrk="0" hangingPunct="0"/>
            <a:endParaRPr lang="hu-HU" sz="2400">
              <a:solidFill>
                <a:srgbClr val="000000"/>
              </a:solidFill>
              <a:latin typeface="Times New Roman" pitchFamily="18" charset="0"/>
            </a:endParaRPr>
          </a:p>
        </p:txBody>
      </p:sp>
      <p:sp>
        <p:nvSpPr>
          <p:cNvPr id="285728" name="Ellipszis 34"/>
          <p:cNvSpPr>
            <a:spLocks noChangeArrowheads="1"/>
          </p:cNvSpPr>
          <p:nvPr/>
        </p:nvSpPr>
        <p:spPr bwMode="auto">
          <a:xfrm>
            <a:off x="4572000" y="2643188"/>
            <a:ext cx="285750" cy="285750"/>
          </a:xfrm>
          <a:prstGeom prst="ellipse">
            <a:avLst/>
          </a:prstGeom>
          <a:solidFill>
            <a:schemeClr val="accent1">
              <a:alpha val="0"/>
            </a:schemeClr>
          </a:solidFill>
          <a:ln w="38100" algn="ctr">
            <a:solidFill>
              <a:srgbClr val="FF0000"/>
            </a:solidFill>
            <a:round/>
            <a:headEnd/>
            <a:tailEnd/>
          </a:ln>
        </p:spPr>
        <p:txBody>
          <a:bodyPr/>
          <a:lstStyle/>
          <a:p>
            <a:pPr eaLnBrk="0" hangingPunct="0"/>
            <a:endParaRPr lang="hu-HU" sz="2400">
              <a:solidFill>
                <a:srgbClr val="000000"/>
              </a:solidFill>
              <a:latin typeface="Times New Roman" pitchFamily="18" charset="0"/>
            </a:endParaRPr>
          </a:p>
        </p:txBody>
      </p:sp>
      <p:sp>
        <p:nvSpPr>
          <p:cNvPr id="285729" name="Ellipszis 35"/>
          <p:cNvSpPr>
            <a:spLocks noChangeArrowheads="1"/>
          </p:cNvSpPr>
          <p:nvPr/>
        </p:nvSpPr>
        <p:spPr bwMode="auto">
          <a:xfrm>
            <a:off x="5286375" y="2643188"/>
            <a:ext cx="285750" cy="285750"/>
          </a:xfrm>
          <a:prstGeom prst="ellipse">
            <a:avLst/>
          </a:prstGeom>
          <a:solidFill>
            <a:schemeClr val="accent1">
              <a:alpha val="0"/>
            </a:schemeClr>
          </a:solidFill>
          <a:ln w="38100" algn="ctr">
            <a:solidFill>
              <a:srgbClr val="FF0000"/>
            </a:solidFill>
            <a:round/>
            <a:headEnd/>
            <a:tailEnd/>
          </a:ln>
        </p:spPr>
        <p:txBody>
          <a:bodyPr/>
          <a:lstStyle/>
          <a:p>
            <a:pPr eaLnBrk="0" hangingPunct="0"/>
            <a:endParaRPr lang="hu-HU" sz="2400">
              <a:solidFill>
                <a:srgbClr val="000000"/>
              </a:solidFill>
              <a:latin typeface="Times New Roman" pitchFamily="18" charset="0"/>
            </a:endParaRPr>
          </a:p>
        </p:txBody>
      </p:sp>
      <p:sp>
        <p:nvSpPr>
          <p:cNvPr id="285730" name="Ellipszis 36"/>
          <p:cNvSpPr>
            <a:spLocks noChangeArrowheads="1"/>
          </p:cNvSpPr>
          <p:nvPr/>
        </p:nvSpPr>
        <p:spPr bwMode="auto">
          <a:xfrm>
            <a:off x="6000750" y="2643188"/>
            <a:ext cx="285750" cy="285750"/>
          </a:xfrm>
          <a:prstGeom prst="ellipse">
            <a:avLst/>
          </a:prstGeom>
          <a:solidFill>
            <a:schemeClr val="accent1">
              <a:alpha val="0"/>
            </a:schemeClr>
          </a:solidFill>
          <a:ln w="38100" algn="ctr">
            <a:solidFill>
              <a:srgbClr val="FF0000"/>
            </a:solidFill>
            <a:round/>
            <a:headEnd/>
            <a:tailEnd/>
          </a:ln>
        </p:spPr>
        <p:txBody>
          <a:bodyPr/>
          <a:lstStyle/>
          <a:p>
            <a:pPr eaLnBrk="0" hangingPunct="0"/>
            <a:endParaRPr lang="hu-HU" sz="2400">
              <a:solidFill>
                <a:srgbClr val="000000"/>
              </a:solidFill>
              <a:latin typeface="Times New Roman" pitchFamily="18" charset="0"/>
            </a:endParaRPr>
          </a:p>
        </p:txBody>
      </p:sp>
      <p:sp>
        <p:nvSpPr>
          <p:cNvPr id="285731" name="Ellipszis 37"/>
          <p:cNvSpPr>
            <a:spLocks noChangeArrowheads="1"/>
          </p:cNvSpPr>
          <p:nvPr/>
        </p:nvSpPr>
        <p:spPr bwMode="auto">
          <a:xfrm>
            <a:off x="3429000" y="6000750"/>
            <a:ext cx="928688" cy="357188"/>
          </a:xfrm>
          <a:prstGeom prst="ellipse">
            <a:avLst/>
          </a:prstGeom>
          <a:solidFill>
            <a:schemeClr val="accent1">
              <a:alpha val="0"/>
            </a:schemeClr>
          </a:solidFill>
          <a:ln w="38100" algn="ctr">
            <a:solidFill>
              <a:srgbClr val="FF0000"/>
            </a:solidFill>
            <a:round/>
            <a:headEnd/>
            <a:tailEnd/>
          </a:ln>
        </p:spPr>
        <p:txBody>
          <a:bodyPr/>
          <a:lstStyle/>
          <a:p>
            <a:pPr eaLnBrk="0" hangingPunct="0"/>
            <a:endParaRPr lang="hu-HU" sz="2400">
              <a:solidFill>
                <a:srgbClr val="000000"/>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22" name="Picture 14"/>
          <p:cNvPicPr>
            <a:picLocks noChangeAspect="1" noChangeArrowheads="1"/>
          </p:cNvPicPr>
          <p:nvPr/>
        </p:nvPicPr>
        <p:blipFill>
          <a:blip r:embed="rId3" cstate="print"/>
          <a:srcRect/>
          <a:stretch>
            <a:fillRect/>
          </a:stretch>
        </p:blipFill>
        <p:spPr bwMode="auto">
          <a:xfrm>
            <a:off x="3203575" y="2349500"/>
            <a:ext cx="3248025" cy="3848100"/>
          </a:xfrm>
          <a:prstGeom prst="rect">
            <a:avLst/>
          </a:prstGeom>
          <a:noFill/>
          <a:ln w="9525">
            <a:noFill/>
            <a:miter lim="800000"/>
            <a:headEnd/>
            <a:tailEnd/>
          </a:ln>
        </p:spPr>
      </p:pic>
      <p:sp>
        <p:nvSpPr>
          <p:cNvPr id="286723" name="Rectangle 2"/>
          <p:cNvSpPr>
            <a:spLocks noGrp="1" noChangeArrowheads="1"/>
          </p:cNvSpPr>
          <p:nvPr>
            <p:ph type="ctrTitle" idx="4294967295"/>
          </p:nvPr>
        </p:nvSpPr>
        <p:spPr>
          <a:xfrm>
            <a:off x="685800" y="762000"/>
            <a:ext cx="7772400" cy="1143000"/>
          </a:xfrm>
        </p:spPr>
        <p:txBody>
          <a:bodyPr/>
          <a:lstStyle/>
          <a:p>
            <a:pPr eaLnBrk="1" hangingPunct="1"/>
            <a:r>
              <a:rPr lang="en-US" smtClean="0"/>
              <a:t>ZF-TB METALLIC</a:t>
            </a:r>
            <a:br>
              <a:rPr lang="en-US" smtClean="0"/>
            </a:br>
            <a:r>
              <a:rPr lang="en-US" smtClean="0"/>
              <a:t/>
            </a:r>
            <a:br>
              <a:rPr lang="en-US" smtClean="0"/>
            </a:br>
            <a:r>
              <a:rPr lang="en-US" smtClean="0"/>
              <a:t> non-armchair: </a:t>
            </a:r>
            <a:r>
              <a:rPr lang="en-US" u="sng" smtClean="0"/>
              <a:t>zigzag</a:t>
            </a:r>
            <a:r>
              <a:rPr lang="en-US" smtClean="0"/>
              <a:t>, chiral</a:t>
            </a:r>
          </a:p>
        </p:txBody>
      </p:sp>
      <p:sp>
        <p:nvSpPr>
          <p:cNvPr id="286724" name="Rectangle 5"/>
          <p:cNvSpPr>
            <a:spLocks noChangeArrowheads="1"/>
          </p:cNvSpPr>
          <p:nvPr/>
        </p:nvSpPr>
        <p:spPr bwMode="auto">
          <a:xfrm>
            <a:off x="5219700" y="4508500"/>
            <a:ext cx="381000" cy="287338"/>
          </a:xfrm>
          <a:prstGeom prst="rect">
            <a:avLst/>
          </a:prstGeom>
          <a:solidFill>
            <a:schemeClr val="bg1"/>
          </a:solidFill>
          <a:ln w="9525">
            <a:noFill/>
            <a:miter lim="800000"/>
            <a:headEnd/>
            <a:tailEnd/>
          </a:ln>
        </p:spPr>
        <p:txBody>
          <a:bodyPr wrap="none" anchor="ctr"/>
          <a:lstStyle/>
          <a:p>
            <a:pPr eaLnBrk="0" hangingPunct="0"/>
            <a:endParaRPr lang="hu-HU" sz="2400">
              <a:latin typeface="Times New Roman" pitchFamily="18" charset="0"/>
            </a:endParaRPr>
          </a:p>
        </p:txBody>
      </p:sp>
      <p:sp>
        <p:nvSpPr>
          <p:cNvPr id="286725" name="Rectangle 6"/>
          <p:cNvSpPr>
            <a:spLocks noChangeArrowheads="1"/>
          </p:cNvSpPr>
          <p:nvPr/>
        </p:nvSpPr>
        <p:spPr bwMode="auto">
          <a:xfrm>
            <a:off x="5076825" y="4365625"/>
            <a:ext cx="381000" cy="287338"/>
          </a:xfrm>
          <a:prstGeom prst="rect">
            <a:avLst/>
          </a:prstGeom>
          <a:solidFill>
            <a:schemeClr val="bg1"/>
          </a:solidFill>
          <a:ln w="9525">
            <a:noFill/>
            <a:miter lim="800000"/>
            <a:headEnd/>
            <a:tailEnd/>
          </a:ln>
        </p:spPr>
        <p:txBody>
          <a:bodyPr wrap="none" anchor="ctr"/>
          <a:lstStyle/>
          <a:p>
            <a:pPr eaLnBrk="0" hangingPunct="0"/>
            <a:endParaRPr lang="hu-HU" sz="2400">
              <a:latin typeface="Times New Roman" pitchFamily="18" charset="0"/>
            </a:endParaRPr>
          </a:p>
        </p:txBody>
      </p:sp>
      <p:sp>
        <p:nvSpPr>
          <p:cNvPr id="286726" name="Text Box 7"/>
          <p:cNvSpPr txBox="1">
            <a:spLocks noChangeArrowheads="1"/>
          </p:cNvSpPr>
          <p:nvPr/>
        </p:nvSpPr>
        <p:spPr bwMode="auto">
          <a:xfrm>
            <a:off x="5148263" y="4292600"/>
            <a:ext cx="6858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FF0000"/>
                </a:solidFill>
                <a:latin typeface="Symbol" pitchFamily="18" charset="2"/>
              </a:rPr>
              <a:t>d</a:t>
            </a:r>
            <a:r>
              <a:rPr lang="en-US" sz="2400" b="1">
                <a:solidFill>
                  <a:srgbClr val="FF0000"/>
                </a:solidFill>
                <a:latin typeface="Times New Roman" pitchFamily="18" charset="0"/>
              </a:rPr>
              <a:t>k</a:t>
            </a:r>
            <a:r>
              <a:rPr lang="en-US" sz="2400" b="1" baseline="-25000">
                <a:solidFill>
                  <a:srgbClr val="FF0000"/>
                </a:solidFill>
                <a:latin typeface="Times New Roman" pitchFamily="18" charset="0"/>
              </a:rPr>
              <a:t>F</a:t>
            </a:r>
            <a:endParaRPr lang="en-US" sz="2400">
              <a:latin typeface="Times New Roman" pitchFamily="18" charset="0"/>
            </a:endParaRPr>
          </a:p>
        </p:txBody>
      </p:sp>
      <p:sp>
        <p:nvSpPr>
          <p:cNvPr id="286727" name="Text Box 8"/>
          <p:cNvSpPr txBox="1">
            <a:spLocks noChangeArrowheads="1"/>
          </p:cNvSpPr>
          <p:nvPr/>
        </p:nvSpPr>
        <p:spPr bwMode="auto">
          <a:xfrm>
            <a:off x="304800" y="3657600"/>
            <a:ext cx="3124200" cy="1004888"/>
          </a:xfrm>
          <a:prstGeom prst="rect">
            <a:avLst/>
          </a:prstGeom>
          <a:noFill/>
          <a:ln w="9525">
            <a:noFill/>
            <a:miter lim="800000"/>
            <a:headEnd/>
            <a:tailEnd/>
          </a:ln>
        </p:spPr>
        <p:txBody>
          <a:bodyPr>
            <a:spAutoFit/>
          </a:bodyPr>
          <a:lstStyle/>
          <a:p>
            <a:pPr eaLnBrk="0" hangingPunct="0">
              <a:spcBef>
                <a:spcPct val="50000"/>
              </a:spcBef>
            </a:pPr>
            <a:r>
              <a:rPr lang="en-US" sz="2400" b="1">
                <a:solidFill>
                  <a:srgbClr val="FF0000"/>
                </a:solidFill>
                <a:latin typeface="Symbol" pitchFamily="18" charset="2"/>
              </a:rPr>
              <a:t>d</a:t>
            </a:r>
            <a:r>
              <a:rPr lang="en-US" sz="2400" b="1">
                <a:solidFill>
                  <a:srgbClr val="FF0000"/>
                </a:solidFill>
                <a:latin typeface="Times New Roman" pitchFamily="18" charset="0"/>
              </a:rPr>
              <a:t>k</a:t>
            </a:r>
            <a:r>
              <a:rPr lang="en-US" sz="2400" b="1" baseline="-25000">
                <a:solidFill>
                  <a:srgbClr val="FF0000"/>
                </a:solidFill>
                <a:latin typeface="Times New Roman" pitchFamily="18" charset="0"/>
              </a:rPr>
              <a:t>F</a:t>
            </a:r>
            <a:r>
              <a:rPr lang="en-US" sz="2400">
                <a:latin typeface="Times New Roman" pitchFamily="18" charset="0"/>
              </a:rPr>
              <a:t> </a:t>
            </a:r>
            <a:r>
              <a:rPr lang="en-US" sz="2400">
                <a:latin typeface="Times New Roman" pitchFamily="18" charset="0"/>
                <a:sym typeface="Symbol" pitchFamily="18" charset="2"/>
              </a:rPr>
              <a:t></a:t>
            </a:r>
            <a:r>
              <a:rPr lang="en-US" sz="2400">
                <a:latin typeface="Times New Roman" pitchFamily="18" charset="0"/>
              </a:rPr>
              <a:t> k</a:t>
            </a:r>
            <a:r>
              <a:rPr lang="en-US" sz="2400" baseline="-25000">
                <a:latin typeface="Times New Roman" pitchFamily="18" charset="0"/>
              </a:rPr>
              <a:t>F</a:t>
            </a:r>
            <a:r>
              <a:rPr lang="en-US" sz="2400">
                <a:latin typeface="Times New Roman" pitchFamily="18" charset="0"/>
              </a:rPr>
              <a:t> -  k</a:t>
            </a:r>
            <a:r>
              <a:rPr lang="en-US" sz="2400" baseline="-25000">
                <a:latin typeface="Times New Roman" pitchFamily="18" charset="0"/>
              </a:rPr>
              <a:t>F</a:t>
            </a:r>
            <a:r>
              <a:rPr lang="en-US" sz="2400">
                <a:latin typeface="Times New Roman" pitchFamily="18" charset="0"/>
              </a:rPr>
              <a:t> (d</a:t>
            </a:r>
            <a:r>
              <a:rPr lang="en-US" sz="2400">
                <a:latin typeface="Times New Roman" pitchFamily="18" charset="0"/>
                <a:sym typeface="Symbol" pitchFamily="18" charset="2"/>
              </a:rPr>
              <a:t></a:t>
            </a:r>
            <a:r>
              <a:rPr lang="en-US" sz="2400">
                <a:latin typeface="Times New Roman" pitchFamily="18" charset="0"/>
              </a:rPr>
              <a:t>) </a:t>
            </a:r>
          </a:p>
          <a:p>
            <a:pPr eaLnBrk="0" hangingPunct="0">
              <a:spcBef>
                <a:spcPct val="50000"/>
              </a:spcBef>
            </a:pPr>
            <a:r>
              <a:rPr lang="en-US" sz="2400">
                <a:latin typeface="Times New Roman" pitchFamily="18" charset="0"/>
              </a:rPr>
              <a:t>       = f(1/d</a:t>
            </a:r>
            <a:r>
              <a:rPr lang="en-US" sz="2400" baseline="30000">
                <a:latin typeface="Times New Roman" pitchFamily="18" charset="0"/>
              </a:rPr>
              <a:t>2</a:t>
            </a:r>
            <a:r>
              <a:rPr lang="en-US" sz="2400">
                <a:latin typeface="Times New Roman" pitchFamily="18" charset="0"/>
              </a:rPr>
              <a:t>)</a:t>
            </a:r>
          </a:p>
        </p:txBody>
      </p:sp>
      <p:sp>
        <p:nvSpPr>
          <p:cNvPr id="286728" name="AutoShape 9"/>
          <p:cNvSpPr>
            <a:spLocks/>
          </p:cNvSpPr>
          <p:nvPr/>
        </p:nvSpPr>
        <p:spPr bwMode="auto">
          <a:xfrm rot="-5400000">
            <a:off x="2247900" y="3076576"/>
            <a:ext cx="179387" cy="1116012"/>
          </a:xfrm>
          <a:prstGeom prst="rightBrace">
            <a:avLst>
              <a:gd name="adj1" fmla="val 51844"/>
              <a:gd name="adj2" fmla="val 50000"/>
            </a:avLst>
          </a:prstGeom>
          <a:noFill/>
          <a:ln w="9525">
            <a:solidFill>
              <a:schemeClr val="tx1"/>
            </a:solidFill>
            <a:round/>
            <a:headEnd/>
            <a:tailEnd/>
          </a:ln>
        </p:spPr>
        <p:txBody>
          <a:bodyPr wrap="none" anchor="ctr"/>
          <a:lstStyle/>
          <a:p>
            <a:pPr eaLnBrk="0" hangingPunct="0"/>
            <a:endParaRPr lang="hu-HU" sz="2400">
              <a:latin typeface="Times New Roman" pitchFamily="18" charset="0"/>
            </a:endParaRPr>
          </a:p>
        </p:txBody>
      </p:sp>
      <p:sp>
        <p:nvSpPr>
          <p:cNvPr id="286729" name="Text Box 10"/>
          <p:cNvSpPr txBox="1">
            <a:spLocks noChangeArrowheads="1"/>
          </p:cNvSpPr>
          <p:nvPr/>
        </p:nvSpPr>
        <p:spPr bwMode="auto">
          <a:xfrm>
            <a:off x="2133600" y="3124200"/>
            <a:ext cx="5334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K</a:t>
            </a:r>
          </a:p>
        </p:txBody>
      </p:sp>
      <p:sp>
        <p:nvSpPr>
          <p:cNvPr id="286730" name="Text Box 11"/>
          <p:cNvSpPr txBox="1">
            <a:spLocks noChangeArrowheads="1"/>
          </p:cNvSpPr>
          <p:nvPr/>
        </p:nvSpPr>
        <p:spPr bwMode="auto">
          <a:xfrm>
            <a:off x="5943600" y="3200400"/>
            <a:ext cx="2133600" cy="336550"/>
          </a:xfrm>
          <a:prstGeom prst="rect">
            <a:avLst/>
          </a:prstGeom>
          <a:noFill/>
          <a:ln w="9525">
            <a:noFill/>
            <a:miter lim="800000"/>
            <a:headEnd/>
            <a:tailEnd/>
          </a:ln>
        </p:spPr>
        <p:txBody>
          <a:bodyPr>
            <a:spAutoFit/>
          </a:bodyPr>
          <a:lstStyle/>
          <a:p>
            <a:pPr eaLnBrk="0" hangingPunct="0">
              <a:spcBef>
                <a:spcPct val="50000"/>
              </a:spcBef>
            </a:pPr>
            <a:r>
              <a:rPr lang="en-US" sz="1600">
                <a:latin typeface="Times New Roman" pitchFamily="18" charset="0"/>
              </a:rPr>
              <a:t>tube axis</a:t>
            </a:r>
            <a:endParaRPr lang="en-US" sz="2400">
              <a:latin typeface="Times New Roman" pitchFamily="18" charset="0"/>
            </a:endParaRPr>
          </a:p>
        </p:txBody>
      </p:sp>
      <p:sp>
        <p:nvSpPr>
          <p:cNvPr id="286731" name="Line 12"/>
          <p:cNvSpPr>
            <a:spLocks noChangeShapeType="1"/>
          </p:cNvSpPr>
          <p:nvPr/>
        </p:nvSpPr>
        <p:spPr bwMode="auto">
          <a:xfrm flipV="1">
            <a:off x="5943600" y="3124200"/>
            <a:ext cx="0" cy="533400"/>
          </a:xfrm>
          <a:prstGeom prst="line">
            <a:avLst/>
          </a:prstGeom>
          <a:noFill/>
          <a:ln w="9525">
            <a:solidFill>
              <a:schemeClr val="tx1"/>
            </a:solidFill>
            <a:round/>
            <a:headEnd/>
            <a:tailEnd type="triangle" w="med" len="med"/>
          </a:ln>
        </p:spPr>
        <p:txBody>
          <a:bodyPr wrap="none" anchor="ctr"/>
          <a:lstStyle/>
          <a:p>
            <a:endParaRPr lang="hu-HU"/>
          </a:p>
        </p:txBody>
      </p:sp>
      <p:sp>
        <p:nvSpPr>
          <p:cNvPr id="1165325" name="Text Box 13"/>
          <p:cNvSpPr txBox="1">
            <a:spLocks noChangeArrowheads="1"/>
          </p:cNvSpPr>
          <p:nvPr/>
        </p:nvSpPr>
        <p:spPr bwMode="auto">
          <a:xfrm>
            <a:off x="6400800" y="4648200"/>
            <a:ext cx="2743200" cy="822325"/>
          </a:xfrm>
          <a:prstGeom prst="rect">
            <a:avLst/>
          </a:prstGeom>
          <a:noFill/>
          <a:ln w="9525">
            <a:noFill/>
            <a:miter lim="800000"/>
            <a:headEnd/>
            <a:tailEnd/>
          </a:ln>
        </p:spPr>
        <p:txBody>
          <a:bodyPr>
            <a:spAutoFit/>
          </a:bodyPr>
          <a:lstStyle/>
          <a:p>
            <a:pPr algn="ctr" eaLnBrk="0" hangingPunct="0">
              <a:spcBef>
                <a:spcPct val="50000"/>
              </a:spcBef>
            </a:pPr>
            <a:r>
              <a:rPr lang="hu-HU" sz="2400" b="1">
                <a:solidFill>
                  <a:srgbClr val="FF0000"/>
                </a:solidFill>
                <a:latin typeface="Times New Roman" pitchFamily="18" charset="0"/>
              </a:rPr>
              <a:t>Másodlagos gap megjelenése</a:t>
            </a:r>
            <a:endParaRPr lang="en-US" sz="240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5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5325"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7746" name="Text Box 3"/>
          <p:cNvSpPr txBox="1">
            <a:spLocks noChangeArrowheads="1"/>
          </p:cNvSpPr>
          <p:nvPr/>
        </p:nvSpPr>
        <p:spPr bwMode="auto">
          <a:xfrm>
            <a:off x="76200" y="152400"/>
            <a:ext cx="8991600" cy="457200"/>
          </a:xfrm>
          <a:prstGeom prst="rect">
            <a:avLst/>
          </a:prstGeom>
          <a:noFill/>
          <a:ln w="9525">
            <a:noFill/>
            <a:miter lim="800000"/>
            <a:headEnd/>
            <a:tailEnd/>
          </a:ln>
        </p:spPr>
        <p:txBody>
          <a:bodyPr>
            <a:spAutoFit/>
          </a:bodyPr>
          <a:lstStyle/>
          <a:p>
            <a:pPr algn="ctr" eaLnBrk="0" hangingPunct="0">
              <a:spcBef>
                <a:spcPct val="50000"/>
              </a:spcBef>
            </a:pPr>
            <a:endParaRPr lang="en-US" sz="2400">
              <a:latin typeface="Times New Roman" pitchFamily="18" charset="0"/>
            </a:endParaRPr>
          </a:p>
        </p:txBody>
      </p:sp>
      <p:sp>
        <p:nvSpPr>
          <p:cNvPr id="287747" name="Rectangle 9"/>
          <p:cNvSpPr>
            <a:spLocks noGrp="1" noChangeArrowheads="1"/>
          </p:cNvSpPr>
          <p:nvPr>
            <p:ph type="title"/>
          </p:nvPr>
        </p:nvSpPr>
        <p:spPr/>
        <p:txBody>
          <a:bodyPr/>
          <a:lstStyle/>
          <a:p>
            <a:pPr eaLnBrk="1" hangingPunct="1"/>
            <a:r>
              <a:rPr lang="hu-HU" smtClean="0">
                <a:solidFill>
                  <a:srgbClr val="00CC99"/>
                </a:solidFill>
              </a:rPr>
              <a:t>Másodlagos gap a</a:t>
            </a:r>
            <a:r>
              <a:rPr lang="en-US" smtClean="0">
                <a:solidFill>
                  <a:srgbClr val="33CC33"/>
                </a:solidFill>
              </a:rPr>
              <a:t> (</a:t>
            </a:r>
            <a:r>
              <a:rPr lang="hu-HU" smtClean="0">
                <a:solidFill>
                  <a:srgbClr val="33CC33"/>
                </a:solidFill>
              </a:rPr>
              <a:t>6,3</a:t>
            </a:r>
            <a:r>
              <a:rPr lang="en-US" smtClean="0">
                <a:solidFill>
                  <a:srgbClr val="33CC33"/>
                </a:solidFill>
              </a:rPr>
              <a:t>)</a:t>
            </a:r>
            <a:r>
              <a:rPr lang="hu-HU" smtClean="0">
                <a:solidFill>
                  <a:srgbClr val="33CC33"/>
                </a:solidFill>
              </a:rPr>
              <a:t> csőben</a:t>
            </a:r>
            <a:endParaRPr lang="hu-HU" smtClean="0">
              <a:solidFill>
                <a:schemeClr val="tx1"/>
              </a:solidFill>
            </a:endParaRPr>
          </a:p>
        </p:txBody>
      </p:sp>
      <p:pic>
        <p:nvPicPr>
          <p:cNvPr id="287748" name="Picture 11"/>
          <p:cNvPicPr>
            <a:picLocks noChangeAspect="1" noChangeArrowheads="1"/>
          </p:cNvPicPr>
          <p:nvPr/>
        </p:nvPicPr>
        <p:blipFill>
          <a:blip r:embed="rId3" cstate="print"/>
          <a:srcRect/>
          <a:stretch>
            <a:fillRect/>
          </a:stretch>
        </p:blipFill>
        <p:spPr bwMode="auto">
          <a:xfrm>
            <a:off x="4859338" y="1700213"/>
            <a:ext cx="3709987" cy="4465637"/>
          </a:xfrm>
          <a:prstGeom prst="rect">
            <a:avLst/>
          </a:prstGeom>
          <a:noFill/>
          <a:ln w="9525">
            <a:noFill/>
            <a:miter lim="800000"/>
            <a:headEnd/>
            <a:tailEnd/>
          </a:ln>
        </p:spPr>
      </p:pic>
      <p:pic>
        <p:nvPicPr>
          <p:cNvPr id="287749" name="Picture 12"/>
          <p:cNvPicPr>
            <a:picLocks noChangeAspect="1" noChangeArrowheads="1"/>
          </p:cNvPicPr>
          <p:nvPr/>
        </p:nvPicPr>
        <p:blipFill>
          <a:blip r:embed="rId4" cstate="print"/>
          <a:srcRect/>
          <a:stretch>
            <a:fillRect/>
          </a:stretch>
        </p:blipFill>
        <p:spPr bwMode="auto">
          <a:xfrm>
            <a:off x="611188" y="1700213"/>
            <a:ext cx="3709987" cy="44656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8770" name="Picture 2" descr="Bandstruct_7-1"/>
          <p:cNvPicPr>
            <a:picLocks noChangeAspect="1" noChangeArrowheads="1"/>
          </p:cNvPicPr>
          <p:nvPr/>
        </p:nvPicPr>
        <p:blipFill>
          <a:blip r:embed="rId3" cstate="print"/>
          <a:srcRect/>
          <a:stretch>
            <a:fillRect/>
          </a:stretch>
        </p:blipFill>
        <p:spPr bwMode="auto">
          <a:xfrm>
            <a:off x="133350" y="1066800"/>
            <a:ext cx="8877300" cy="5791200"/>
          </a:xfrm>
          <a:prstGeom prst="rect">
            <a:avLst/>
          </a:prstGeom>
          <a:noFill/>
          <a:ln w="9525">
            <a:noFill/>
            <a:miter lim="800000"/>
            <a:headEnd/>
            <a:tailEnd/>
          </a:ln>
        </p:spPr>
      </p:pic>
      <p:sp>
        <p:nvSpPr>
          <p:cNvPr id="288771" name="Text Box 3"/>
          <p:cNvSpPr txBox="1">
            <a:spLocks noChangeArrowheads="1"/>
          </p:cNvSpPr>
          <p:nvPr/>
        </p:nvSpPr>
        <p:spPr bwMode="auto">
          <a:xfrm>
            <a:off x="76200" y="152400"/>
            <a:ext cx="8991600" cy="823913"/>
          </a:xfrm>
          <a:prstGeom prst="rect">
            <a:avLst/>
          </a:prstGeom>
          <a:noFill/>
          <a:ln w="9525">
            <a:noFill/>
            <a:miter lim="800000"/>
            <a:headEnd/>
            <a:tailEnd/>
          </a:ln>
        </p:spPr>
        <p:txBody>
          <a:bodyPr>
            <a:spAutoFit/>
          </a:bodyPr>
          <a:lstStyle/>
          <a:p>
            <a:pPr algn="ctr" eaLnBrk="0" hangingPunct="0">
              <a:spcBef>
                <a:spcPct val="50000"/>
              </a:spcBef>
            </a:pPr>
            <a:r>
              <a:rPr lang="en-US" sz="4800">
                <a:solidFill>
                  <a:srgbClr val="00CC99"/>
                </a:solidFill>
                <a:latin typeface="Times New Roman" pitchFamily="18" charset="0"/>
              </a:rPr>
              <a:t>secondary gap in</a:t>
            </a:r>
            <a:r>
              <a:rPr lang="en-US" sz="4800">
                <a:solidFill>
                  <a:srgbClr val="33CC33"/>
                </a:solidFill>
                <a:latin typeface="Times New Roman" pitchFamily="18" charset="0"/>
              </a:rPr>
              <a:t>  (7,1)</a:t>
            </a:r>
            <a:endParaRPr lang="en-US" sz="2400">
              <a:latin typeface="Times New Roman" pitchFamily="18" charset="0"/>
            </a:endParaRPr>
          </a:p>
        </p:txBody>
      </p:sp>
      <p:sp>
        <p:nvSpPr>
          <p:cNvPr id="1167364" name="Line 4"/>
          <p:cNvSpPr>
            <a:spLocks noChangeShapeType="1"/>
          </p:cNvSpPr>
          <p:nvPr/>
        </p:nvSpPr>
        <p:spPr bwMode="auto">
          <a:xfrm>
            <a:off x="1219200" y="3276600"/>
            <a:ext cx="7467600" cy="0"/>
          </a:xfrm>
          <a:prstGeom prst="line">
            <a:avLst/>
          </a:prstGeom>
          <a:noFill/>
          <a:ln w="9525" cap="rnd">
            <a:solidFill>
              <a:schemeClr val="accent1"/>
            </a:solidFill>
            <a:prstDash val="sysDot"/>
            <a:round/>
            <a:headEnd/>
            <a:tailEnd/>
          </a:ln>
        </p:spPr>
        <p:txBody>
          <a:bodyPr wrap="none" anchor="ctr"/>
          <a:lstStyle/>
          <a:p>
            <a:endParaRPr lang="hu-HU"/>
          </a:p>
        </p:txBody>
      </p:sp>
      <p:sp>
        <p:nvSpPr>
          <p:cNvPr id="1167365" name="Line 5"/>
          <p:cNvSpPr>
            <a:spLocks noChangeShapeType="1"/>
          </p:cNvSpPr>
          <p:nvPr/>
        </p:nvSpPr>
        <p:spPr bwMode="auto">
          <a:xfrm>
            <a:off x="1219200" y="3505200"/>
            <a:ext cx="7467600" cy="0"/>
          </a:xfrm>
          <a:prstGeom prst="line">
            <a:avLst/>
          </a:prstGeom>
          <a:noFill/>
          <a:ln w="9525" cap="rnd">
            <a:solidFill>
              <a:schemeClr val="accent1"/>
            </a:solidFill>
            <a:prstDash val="sysDot"/>
            <a:round/>
            <a:headEnd/>
            <a:tailEnd/>
          </a:ln>
        </p:spPr>
        <p:txBody>
          <a:bodyPr wrap="none" anchor="ctr"/>
          <a:lstStyle/>
          <a:p>
            <a:endParaRPr lang="hu-HU"/>
          </a:p>
        </p:txBody>
      </p:sp>
      <p:sp>
        <p:nvSpPr>
          <p:cNvPr id="1167366" name="Text Box 6"/>
          <p:cNvSpPr txBox="1">
            <a:spLocks noChangeArrowheads="1"/>
          </p:cNvSpPr>
          <p:nvPr/>
        </p:nvSpPr>
        <p:spPr bwMode="auto">
          <a:xfrm>
            <a:off x="8493125" y="3238500"/>
            <a:ext cx="762000" cy="304800"/>
          </a:xfrm>
          <a:prstGeom prst="rect">
            <a:avLst/>
          </a:prstGeom>
          <a:noFill/>
          <a:ln w="9525">
            <a:noFill/>
            <a:miter lim="800000"/>
            <a:headEnd/>
            <a:tailEnd/>
          </a:ln>
        </p:spPr>
        <p:txBody>
          <a:bodyPr>
            <a:spAutoFit/>
          </a:bodyPr>
          <a:lstStyle/>
          <a:p>
            <a:pPr eaLnBrk="0" hangingPunct="0">
              <a:spcBef>
                <a:spcPct val="50000"/>
              </a:spcBef>
            </a:pPr>
            <a:r>
              <a:rPr lang="en-US" sz="1400">
                <a:solidFill>
                  <a:schemeClr val="accent1"/>
                </a:solidFill>
                <a:latin typeface="Times New Roman" pitchFamily="18" charset="0"/>
              </a:rPr>
              <a:t>0.14 eV</a:t>
            </a:r>
            <a:endParaRPr lang="en-US" sz="2400">
              <a:latin typeface="Times New Roman" pitchFamily="18" charset="0"/>
            </a:endParaRPr>
          </a:p>
        </p:txBody>
      </p:sp>
      <p:sp>
        <p:nvSpPr>
          <p:cNvPr id="1167367" name="Line 7"/>
          <p:cNvSpPr>
            <a:spLocks noChangeShapeType="1"/>
          </p:cNvSpPr>
          <p:nvPr/>
        </p:nvSpPr>
        <p:spPr bwMode="auto">
          <a:xfrm>
            <a:off x="8534400" y="3276600"/>
            <a:ext cx="0" cy="228600"/>
          </a:xfrm>
          <a:prstGeom prst="line">
            <a:avLst/>
          </a:prstGeom>
          <a:noFill/>
          <a:ln w="9525">
            <a:solidFill>
              <a:schemeClr val="accent1"/>
            </a:solidFill>
            <a:round/>
            <a:headEnd type="triangle" w="sm" len="sm"/>
            <a:tailEnd type="triangle" w="sm" len="sm"/>
          </a:ln>
        </p:spPr>
        <p:txBody>
          <a:bodyPr wrap="none" anchor="ctr"/>
          <a:lstStyle/>
          <a:p>
            <a:endParaRPr lang="hu-HU"/>
          </a:p>
        </p:txBody>
      </p:sp>
      <p:sp>
        <p:nvSpPr>
          <p:cNvPr id="1167368" name="Oval 8"/>
          <p:cNvSpPr>
            <a:spLocks noChangeArrowheads="1"/>
          </p:cNvSpPr>
          <p:nvPr/>
        </p:nvSpPr>
        <p:spPr bwMode="auto">
          <a:xfrm>
            <a:off x="5105400" y="2895600"/>
            <a:ext cx="1066800" cy="990600"/>
          </a:xfrm>
          <a:prstGeom prst="ellipse">
            <a:avLst/>
          </a:prstGeom>
          <a:noFill/>
          <a:ln w="28575">
            <a:solidFill>
              <a:srgbClr val="FF0000"/>
            </a:solidFill>
            <a:round/>
            <a:headEnd/>
            <a:tailEnd/>
          </a:ln>
        </p:spPr>
        <p:txBody>
          <a:bodyPr wrap="none" anchor="ctr"/>
          <a:lstStyle/>
          <a:p>
            <a:pPr eaLnBrk="0" hangingPunct="0"/>
            <a:endParaRPr lang="hu-HU" sz="240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3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364"/>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167365"/>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1167367"/>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grpId="0" nodeType="afterEffect">
                                  <p:stCondLst>
                                    <p:cond delay="0"/>
                                  </p:stCondLst>
                                  <p:childTnLst>
                                    <p:set>
                                      <p:cBhvr>
                                        <p:cTn id="19" dur="1" fill="hold">
                                          <p:stCondLst>
                                            <p:cond delay="499"/>
                                          </p:stCondLst>
                                        </p:cTn>
                                        <p:tgtEl>
                                          <p:spTgt spid="1167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64" grpId="0" animBg="1"/>
      <p:bldP spid="1167365" grpId="0" animBg="1"/>
      <p:bldP spid="1167366" grpId="0" autoUpdateAnimBg="0"/>
      <p:bldP spid="1167367" grpId="0" animBg="1"/>
      <p:bldP spid="1167368"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pPr eaLnBrk="1" hangingPunct="1"/>
            <a:r>
              <a:rPr lang="hu-HU" smtClean="0"/>
              <a:t>Nagyobb átmérőn nincs ilyen</a:t>
            </a:r>
          </a:p>
        </p:txBody>
      </p:sp>
      <p:pic>
        <p:nvPicPr>
          <p:cNvPr id="289795" name="Picture 4"/>
          <p:cNvPicPr>
            <a:picLocks noChangeAspect="1" noChangeArrowheads="1"/>
          </p:cNvPicPr>
          <p:nvPr/>
        </p:nvPicPr>
        <p:blipFill>
          <a:blip r:embed="rId2" cstate="print"/>
          <a:srcRect/>
          <a:stretch>
            <a:fillRect/>
          </a:stretch>
        </p:blipFill>
        <p:spPr bwMode="auto">
          <a:xfrm>
            <a:off x="611188" y="1700213"/>
            <a:ext cx="3709987" cy="4465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0818" name="Picture 13"/>
          <p:cNvPicPr>
            <a:picLocks noChangeAspect="1" noChangeArrowheads="1"/>
          </p:cNvPicPr>
          <p:nvPr/>
        </p:nvPicPr>
        <p:blipFill>
          <a:blip r:embed="rId3" cstate="print"/>
          <a:srcRect/>
          <a:stretch>
            <a:fillRect/>
          </a:stretch>
        </p:blipFill>
        <p:spPr bwMode="auto">
          <a:xfrm>
            <a:off x="2555875" y="2636838"/>
            <a:ext cx="3476625" cy="3933825"/>
          </a:xfrm>
          <a:prstGeom prst="rect">
            <a:avLst/>
          </a:prstGeom>
          <a:noFill/>
          <a:ln w="9525">
            <a:noFill/>
            <a:miter lim="800000"/>
            <a:headEnd/>
            <a:tailEnd/>
          </a:ln>
        </p:spPr>
      </p:pic>
      <p:sp>
        <p:nvSpPr>
          <p:cNvPr id="290819" name="Rectangle 2"/>
          <p:cNvSpPr>
            <a:spLocks noGrp="1" noChangeArrowheads="1"/>
          </p:cNvSpPr>
          <p:nvPr>
            <p:ph type="ctrTitle" idx="4294967295"/>
          </p:nvPr>
        </p:nvSpPr>
        <p:spPr>
          <a:xfrm>
            <a:off x="685800" y="762000"/>
            <a:ext cx="7772400" cy="1143000"/>
          </a:xfrm>
        </p:spPr>
        <p:txBody>
          <a:bodyPr/>
          <a:lstStyle/>
          <a:p>
            <a:pPr eaLnBrk="1" hangingPunct="1"/>
            <a:r>
              <a:rPr lang="en-US" smtClean="0"/>
              <a:t>ZF-TB METALLIC</a:t>
            </a:r>
            <a:br>
              <a:rPr lang="en-US" smtClean="0"/>
            </a:br>
            <a:r>
              <a:rPr lang="en-US" smtClean="0"/>
              <a:t/>
            </a:r>
            <a:br>
              <a:rPr lang="en-US" smtClean="0"/>
            </a:br>
            <a:r>
              <a:rPr lang="en-US" smtClean="0"/>
              <a:t>armchair</a:t>
            </a:r>
          </a:p>
        </p:txBody>
      </p:sp>
      <p:sp>
        <p:nvSpPr>
          <p:cNvPr id="290820" name="Text Box 5"/>
          <p:cNvSpPr txBox="1">
            <a:spLocks noChangeArrowheads="1"/>
          </p:cNvSpPr>
          <p:nvPr/>
        </p:nvSpPr>
        <p:spPr bwMode="auto">
          <a:xfrm>
            <a:off x="304800" y="3657600"/>
            <a:ext cx="3124200" cy="1004888"/>
          </a:xfrm>
          <a:prstGeom prst="rect">
            <a:avLst/>
          </a:prstGeom>
          <a:noFill/>
          <a:ln w="9525">
            <a:noFill/>
            <a:miter lim="800000"/>
            <a:headEnd/>
            <a:tailEnd/>
          </a:ln>
        </p:spPr>
        <p:txBody>
          <a:bodyPr>
            <a:spAutoFit/>
          </a:bodyPr>
          <a:lstStyle/>
          <a:p>
            <a:pPr eaLnBrk="0" hangingPunct="0">
              <a:spcBef>
                <a:spcPct val="50000"/>
              </a:spcBef>
            </a:pPr>
            <a:r>
              <a:rPr lang="en-US" sz="2400" b="1">
                <a:solidFill>
                  <a:srgbClr val="FF0000"/>
                </a:solidFill>
                <a:latin typeface="Symbol" pitchFamily="18" charset="2"/>
              </a:rPr>
              <a:t>d</a:t>
            </a:r>
            <a:r>
              <a:rPr lang="en-US" sz="2400" b="1">
                <a:solidFill>
                  <a:srgbClr val="FF0000"/>
                </a:solidFill>
                <a:latin typeface="Times New Roman" pitchFamily="18" charset="0"/>
              </a:rPr>
              <a:t>k</a:t>
            </a:r>
            <a:r>
              <a:rPr lang="en-US" sz="2400" b="1" baseline="-25000">
                <a:solidFill>
                  <a:srgbClr val="FF0000"/>
                </a:solidFill>
                <a:latin typeface="Times New Roman" pitchFamily="18" charset="0"/>
              </a:rPr>
              <a:t>F</a:t>
            </a:r>
            <a:r>
              <a:rPr lang="en-US" sz="2400">
                <a:latin typeface="Times New Roman" pitchFamily="18" charset="0"/>
              </a:rPr>
              <a:t> </a:t>
            </a:r>
            <a:r>
              <a:rPr lang="en-US" sz="2400">
                <a:latin typeface="Times New Roman" pitchFamily="18" charset="0"/>
                <a:sym typeface="Symbol" pitchFamily="18" charset="2"/>
              </a:rPr>
              <a:t></a:t>
            </a:r>
            <a:r>
              <a:rPr lang="en-US" sz="2400">
                <a:latin typeface="Times New Roman" pitchFamily="18" charset="0"/>
              </a:rPr>
              <a:t> k</a:t>
            </a:r>
            <a:r>
              <a:rPr lang="en-US" sz="2400" baseline="-25000">
                <a:latin typeface="Times New Roman" pitchFamily="18" charset="0"/>
              </a:rPr>
              <a:t>F</a:t>
            </a:r>
            <a:r>
              <a:rPr lang="en-US" sz="2400">
                <a:latin typeface="Times New Roman" pitchFamily="18" charset="0"/>
              </a:rPr>
              <a:t> -  k</a:t>
            </a:r>
            <a:r>
              <a:rPr lang="en-US" sz="2400" baseline="-25000">
                <a:latin typeface="Times New Roman" pitchFamily="18" charset="0"/>
              </a:rPr>
              <a:t>F</a:t>
            </a:r>
            <a:r>
              <a:rPr lang="en-US" sz="2400">
                <a:latin typeface="Times New Roman" pitchFamily="18" charset="0"/>
              </a:rPr>
              <a:t> (d</a:t>
            </a:r>
            <a:r>
              <a:rPr lang="en-US" sz="2400">
                <a:latin typeface="Times New Roman" pitchFamily="18" charset="0"/>
                <a:sym typeface="Symbol" pitchFamily="18" charset="2"/>
              </a:rPr>
              <a:t></a:t>
            </a:r>
            <a:r>
              <a:rPr lang="en-US" sz="2400">
                <a:latin typeface="Times New Roman" pitchFamily="18" charset="0"/>
              </a:rPr>
              <a:t>) </a:t>
            </a:r>
          </a:p>
          <a:p>
            <a:pPr eaLnBrk="0" hangingPunct="0">
              <a:spcBef>
                <a:spcPct val="50000"/>
              </a:spcBef>
            </a:pPr>
            <a:r>
              <a:rPr lang="en-US" sz="2400">
                <a:latin typeface="Times New Roman" pitchFamily="18" charset="0"/>
              </a:rPr>
              <a:t>       = f(1/d</a:t>
            </a:r>
            <a:r>
              <a:rPr lang="en-US" sz="2400" baseline="30000">
                <a:latin typeface="Times New Roman" pitchFamily="18" charset="0"/>
              </a:rPr>
              <a:t>2</a:t>
            </a:r>
            <a:r>
              <a:rPr lang="en-US" sz="2400">
                <a:latin typeface="Times New Roman" pitchFamily="18" charset="0"/>
              </a:rPr>
              <a:t>)</a:t>
            </a:r>
          </a:p>
        </p:txBody>
      </p:sp>
      <p:sp>
        <p:nvSpPr>
          <p:cNvPr id="290821" name="Rectangle 6"/>
          <p:cNvSpPr>
            <a:spLocks noChangeArrowheads="1"/>
          </p:cNvSpPr>
          <p:nvPr/>
        </p:nvSpPr>
        <p:spPr bwMode="auto">
          <a:xfrm>
            <a:off x="4356100" y="4797425"/>
            <a:ext cx="381000" cy="533400"/>
          </a:xfrm>
          <a:prstGeom prst="rect">
            <a:avLst/>
          </a:prstGeom>
          <a:solidFill>
            <a:schemeClr val="bg1"/>
          </a:solidFill>
          <a:ln w="9525">
            <a:noFill/>
            <a:miter lim="800000"/>
            <a:headEnd/>
            <a:tailEnd/>
          </a:ln>
        </p:spPr>
        <p:txBody>
          <a:bodyPr wrap="none" anchor="ctr"/>
          <a:lstStyle/>
          <a:p>
            <a:pPr eaLnBrk="0" hangingPunct="0"/>
            <a:endParaRPr lang="hu-HU" sz="2400">
              <a:latin typeface="Times New Roman" pitchFamily="18" charset="0"/>
            </a:endParaRPr>
          </a:p>
        </p:txBody>
      </p:sp>
      <p:sp>
        <p:nvSpPr>
          <p:cNvPr id="290822" name="AutoShape 7"/>
          <p:cNvSpPr>
            <a:spLocks/>
          </p:cNvSpPr>
          <p:nvPr/>
        </p:nvSpPr>
        <p:spPr bwMode="auto">
          <a:xfrm rot="-5400000">
            <a:off x="2247900" y="3076576"/>
            <a:ext cx="179387" cy="1116012"/>
          </a:xfrm>
          <a:prstGeom prst="rightBrace">
            <a:avLst>
              <a:gd name="adj1" fmla="val 51844"/>
              <a:gd name="adj2" fmla="val 50000"/>
            </a:avLst>
          </a:prstGeom>
          <a:noFill/>
          <a:ln w="9525">
            <a:solidFill>
              <a:schemeClr val="tx1"/>
            </a:solidFill>
            <a:round/>
            <a:headEnd/>
            <a:tailEnd/>
          </a:ln>
        </p:spPr>
        <p:txBody>
          <a:bodyPr wrap="none" anchor="ctr"/>
          <a:lstStyle/>
          <a:p>
            <a:pPr eaLnBrk="0" hangingPunct="0"/>
            <a:endParaRPr lang="hu-HU" sz="2400">
              <a:latin typeface="Times New Roman" pitchFamily="18" charset="0"/>
            </a:endParaRPr>
          </a:p>
        </p:txBody>
      </p:sp>
      <p:sp>
        <p:nvSpPr>
          <p:cNvPr id="290823" name="Text Box 8"/>
          <p:cNvSpPr txBox="1">
            <a:spLocks noChangeArrowheads="1"/>
          </p:cNvSpPr>
          <p:nvPr/>
        </p:nvSpPr>
        <p:spPr bwMode="auto">
          <a:xfrm>
            <a:off x="2133600" y="3124200"/>
            <a:ext cx="5334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K</a:t>
            </a:r>
          </a:p>
        </p:txBody>
      </p:sp>
      <p:sp>
        <p:nvSpPr>
          <p:cNvPr id="290824" name="Text Box 9"/>
          <p:cNvSpPr txBox="1">
            <a:spLocks noChangeArrowheads="1"/>
          </p:cNvSpPr>
          <p:nvPr/>
        </p:nvSpPr>
        <p:spPr bwMode="auto">
          <a:xfrm>
            <a:off x="4284663" y="4724400"/>
            <a:ext cx="6858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FF0000"/>
                </a:solidFill>
                <a:latin typeface="Symbol" pitchFamily="18" charset="2"/>
              </a:rPr>
              <a:t>d</a:t>
            </a:r>
            <a:r>
              <a:rPr lang="en-US" sz="2400" b="1">
                <a:solidFill>
                  <a:srgbClr val="FF0000"/>
                </a:solidFill>
                <a:latin typeface="Times New Roman" pitchFamily="18" charset="0"/>
              </a:rPr>
              <a:t>k</a:t>
            </a:r>
            <a:r>
              <a:rPr lang="en-US" sz="2400" b="1" baseline="-25000">
                <a:solidFill>
                  <a:srgbClr val="FF0000"/>
                </a:solidFill>
                <a:latin typeface="Times New Roman" pitchFamily="18" charset="0"/>
              </a:rPr>
              <a:t>F</a:t>
            </a:r>
            <a:endParaRPr lang="en-US" sz="2400">
              <a:latin typeface="Times New Roman" pitchFamily="18" charset="0"/>
            </a:endParaRPr>
          </a:p>
        </p:txBody>
      </p:sp>
      <p:sp>
        <p:nvSpPr>
          <p:cNvPr id="290825" name="Text Box 10"/>
          <p:cNvSpPr txBox="1">
            <a:spLocks noChangeArrowheads="1"/>
          </p:cNvSpPr>
          <p:nvPr/>
        </p:nvSpPr>
        <p:spPr bwMode="auto">
          <a:xfrm>
            <a:off x="5943600" y="3200400"/>
            <a:ext cx="2133600" cy="336550"/>
          </a:xfrm>
          <a:prstGeom prst="rect">
            <a:avLst/>
          </a:prstGeom>
          <a:noFill/>
          <a:ln w="9525">
            <a:noFill/>
            <a:miter lim="800000"/>
            <a:headEnd/>
            <a:tailEnd/>
          </a:ln>
        </p:spPr>
        <p:txBody>
          <a:bodyPr>
            <a:spAutoFit/>
          </a:bodyPr>
          <a:lstStyle/>
          <a:p>
            <a:pPr eaLnBrk="0" hangingPunct="0">
              <a:spcBef>
                <a:spcPct val="50000"/>
              </a:spcBef>
            </a:pPr>
            <a:r>
              <a:rPr lang="en-US" sz="1600">
                <a:latin typeface="Times New Roman" pitchFamily="18" charset="0"/>
              </a:rPr>
              <a:t>tube axis</a:t>
            </a:r>
            <a:endParaRPr lang="en-US" sz="2400">
              <a:latin typeface="Times New Roman" pitchFamily="18" charset="0"/>
            </a:endParaRPr>
          </a:p>
        </p:txBody>
      </p:sp>
      <p:sp>
        <p:nvSpPr>
          <p:cNvPr id="290826" name="Line 11"/>
          <p:cNvSpPr>
            <a:spLocks noChangeShapeType="1"/>
          </p:cNvSpPr>
          <p:nvPr/>
        </p:nvSpPr>
        <p:spPr bwMode="auto">
          <a:xfrm flipV="1">
            <a:off x="5943600" y="3124200"/>
            <a:ext cx="0" cy="533400"/>
          </a:xfrm>
          <a:prstGeom prst="line">
            <a:avLst/>
          </a:prstGeom>
          <a:noFill/>
          <a:ln w="9525">
            <a:solidFill>
              <a:schemeClr val="tx1"/>
            </a:solidFill>
            <a:round/>
            <a:headEnd/>
            <a:tailEnd type="triangle" w="med" len="med"/>
          </a:ln>
        </p:spPr>
        <p:txBody>
          <a:bodyPr wrap="none" anchor="ctr"/>
          <a:lstStyle/>
          <a:p>
            <a:endParaRPr lang="hu-HU"/>
          </a:p>
        </p:txBody>
      </p:sp>
      <p:sp>
        <p:nvSpPr>
          <p:cNvPr id="1169420" name="Text Box 12"/>
          <p:cNvSpPr txBox="1">
            <a:spLocks noChangeArrowheads="1"/>
          </p:cNvSpPr>
          <p:nvPr/>
        </p:nvSpPr>
        <p:spPr bwMode="auto">
          <a:xfrm>
            <a:off x="6400800" y="4648200"/>
            <a:ext cx="2743200" cy="822325"/>
          </a:xfrm>
          <a:prstGeom prst="rect">
            <a:avLst/>
          </a:prstGeom>
          <a:noFill/>
          <a:ln w="9525">
            <a:noFill/>
            <a:miter lim="800000"/>
            <a:headEnd/>
            <a:tailEnd/>
          </a:ln>
        </p:spPr>
        <p:txBody>
          <a:bodyPr>
            <a:spAutoFit/>
          </a:bodyPr>
          <a:lstStyle/>
          <a:p>
            <a:pPr algn="ctr" eaLnBrk="0" hangingPunct="0">
              <a:spcBef>
                <a:spcPct val="50000"/>
              </a:spcBef>
            </a:pPr>
            <a:r>
              <a:rPr lang="hu-HU" sz="2400" b="1">
                <a:solidFill>
                  <a:srgbClr val="FF0000"/>
                </a:solidFill>
                <a:latin typeface="Times New Roman" pitchFamily="18" charset="0"/>
              </a:rPr>
              <a:t>Nincs másodlagos gap</a:t>
            </a:r>
            <a:endParaRPr lang="en-US" sz="240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9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420"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1842" name="Picture 2" descr="bands_44_66"/>
          <p:cNvPicPr>
            <a:picLocks noChangeAspect="1" noChangeArrowheads="1"/>
          </p:cNvPicPr>
          <p:nvPr/>
        </p:nvPicPr>
        <p:blipFill>
          <a:blip r:embed="rId3" cstate="print"/>
          <a:srcRect/>
          <a:stretch>
            <a:fillRect/>
          </a:stretch>
        </p:blipFill>
        <p:spPr bwMode="auto">
          <a:xfrm>
            <a:off x="381000" y="0"/>
            <a:ext cx="8763000" cy="6886575"/>
          </a:xfrm>
          <a:prstGeom prst="rect">
            <a:avLst/>
          </a:prstGeom>
          <a:noFill/>
          <a:ln w="9525">
            <a:noFill/>
            <a:miter lim="800000"/>
            <a:headEnd/>
            <a:tailEnd/>
          </a:ln>
        </p:spPr>
      </p:pic>
      <p:sp>
        <p:nvSpPr>
          <p:cNvPr id="291843" name="Text Box 3"/>
          <p:cNvSpPr txBox="1">
            <a:spLocks noChangeArrowheads="1"/>
          </p:cNvSpPr>
          <p:nvPr/>
        </p:nvSpPr>
        <p:spPr bwMode="auto">
          <a:xfrm>
            <a:off x="2667000" y="381000"/>
            <a:ext cx="1371600" cy="823913"/>
          </a:xfrm>
          <a:prstGeom prst="rect">
            <a:avLst/>
          </a:prstGeom>
          <a:noFill/>
          <a:ln w="9525">
            <a:noFill/>
            <a:miter lim="800000"/>
            <a:headEnd/>
            <a:tailEnd/>
          </a:ln>
        </p:spPr>
        <p:txBody>
          <a:bodyPr>
            <a:spAutoFit/>
          </a:bodyPr>
          <a:lstStyle/>
          <a:p>
            <a:pPr eaLnBrk="0" hangingPunct="0">
              <a:spcBef>
                <a:spcPct val="50000"/>
              </a:spcBef>
            </a:pPr>
            <a:r>
              <a:rPr lang="en-US" sz="4800">
                <a:solidFill>
                  <a:srgbClr val="3333CC"/>
                </a:solidFill>
                <a:latin typeface="Times New Roman" pitchFamily="18" charset="0"/>
              </a:rPr>
              <a:t>(6,6)</a:t>
            </a:r>
            <a:endParaRPr lang="en-US" sz="2400">
              <a:latin typeface="Times New Roman" pitchFamily="18" charset="0"/>
            </a:endParaRPr>
          </a:p>
        </p:txBody>
      </p:sp>
      <p:sp>
        <p:nvSpPr>
          <p:cNvPr id="291844" name="Text Box 4"/>
          <p:cNvSpPr txBox="1">
            <a:spLocks noChangeArrowheads="1"/>
          </p:cNvSpPr>
          <p:nvPr/>
        </p:nvSpPr>
        <p:spPr bwMode="auto">
          <a:xfrm>
            <a:off x="2667000" y="3748088"/>
            <a:ext cx="1371600" cy="823912"/>
          </a:xfrm>
          <a:prstGeom prst="rect">
            <a:avLst/>
          </a:prstGeom>
          <a:noFill/>
          <a:ln w="9525">
            <a:noFill/>
            <a:miter lim="800000"/>
            <a:headEnd/>
            <a:tailEnd/>
          </a:ln>
        </p:spPr>
        <p:txBody>
          <a:bodyPr>
            <a:spAutoFit/>
          </a:bodyPr>
          <a:lstStyle/>
          <a:p>
            <a:pPr eaLnBrk="0" hangingPunct="0">
              <a:spcBef>
                <a:spcPct val="50000"/>
              </a:spcBef>
            </a:pPr>
            <a:r>
              <a:rPr lang="en-US" sz="4800">
                <a:solidFill>
                  <a:srgbClr val="3333CC"/>
                </a:solidFill>
                <a:latin typeface="Times New Roman" pitchFamily="18" charset="0"/>
              </a:rPr>
              <a:t>(4,4)</a:t>
            </a:r>
            <a:endParaRPr lang="en-US" sz="2400">
              <a:latin typeface="Times New Roman" pitchFamily="18" charset="0"/>
            </a:endParaRPr>
          </a:p>
        </p:txBody>
      </p:sp>
      <p:sp>
        <p:nvSpPr>
          <p:cNvPr id="291845" name="Text Box 5"/>
          <p:cNvSpPr txBox="1">
            <a:spLocks noChangeArrowheads="1"/>
          </p:cNvSpPr>
          <p:nvPr/>
        </p:nvSpPr>
        <p:spPr bwMode="auto">
          <a:xfrm>
            <a:off x="5791200" y="6248400"/>
            <a:ext cx="2286000" cy="457200"/>
          </a:xfrm>
          <a:prstGeom prst="rect">
            <a:avLst/>
          </a:prstGeom>
          <a:noFill/>
          <a:ln w="9525">
            <a:noFill/>
            <a:miter lim="800000"/>
            <a:headEnd/>
            <a:tailEnd/>
          </a:ln>
        </p:spPr>
        <p:txBody>
          <a:bodyPr>
            <a:spAutoFit/>
          </a:bodyPr>
          <a:lstStyle/>
          <a:p>
            <a:pPr eaLnBrk="0" hangingPunct="0">
              <a:spcBef>
                <a:spcPct val="50000"/>
              </a:spcBef>
            </a:pPr>
            <a:r>
              <a:rPr lang="en-US" sz="2400">
                <a:solidFill>
                  <a:srgbClr val="D60093"/>
                </a:solidFill>
                <a:latin typeface="Times New Roman" pitchFamily="18" charset="0"/>
              </a:rPr>
              <a:t>k</a:t>
            </a:r>
            <a:r>
              <a:rPr lang="en-US" sz="2400" baseline="-25000">
                <a:solidFill>
                  <a:srgbClr val="D60093"/>
                </a:solidFill>
                <a:latin typeface="Times New Roman" pitchFamily="18" charset="0"/>
              </a:rPr>
              <a:t>F</a:t>
            </a:r>
            <a:r>
              <a:rPr lang="en-US" sz="2400">
                <a:solidFill>
                  <a:srgbClr val="D60093"/>
                </a:solidFill>
                <a:latin typeface="Times New Roman" pitchFamily="18" charset="0"/>
              </a:rPr>
              <a:t> (d</a:t>
            </a:r>
            <a:r>
              <a:rPr lang="en-US" sz="2400">
                <a:solidFill>
                  <a:srgbClr val="D60093"/>
                </a:solidFill>
                <a:latin typeface="Times New Roman" pitchFamily="18" charset="0"/>
                <a:sym typeface="Symbol" pitchFamily="18" charset="2"/>
              </a:rPr>
              <a:t></a:t>
            </a:r>
            <a:r>
              <a:rPr lang="en-US" sz="2400">
                <a:solidFill>
                  <a:srgbClr val="D60093"/>
                </a:solidFill>
                <a:latin typeface="Times New Roman" pitchFamily="18" charset="0"/>
              </a:rPr>
              <a:t>)=2/3</a:t>
            </a:r>
            <a:endParaRPr lang="en-US" sz="2400">
              <a:latin typeface="Times New Roman" pitchFamily="18" charset="0"/>
            </a:endParaRPr>
          </a:p>
        </p:txBody>
      </p:sp>
      <p:sp>
        <p:nvSpPr>
          <p:cNvPr id="1171462" name="Line 6"/>
          <p:cNvSpPr>
            <a:spLocks noChangeShapeType="1"/>
          </p:cNvSpPr>
          <p:nvPr/>
        </p:nvSpPr>
        <p:spPr bwMode="auto">
          <a:xfrm>
            <a:off x="5803900" y="4889500"/>
            <a:ext cx="414338" cy="0"/>
          </a:xfrm>
          <a:prstGeom prst="line">
            <a:avLst/>
          </a:prstGeom>
          <a:noFill/>
          <a:ln w="19050">
            <a:solidFill>
              <a:srgbClr val="FF0000"/>
            </a:solidFill>
            <a:round/>
            <a:headEnd type="triangle" w="sm" len="sm"/>
            <a:tailEnd/>
          </a:ln>
        </p:spPr>
        <p:txBody>
          <a:bodyPr wrap="none" anchor="ctr"/>
          <a:lstStyle/>
          <a:p>
            <a:endParaRPr lang="hu-HU"/>
          </a:p>
        </p:txBody>
      </p:sp>
      <p:sp>
        <p:nvSpPr>
          <p:cNvPr id="1171463" name="Line 7"/>
          <p:cNvSpPr>
            <a:spLocks noChangeShapeType="1"/>
          </p:cNvSpPr>
          <p:nvPr/>
        </p:nvSpPr>
        <p:spPr bwMode="auto">
          <a:xfrm>
            <a:off x="6019800" y="1557338"/>
            <a:ext cx="198438" cy="0"/>
          </a:xfrm>
          <a:prstGeom prst="line">
            <a:avLst/>
          </a:prstGeom>
          <a:noFill/>
          <a:ln w="19050">
            <a:solidFill>
              <a:srgbClr val="FF0000"/>
            </a:solidFill>
            <a:round/>
            <a:headEnd type="triangle" w="sm" len="sm"/>
            <a:tailEnd/>
          </a:ln>
        </p:spPr>
        <p:txBody>
          <a:bodyPr wrap="none" anchor="ctr"/>
          <a:lstStyle/>
          <a:p>
            <a:endParaRPr lang="hu-HU"/>
          </a:p>
        </p:txBody>
      </p:sp>
      <p:sp>
        <p:nvSpPr>
          <p:cNvPr id="1171464" name="Text Box 8"/>
          <p:cNvSpPr txBox="1">
            <a:spLocks noChangeArrowheads="1"/>
          </p:cNvSpPr>
          <p:nvPr/>
        </p:nvSpPr>
        <p:spPr bwMode="auto">
          <a:xfrm>
            <a:off x="5715000" y="1477963"/>
            <a:ext cx="533400" cy="274637"/>
          </a:xfrm>
          <a:prstGeom prst="rect">
            <a:avLst/>
          </a:prstGeom>
          <a:noFill/>
          <a:ln w="9525">
            <a:noFill/>
            <a:miter lim="800000"/>
            <a:headEnd/>
            <a:tailEnd/>
          </a:ln>
        </p:spPr>
        <p:txBody>
          <a:bodyPr>
            <a:spAutoFit/>
          </a:bodyPr>
          <a:lstStyle/>
          <a:p>
            <a:pPr eaLnBrk="0" hangingPunct="0">
              <a:spcBef>
                <a:spcPct val="50000"/>
              </a:spcBef>
            </a:pPr>
            <a:r>
              <a:rPr lang="en-US" sz="1200" b="1">
                <a:solidFill>
                  <a:srgbClr val="FF0000"/>
                </a:solidFill>
                <a:latin typeface="Symbol" pitchFamily="18" charset="2"/>
              </a:rPr>
              <a:t>d</a:t>
            </a:r>
            <a:r>
              <a:rPr lang="en-US" sz="1200" b="1">
                <a:solidFill>
                  <a:srgbClr val="FF0000"/>
                </a:solidFill>
                <a:latin typeface="Times New Roman" pitchFamily="18" charset="0"/>
              </a:rPr>
              <a:t>k</a:t>
            </a:r>
            <a:r>
              <a:rPr lang="en-US" sz="1200" b="1" baseline="-25000">
                <a:solidFill>
                  <a:srgbClr val="FF0000"/>
                </a:solidFill>
                <a:latin typeface="Times New Roman" pitchFamily="18" charset="0"/>
              </a:rPr>
              <a:t>F</a:t>
            </a:r>
            <a:endParaRPr lang="en-US" sz="2400">
              <a:latin typeface="Times New Roman" pitchFamily="18" charset="0"/>
            </a:endParaRPr>
          </a:p>
        </p:txBody>
      </p:sp>
      <p:sp>
        <p:nvSpPr>
          <p:cNvPr id="1171465" name="Text Box 9"/>
          <p:cNvSpPr txBox="1">
            <a:spLocks noChangeArrowheads="1"/>
          </p:cNvSpPr>
          <p:nvPr/>
        </p:nvSpPr>
        <p:spPr bwMode="auto">
          <a:xfrm>
            <a:off x="5486400" y="4800600"/>
            <a:ext cx="533400" cy="274638"/>
          </a:xfrm>
          <a:prstGeom prst="rect">
            <a:avLst/>
          </a:prstGeom>
          <a:noFill/>
          <a:ln w="9525">
            <a:noFill/>
            <a:miter lim="800000"/>
            <a:headEnd/>
            <a:tailEnd/>
          </a:ln>
        </p:spPr>
        <p:txBody>
          <a:bodyPr>
            <a:spAutoFit/>
          </a:bodyPr>
          <a:lstStyle/>
          <a:p>
            <a:pPr eaLnBrk="0" hangingPunct="0">
              <a:spcBef>
                <a:spcPct val="50000"/>
              </a:spcBef>
            </a:pPr>
            <a:r>
              <a:rPr lang="en-US" sz="1200" b="1">
                <a:solidFill>
                  <a:srgbClr val="FF0000"/>
                </a:solidFill>
                <a:latin typeface="Symbol" pitchFamily="18" charset="2"/>
              </a:rPr>
              <a:t>d</a:t>
            </a:r>
            <a:r>
              <a:rPr lang="en-US" sz="1200" b="1">
                <a:solidFill>
                  <a:srgbClr val="FF0000"/>
                </a:solidFill>
                <a:latin typeface="Times New Roman" pitchFamily="18" charset="0"/>
              </a:rPr>
              <a:t>k</a:t>
            </a:r>
            <a:r>
              <a:rPr lang="en-US" sz="1200" b="1" baseline="-25000">
                <a:solidFill>
                  <a:srgbClr val="FF0000"/>
                </a:solidFill>
                <a:latin typeface="Times New Roman" pitchFamily="18" charset="0"/>
              </a:rPr>
              <a:t>F</a:t>
            </a:r>
            <a:endParaRPr lang="en-US" sz="2400">
              <a:latin typeface="Times New Roman" pitchFamily="18" charset="0"/>
            </a:endParaRPr>
          </a:p>
        </p:txBody>
      </p:sp>
      <p:sp>
        <p:nvSpPr>
          <p:cNvPr id="291850" name="Text Box 10"/>
          <p:cNvSpPr txBox="1">
            <a:spLocks noChangeArrowheads="1"/>
          </p:cNvSpPr>
          <p:nvPr/>
        </p:nvSpPr>
        <p:spPr bwMode="auto">
          <a:xfrm>
            <a:off x="8534400" y="4605338"/>
            <a:ext cx="838200" cy="457200"/>
          </a:xfrm>
          <a:prstGeom prst="rect">
            <a:avLst/>
          </a:prstGeom>
          <a:noFill/>
          <a:ln w="9525">
            <a:noFill/>
            <a:miter lim="800000"/>
            <a:headEnd/>
            <a:tailEnd/>
          </a:ln>
        </p:spPr>
        <p:txBody>
          <a:bodyPr>
            <a:spAutoFit/>
          </a:bodyPr>
          <a:lstStyle/>
          <a:p>
            <a:pPr eaLnBrk="0" hangingPunct="0">
              <a:spcBef>
                <a:spcPct val="50000"/>
              </a:spcBef>
            </a:pPr>
            <a:r>
              <a:rPr lang="en-US" sz="2400">
                <a:solidFill>
                  <a:srgbClr val="99CCFF"/>
                </a:solidFill>
                <a:latin typeface="Times New Roman" pitchFamily="18" charset="0"/>
                <a:sym typeface="Symbol" pitchFamily="18" charset="2"/>
              </a:rPr>
              <a:t></a:t>
            </a:r>
            <a:r>
              <a:rPr lang="en-US" sz="2400" baseline="-25000">
                <a:solidFill>
                  <a:srgbClr val="99CCFF"/>
                </a:solidFill>
                <a:latin typeface="Times New Roman" pitchFamily="18" charset="0"/>
              </a:rPr>
              <a:t>F</a:t>
            </a:r>
            <a:endParaRPr lang="en-US" sz="2400">
              <a:latin typeface="Times New Roman" pitchFamily="18" charset="0"/>
            </a:endParaRPr>
          </a:p>
        </p:txBody>
      </p:sp>
      <p:sp>
        <p:nvSpPr>
          <p:cNvPr id="291851" name="Text Box 11"/>
          <p:cNvSpPr txBox="1">
            <a:spLocks noChangeArrowheads="1"/>
          </p:cNvSpPr>
          <p:nvPr/>
        </p:nvSpPr>
        <p:spPr bwMode="auto">
          <a:xfrm>
            <a:off x="8534400" y="1295400"/>
            <a:ext cx="838200" cy="457200"/>
          </a:xfrm>
          <a:prstGeom prst="rect">
            <a:avLst/>
          </a:prstGeom>
          <a:noFill/>
          <a:ln w="9525">
            <a:noFill/>
            <a:miter lim="800000"/>
            <a:headEnd/>
            <a:tailEnd/>
          </a:ln>
        </p:spPr>
        <p:txBody>
          <a:bodyPr>
            <a:spAutoFit/>
          </a:bodyPr>
          <a:lstStyle/>
          <a:p>
            <a:pPr eaLnBrk="0" hangingPunct="0">
              <a:spcBef>
                <a:spcPct val="50000"/>
              </a:spcBef>
            </a:pPr>
            <a:r>
              <a:rPr lang="en-US" sz="2400">
                <a:solidFill>
                  <a:srgbClr val="99CCFF"/>
                </a:solidFill>
                <a:latin typeface="Times New Roman" pitchFamily="18" charset="0"/>
                <a:sym typeface="Symbol" pitchFamily="18" charset="2"/>
              </a:rPr>
              <a:t></a:t>
            </a:r>
            <a:r>
              <a:rPr lang="en-US" sz="2400" baseline="-25000">
                <a:solidFill>
                  <a:srgbClr val="99CCFF"/>
                </a:solidFill>
                <a:latin typeface="Times New Roman" pitchFamily="18" charset="0"/>
              </a:rPr>
              <a:t>F</a:t>
            </a:r>
            <a:endParaRPr lang="en-US" sz="240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7146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7146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17146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171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1462" grpId="0" animBg="1"/>
      <p:bldP spid="1171463" grpId="0" animBg="1"/>
      <p:bldP spid="1171464" grpId="0" autoUpdateAnimBg="0"/>
      <p:bldP spid="1171465"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2866" name="Picture 2" descr="AC_GAPS_new_V2"/>
          <p:cNvPicPr>
            <a:picLocks noChangeAspect="1" noChangeArrowheads="1"/>
          </p:cNvPicPr>
          <p:nvPr/>
        </p:nvPicPr>
        <p:blipFill>
          <a:blip r:embed="rId3" cstate="print"/>
          <a:srcRect/>
          <a:stretch>
            <a:fillRect/>
          </a:stretch>
        </p:blipFill>
        <p:spPr bwMode="auto">
          <a:xfrm>
            <a:off x="73025" y="490538"/>
            <a:ext cx="8997950" cy="5875337"/>
          </a:xfrm>
          <a:prstGeom prst="rect">
            <a:avLst/>
          </a:prstGeom>
          <a:noFill/>
          <a:ln w="9525">
            <a:noFill/>
            <a:miter lim="800000"/>
            <a:headEnd/>
            <a:tailEnd/>
          </a:ln>
        </p:spPr>
      </p:pic>
      <p:sp>
        <p:nvSpPr>
          <p:cNvPr id="292867" name="Text Box 3"/>
          <p:cNvSpPr txBox="1">
            <a:spLocks noChangeArrowheads="1"/>
          </p:cNvSpPr>
          <p:nvPr/>
        </p:nvSpPr>
        <p:spPr bwMode="auto">
          <a:xfrm>
            <a:off x="4114800" y="76200"/>
            <a:ext cx="1371600" cy="823913"/>
          </a:xfrm>
          <a:prstGeom prst="rect">
            <a:avLst/>
          </a:prstGeom>
          <a:noFill/>
          <a:ln w="9525">
            <a:noFill/>
            <a:miter lim="800000"/>
            <a:headEnd/>
            <a:tailEnd/>
          </a:ln>
        </p:spPr>
        <p:txBody>
          <a:bodyPr>
            <a:spAutoFit/>
          </a:bodyPr>
          <a:lstStyle/>
          <a:p>
            <a:pPr eaLnBrk="0" hangingPunct="0">
              <a:spcBef>
                <a:spcPct val="50000"/>
              </a:spcBef>
            </a:pPr>
            <a:r>
              <a:rPr lang="en-US" sz="4800">
                <a:solidFill>
                  <a:srgbClr val="3333CC"/>
                </a:solidFill>
                <a:latin typeface="Times New Roman" pitchFamily="18" charset="0"/>
              </a:rPr>
              <a:t>AC</a:t>
            </a:r>
            <a:endParaRPr lang="en-US" sz="2400">
              <a:latin typeface="Times New Roman" pitchFamily="18" charset="0"/>
            </a:endParaRPr>
          </a:p>
        </p:txBody>
      </p:sp>
      <p:sp>
        <p:nvSpPr>
          <p:cNvPr id="292868" name="Text Box 4"/>
          <p:cNvSpPr txBox="1">
            <a:spLocks noChangeArrowheads="1"/>
          </p:cNvSpPr>
          <p:nvPr/>
        </p:nvSpPr>
        <p:spPr bwMode="auto">
          <a:xfrm>
            <a:off x="7975600" y="4632325"/>
            <a:ext cx="428625" cy="244475"/>
          </a:xfrm>
          <a:prstGeom prst="rect">
            <a:avLst/>
          </a:prstGeom>
          <a:noFill/>
          <a:ln w="9525">
            <a:noFill/>
            <a:miter lim="800000"/>
            <a:headEnd/>
            <a:tailEnd/>
          </a:ln>
        </p:spPr>
        <p:txBody>
          <a:bodyPr wrap="none">
            <a:spAutoFit/>
          </a:bodyPr>
          <a:lstStyle/>
          <a:p>
            <a:pPr eaLnBrk="0" hangingPunct="0"/>
            <a:r>
              <a:rPr lang="en-US" sz="1000">
                <a:solidFill>
                  <a:srgbClr val="3333CC"/>
                </a:solidFill>
                <a:latin typeface="Times New Roman" pitchFamily="18" charset="0"/>
              </a:rPr>
              <a:t>(3,3)</a:t>
            </a:r>
            <a:endParaRPr lang="en-US" sz="1000">
              <a:solidFill>
                <a:srgbClr val="FF0066"/>
              </a:solidFill>
              <a:latin typeface="Times New Roman" pitchFamily="18" charset="0"/>
            </a:endParaRPr>
          </a:p>
        </p:txBody>
      </p:sp>
      <p:sp>
        <p:nvSpPr>
          <p:cNvPr id="292869" name="Text Box 5"/>
          <p:cNvSpPr txBox="1">
            <a:spLocks noChangeArrowheads="1"/>
          </p:cNvSpPr>
          <p:nvPr/>
        </p:nvSpPr>
        <p:spPr bwMode="auto">
          <a:xfrm>
            <a:off x="5334000" y="2971800"/>
            <a:ext cx="428625" cy="244475"/>
          </a:xfrm>
          <a:prstGeom prst="rect">
            <a:avLst/>
          </a:prstGeom>
          <a:noFill/>
          <a:ln w="9525">
            <a:noFill/>
            <a:miter lim="800000"/>
            <a:headEnd/>
            <a:tailEnd/>
          </a:ln>
        </p:spPr>
        <p:txBody>
          <a:bodyPr wrap="none">
            <a:spAutoFit/>
          </a:bodyPr>
          <a:lstStyle/>
          <a:p>
            <a:pPr eaLnBrk="0" hangingPunct="0"/>
            <a:r>
              <a:rPr lang="en-US" sz="1000">
                <a:solidFill>
                  <a:srgbClr val="3333CC"/>
                </a:solidFill>
                <a:latin typeface="Times New Roman" pitchFamily="18" charset="0"/>
              </a:rPr>
              <a:t>(4,4)</a:t>
            </a:r>
            <a:endParaRPr lang="en-US" sz="1000">
              <a:solidFill>
                <a:srgbClr val="FF0066"/>
              </a:solidFill>
              <a:latin typeface="Times New Roman" pitchFamily="18" charset="0"/>
            </a:endParaRPr>
          </a:p>
        </p:txBody>
      </p:sp>
      <p:sp>
        <p:nvSpPr>
          <p:cNvPr id="292870" name="Text Box 6"/>
          <p:cNvSpPr txBox="1">
            <a:spLocks noChangeArrowheads="1"/>
          </p:cNvSpPr>
          <p:nvPr/>
        </p:nvSpPr>
        <p:spPr bwMode="auto">
          <a:xfrm>
            <a:off x="4067175" y="2117725"/>
            <a:ext cx="428625" cy="244475"/>
          </a:xfrm>
          <a:prstGeom prst="rect">
            <a:avLst/>
          </a:prstGeom>
          <a:noFill/>
          <a:ln w="9525">
            <a:noFill/>
            <a:miter lim="800000"/>
            <a:headEnd/>
            <a:tailEnd/>
          </a:ln>
        </p:spPr>
        <p:txBody>
          <a:bodyPr wrap="none">
            <a:spAutoFit/>
          </a:bodyPr>
          <a:lstStyle/>
          <a:p>
            <a:pPr eaLnBrk="0" hangingPunct="0"/>
            <a:r>
              <a:rPr lang="en-US" sz="1000">
                <a:solidFill>
                  <a:srgbClr val="3333CC"/>
                </a:solidFill>
                <a:latin typeface="Times New Roman" pitchFamily="18" charset="0"/>
              </a:rPr>
              <a:t>(5,5)</a:t>
            </a:r>
            <a:endParaRPr lang="en-US" sz="1000">
              <a:solidFill>
                <a:srgbClr val="FF0066"/>
              </a:solidFill>
              <a:latin typeface="Times New Roman" pitchFamily="18" charset="0"/>
            </a:endParaRPr>
          </a:p>
        </p:txBody>
      </p:sp>
      <p:sp>
        <p:nvSpPr>
          <p:cNvPr id="292871" name="Text Box 7"/>
          <p:cNvSpPr txBox="1">
            <a:spLocks noChangeArrowheads="1"/>
          </p:cNvSpPr>
          <p:nvPr/>
        </p:nvSpPr>
        <p:spPr bwMode="auto">
          <a:xfrm>
            <a:off x="3352800" y="1660525"/>
            <a:ext cx="428625" cy="244475"/>
          </a:xfrm>
          <a:prstGeom prst="rect">
            <a:avLst/>
          </a:prstGeom>
          <a:noFill/>
          <a:ln w="9525">
            <a:noFill/>
            <a:miter lim="800000"/>
            <a:headEnd/>
            <a:tailEnd/>
          </a:ln>
        </p:spPr>
        <p:txBody>
          <a:bodyPr wrap="none">
            <a:spAutoFit/>
          </a:bodyPr>
          <a:lstStyle/>
          <a:p>
            <a:pPr eaLnBrk="0" hangingPunct="0"/>
            <a:r>
              <a:rPr lang="en-US" sz="1000">
                <a:solidFill>
                  <a:srgbClr val="3333CC"/>
                </a:solidFill>
                <a:latin typeface="Times New Roman" pitchFamily="18" charset="0"/>
              </a:rPr>
              <a:t>(6,6)</a:t>
            </a:r>
            <a:endParaRPr lang="en-US" sz="1000">
              <a:solidFill>
                <a:srgbClr val="FF0066"/>
              </a:solidFill>
              <a:latin typeface="Times New Roman" pitchFamily="18" charset="0"/>
            </a:endParaRPr>
          </a:p>
        </p:txBody>
      </p:sp>
      <p:sp>
        <p:nvSpPr>
          <p:cNvPr id="292872" name="Text Box 8"/>
          <p:cNvSpPr txBox="1">
            <a:spLocks noChangeArrowheads="1"/>
          </p:cNvSpPr>
          <p:nvPr/>
        </p:nvSpPr>
        <p:spPr bwMode="auto">
          <a:xfrm>
            <a:off x="2971800" y="1431925"/>
            <a:ext cx="428625" cy="244475"/>
          </a:xfrm>
          <a:prstGeom prst="rect">
            <a:avLst/>
          </a:prstGeom>
          <a:noFill/>
          <a:ln w="9525">
            <a:noFill/>
            <a:miter lim="800000"/>
            <a:headEnd/>
            <a:tailEnd/>
          </a:ln>
        </p:spPr>
        <p:txBody>
          <a:bodyPr wrap="none">
            <a:spAutoFit/>
          </a:bodyPr>
          <a:lstStyle/>
          <a:p>
            <a:pPr eaLnBrk="0" hangingPunct="0"/>
            <a:r>
              <a:rPr lang="en-US" sz="1000">
                <a:solidFill>
                  <a:srgbClr val="3333CC"/>
                </a:solidFill>
                <a:latin typeface="Times New Roman" pitchFamily="18" charset="0"/>
              </a:rPr>
              <a:t>(7,7)</a:t>
            </a:r>
            <a:endParaRPr lang="en-US" sz="1000">
              <a:solidFill>
                <a:srgbClr val="FF0066"/>
              </a:solidFill>
              <a:latin typeface="Times New Roman" pitchFamily="18" charset="0"/>
            </a:endParaRPr>
          </a:p>
        </p:txBody>
      </p:sp>
      <p:sp>
        <p:nvSpPr>
          <p:cNvPr id="292873" name="Text Box 9"/>
          <p:cNvSpPr txBox="1">
            <a:spLocks noChangeArrowheads="1"/>
          </p:cNvSpPr>
          <p:nvPr/>
        </p:nvSpPr>
        <p:spPr bwMode="auto">
          <a:xfrm>
            <a:off x="2667000" y="1284288"/>
            <a:ext cx="428625" cy="244475"/>
          </a:xfrm>
          <a:prstGeom prst="rect">
            <a:avLst/>
          </a:prstGeom>
          <a:noFill/>
          <a:ln w="9525">
            <a:noFill/>
            <a:miter lim="800000"/>
            <a:headEnd/>
            <a:tailEnd/>
          </a:ln>
        </p:spPr>
        <p:txBody>
          <a:bodyPr wrap="none">
            <a:spAutoFit/>
          </a:bodyPr>
          <a:lstStyle/>
          <a:p>
            <a:pPr eaLnBrk="0" hangingPunct="0"/>
            <a:r>
              <a:rPr lang="en-US" sz="1000">
                <a:solidFill>
                  <a:srgbClr val="3333CC"/>
                </a:solidFill>
                <a:latin typeface="Times New Roman" pitchFamily="18" charset="0"/>
              </a:rPr>
              <a:t>(8,8)</a:t>
            </a:r>
            <a:endParaRPr lang="en-US" sz="1000">
              <a:solidFill>
                <a:srgbClr val="FF0066"/>
              </a:solidFill>
              <a:latin typeface="Times New Roman" pitchFamily="18" charset="0"/>
            </a:endParaRPr>
          </a:p>
        </p:txBody>
      </p:sp>
      <p:sp>
        <p:nvSpPr>
          <p:cNvPr id="292874" name="Text Box 10"/>
          <p:cNvSpPr txBox="1">
            <a:spLocks noChangeArrowheads="1"/>
          </p:cNvSpPr>
          <p:nvPr/>
        </p:nvSpPr>
        <p:spPr bwMode="auto">
          <a:xfrm>
            <a:off x="2466975" y="1196975"/>
            <a:ext cx="428625" cy="244475"/>
          </a:xfrm>
          <a:prstGeom prst="rect">
            <a:avLst/>
          </a:prstGeom>
          <a:noFill/>
          <a:ln w="9525">
            <a:noFill/>
            <a:miter lim="800000"/>
            <a:headEnd/>
            <a:tailEnd/>
          </a:ln>
        </p:spPr>
        <p:txBody>
          <a:bodyPr wrap="none">
            <a:spAutoFit/>
          </a:bodyPr>
          <a:lstStyle/>
          <a:p>
            <a:pPr eaLnBrk="0" hangingPunct="0"/>
            <a:r>
              <a:rPr lang="en-US" sz="1000">
                <a:solidFill>
                  <a:srgbClr val="3333CC"/>
                </a:solidFill>
                <a:latin typeface="Times New Roman" pitchFamily="18" charset="0"/>
              </a:rPr>
              <a:t>(9,9)</a:t>
            </a:r>
            <a:endParaRPr lang="en-US" sz="1000">
              <a:solidFill>
                <a:srgbClr val="FF0066"/>
              </a:solidFill>
              <a:latin typeface="Times New Roman" pitchFamily="18" charset="0"/>
            </a:endParaRPr>
          </a:p>
        </p:txBody>
      </p:sp>
      <p:sp>
        <p:nvSpPr>
          <p:cNvPr id="292875" name="Text Box 11"/>
          <p:cNvSpPr txBox="1">
            <a:spLocks noChangeArrowheads="1"/>
          </p:cNvSpPr>
          <p:nvPr/>
        </p:nvSpPr>
        <p:spPr bwMode="auto">
          <a:xfrm>
            <a:off x="2314575" y="1068388"/>
            <a:ext cx="555625" cy="244475"/>
          </a:xfrm>
          <a:prstGeom prst="rect">
            <a:avLst/>
          </a:prstGeom>
          <a:noFill/>
          <a:ln w="9525">
            <a:noFill/>
            <a:miter lim="800000"/>
            <a:headEnd/>
            <a:tailEnd/>
          </a:ln>
        </p:spPr>
        <p:txBody>
          <a:bodyPr wrap="none">
            <a:spAutoFit/>
          </a:bodyPr>
          <a:lstStyle/>
          <a:p>
            <a:pPr eaLnBrk="0" hangingPunct="0"/>
            <a:r>
              <a:rPr lang="en-US" sz="1000">
                <a:solidFill>
                  <a:srgbClr val="3333CC"/>
                </a:solidFill>
                <a:latin typeface="Times New Roman" pitchFamily="18" charset="0"/>
              </a:rPr>
              <a:t>(10,10)</a:t>
            </a:r>
            <a:endParaRPr lang="en-US" sz="1000">
              <a:solidFill>
                <a:srgbClr val="FF0066"/>
              </a:solidFill>
              <a:latin typeface="Times New Roman" pitchFamily="18" charset="0"/>
            </a:endParaRPr>
          </a:p>
        </p:txBody>
      </p:sp>
      <p:sp>
        <p:nvSpPr>
          <p:cNvPr id="292876" name="Text Box 12"/>
          <p:cNvSpPr txBox="1">
            <a:spLocks noChangeArrowheads="1"/>
          </p:cNvSpPr>
          <p:nvPr/>
        </p:nvSpPr>
        <p:spPr bwMode="auto">
          <a:xfrm>
            <a:off x="2111375" y="974725"/>
            <a:ext cx="555625" cy="244475"/>
          </a:xfrm>
          <a:prstGeom prst="rect">
            <a:avLst/>
          </a:prstGeom>
          <a:noFill/>
          <a:ln w="9525">
            <a:noFill/>
            <a:miter lim="800000"/>
            <a:headEnd/>
            <a:tailEnd/>
          </a:ln>
        </p:spPr>
        <p:txBody>
          <a:bodyPr wrap="none">
            <a:spAutoFit/>
          </a:bodyPr>
          <a:lstStyle/>
          <a:p>
            <a:pPr eaLnBrk="0" hangingPunct="0"/>
            <a:r>
              <a:rPr lang="en-US" sz="1000">
                <a:solidFill>
                  <a:srgbClr val="3333CC"/>
                </a:solidFill>
                <a:latin typeface="Times New Roman" pitchFamily="18" charset="0"/>
              </a:rPr>
              <a:t>(11,11)</a:t>
            </a:r>
            <a:endParaRPr lang="en-US" sz="1000">
              <a:solidFill>
                <a:srgbClr val="FF0066"/>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3890" name="Rectangle 2"/>
          <p:cNvSpPr>
            <a:spLocks noGrp="1" noChangeArrowheads="1"/>
          </p:cNvSpPr>
          <p:nvPr>
            <p:ph type="ctrTitle"/>
          </p:nvPr>
        </p:nvSpPr>
        <p:spPr>
          <a:xfrm>
            <a:off x="685800" y="2286000"/>
            <a:ext cx="7772400" cy="1143000"/>
          </a:xfrm>
        </p:spPr>
        <p:txBody>
          <a:bodyPr/>
          <a:lstStyle/>
          <a:p>
            <a:r>
              <a:rPr lang="hu-HU" sz="4000" smtClean="0"/>
              <a:t>REZGÉSI TULAJDONSÁGOK</a:t>
            </a:r>
            <a:endParaRPr lang="en-US" sz="400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Keretes">
  <a:themeElements>
    <a:clrScheme name="Keretes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Kerete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eretes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Keretes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Keretes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Keretes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Keretes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Keretes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Keretes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Keretes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Keretes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Alapértelmezett terv">
  <a:themeElements>
    <a:clrScheme name="1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7_Alapértelmezett terv">
  <a:themeElements>
    <a:clrScheme name="27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7_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7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7_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7_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7_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7_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7_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7_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Alapértelmezett terv">
  <a:themeElements>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8_Alapértelmezett terv">
  <a:themeElements>
    <a:clrScheme name="27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7_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7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7_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7_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7_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7_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7_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7_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Alapértelmezett terv">
  <a:themeElements>
    <a:clrScheme name="6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6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Alapértelmezett terv">
  <a:themeElements>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Alapértelmezett terv">
  <a:themeElements>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Keretes">
  <a:themeElements>
    <a:clrScheme name="Keretes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Kerete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eretes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Keretes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Keretes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Keretes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Keretes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Keretes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Keretes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Keretes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Keretes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Alapértelmezett terv">
  <a:themeElements>
    <a:clrScheme name="2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Alapértelmezett terv">
  <a:themeElements>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Alapértelmezett terv">
  <a:themeElements>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8_Alapértelmezett terv">
  <a:themeElements>
    <a:clrScheme name="2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Alapértelmezett terv">
  <a:themeElements>
    <a:clrScheme name="4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4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Alapértelmezett terv">
  <a:themeElements>
    <a:clrScheme name="5_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5_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緑のpowerpoint">
  <a:themeElements>
    <a:clrScheme name="緑の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緑のpowerpoint">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緑の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緑の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緑のpowerpoin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緑のpowerpoin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緑のpowerpoin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緑のpowerpoin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緑のpowerpoin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705</TotalTime>
  <Words>2350</Words>
  <Application>Microsoft Office PowerPoint</Application>
  <PresentationFormat>Diavetítés a képernyőre (4:3 oldalarány)</PresentationFormat>
  <Paragraphs>727</Paragraphs>
  <Slides>132</Slides>
  <Notes>115</Notes>
  <HiddenSlides>0</HiddenSlides>
  <MMClips>5</MMClips>
  <ScaleCrop>false</ScaleCrop>
  <HeadingPairs>
    <vt:vector size="8" baseType="variant">
      <vt:variant>
        <vt:lpstr>Használt betűtípusok</vt:lpstr>
      </vt:variant>
      <vt:variant>
        <vt:i4>16</vt:i4>
      </vt:variant>
      <vt:variant>
        <vt:lpstr>Téma</vt:lpstr>
      </vt:variant>
      <vt:variant>
        <vt:i4>17</vt:i4>
      </vt:variant>
      <vt:variant>
        <vt:lpstr>Beágyazott OLE kiszolgálók</vt:lpstr>
      </vt:variant>
      <vt:variant>
        <vt:i4>2</vt:i4>
      </vt:variant>
      <vt:variant>
        <vt:lpstr>Diacímek</vt:lpstr>
      </vt:variant>
      <vt:variant>
        <vt:i4>132</vt:i4>
      </vt:variant>
    </vt:vector>
  </HeadingPairs>
  <TitlesOfParts>
    <vt:vector size="167" baseType="lpstr">
      <vt:lpstr>Verdana</vt:lpstr>
      <vt:lpstr>Arial</vt:lpstr>
      <vt:lpstr>Wingdings</vt:lpstr>
      <vt:lpstr>Times New Roman</vt:lpstr>
      <vt:lpstr>ＭＳ Ｐゴシック</vt:lpstr>
      <vt:lpstr>Symbol</vt:lpstr>
      <vt:lpstr>Algerian</vt:lpstr>
      <vt:lpstr>CMMI9</vt:lpstr>
      <vt:lpstr>CMR9</vt:lpstr>
      <vt:lpstr>CMMIB10</vt:lpstr>
      <vt:lpstr>CMSY6</vt:lpstr>
      <vt:lpstr>CMMI6</vt:lpstr>
      <vt:lpstr>CMSY9</vt:lpstr>
      <vt:lpstr>CMTI9</vt:lpstr>
      <vt:lpstr>Bliss-Regular</vt:lpstr>
      <vt:lpstr>Bliss-ExtraBold</vt:lpstr>
      <vt:lpstr>Keretes</vt:lpstr>
      <vt:lpstr>Alapértelmezett terv</vt:lpstr>
      <vt:lpstr>2_Alapértelmezett terv</vt:lpstr>
      <vt:lpstr>6_Alapértelmezett terv</vt:lpstr>
      <vt:lpstr>3_Alapértelmezett terv</vt:lpstr>
      <vt:lpstr>18_Alapértelmezett terv</vt:lpstr>
      <vt:lpstr>8_Alapértelmezett terv</vt:lpstr>
      <vt:lpstr>9_Alapértelmezett terv</vt:lpstr>
      <vt:lpstr>1_緑のpowerpoint</vt:lpstr>
      <vt:lpstr>13_Alapértelmezett terv</vt:lpstr>
      <vt:lpstr>27_Alapértelmezett terv</vt:lpstr>
      <vt:lpstr>4_Alapértelmezett terv</vt:lpstr>
      <vt:lpstr>28_Alapértelmezett terv</vt:lpstr>
      <vt:lpstr>14_Alapértelmezett terv</vt:lpstr>
      <vt:lpstr>5_Alapértelmezett terv</vt:lpstr>
      <vt:lpstr>7_Alapértelmezett terv</vt:lpstr>
      <vt:lpstr>1_Keretes</vt:lpstr>
      <vt:lpstr>ﾋﾞｯﾄﾏｯﾌﾟ ｲﾒｰｼﾞ</vt:lpstr>
      <vt:lpstr>Microsoft Word dokumentum</vt:lpstr>
      <vt:lpstr> SZÉN  NANOSZERKEZETEK  SZÉN NANOCSÖVEK  II.</vt:lpstr>
      <vt:lpstr>2. dia</vt:lpstr>
      <vt:lpstr>3. dia</vt:lpstr>
      <vt:lpstr>4. dia</vt:lpstr>
      <vt:lpstr>5. dia</vt:lpstr>
      <vt:lpstr>6. dia</vt:lpstr>
      <vt:lpstr>7. dia</vt:lpstr>
      <vt:lpstr>8. dia</vt:lpstr>
      <vt:lpstr>9. dia</vt:lpstr>
      <vt:lpstr>Wrapping (10,0) SWNT (zigzag)</vt:lpstr>
      <vt:lpstr>Wrapping (10,0) SWNT (Animation)</vt:lpstr>
      <vt:lpstr>Wrapping (10,10) SWNT (armchair)</vt:lpstr>
      <vt:lpstr>Wrapping (10,10) SWNT (Animation)</vt:lpstr>
      <vt:lpstr>Wrapping (10,5) SWNT (chiral)</vt:lpstr>
      <vt:lpstr>Wrapping (10,5) SWNT (Animation)</vt:lpstr>
      <vt:lpstr>16. dia</vt:lpstr>
      <vt:lpstr>17. dia</vt:lpstr>
      <vt:lpstr>18. dia</vt:lpstr>
      <vt:lpstr>19. dia</vt:lpstr>
      <vt:lpstr>20. dia</vt:lpstr>
      <vt:lpstr>21. dia</vt:lpstr>
      <vt:lpstr>22. dia</vt:lpstr>
      <vt:lpstr>Kiralitás-térkép</vt:lpstr>
      <vt:lpstr>Kiralitás azonosítása HRTEM felvételen</vt:lpstr>
      <vt:lpstr>Alkalmazási lehetőségek</vt:lpstr>
      <vt:lpstr>Ch kiralitási („felcsavarási”) vektor </vt:lpstr>
      <vt:lpstr>27. dia</vt:lpstr>
      <vt:lpstr>28. dia</vt:lpstr>
      <vt:lpstr>ELEKTROMOS TULAJDONSÁGOK</vt:lpstr>
      <vt:lpstr>Félvezetők vagy fémesek</vt:lpstr>
      <vt:lpstr>ZONE FOLDING METHOD („ZÓNAHAJTOGATÁS”)</vt:lpstr>
      <vt:lpstr>32. dia</vt:lpstr>
      <vt:lpstr>33. dia</vt:lpstr>
      <vt:lpstr>34. dia</vt:lpstr>
      <vt:lpstr>35. dia</vt:lpstr>
      <vt:lpstr>36. dia</vt:lpstr>
      <vt:lpstr>37. dia</vt:lpstr>
      <vt:lpstr>38. dia</vt:lpstr>
      <vt:lpstr>39. dia</vt:lpstr>
      <vt:lpstr>40. dia</vt:lpstr>
      <vt:lpstr>41. dia</vt:lpstr>
      <vt:lpstr>42. dia</vt:lpstr>
      <vt:lpstr>Van Hove szingularitás</vt:lpstr>
      <vt:lpstr>44. dia</vt:lpstr>
      <vt:lpstr>(17,0) cikk-cakk cső</vt:lpstr>
      <vt:lpstr>(18,0) cikk-cakk cső</vt:lpstr>
      <vt:lpstr>(10,10) karosszék cső</vt:lpstr>
      <vt:lpstr>(14,6) királis cső</vt:lpstr>
      <vt:lpstr>(16,1) királis cső</vt:lpstr>
      <vt:lpstr>50. dia</vt:lpstr>
      <vt:lpstr>Kataura plot </vt:lpstr>
      <vt:lpstr>52. dia</vt:lpstr>
      <vt:lpstr>53. dia</vt:lpstr>
      <vt:lpstr>54. dia</vt:lpstr>
      <vt:lpstr>55. dia</vt:lpstr>
      <vt:lpstr>56. dia</vt:lpstr>
      <vt:lpstr>57. dia</vt:lpstr>
      <vt:lpstr>58. dia</vt:lpstr>
      <vt:lpstr>Kis átmérőjű szén nanocsövek</vt:lpstr>
      <vt:lpstr>MOTIVÁCIÓ</vt:lpstr>
      <vt:lpstr>61. dia</vt:lpstr>
      <vt:lpstr>62. dia</vt:lpstr>
      <vt:lpstr>63. dia</vt:lpstr>
      <vt:lpstr>64. dia</vt:lpstr>
      <vt:lpstr>DENSITY FUNCTIONAL THEORY (DFT)</vt:lpstr>
      <vt:lpstr>66. dia</vt:lpstr>
      <vt:lpstr>67. dia</vt:lpstr>
      <vt:lpstr>68. dia</vt:lpstr>
      <vt:lpstr>69. dia</vt:lpstr>
      <vt:lpstr>70. dia</vt:lpstr>
      <vt:lpstr>71. dia</vt:lpstr>
      <vt:lpstr>GEOMETRY OPTIMIZATION</vt:lpstr>
      <vt:lpstr>diameter</vt:lpstr>
      <vt:lpstr>1/d vs 1/d0 DFT optimized diameter</vt:lpstr>
      <vt:lpstr>(d-d0)/d0 vs 1/d0 relative change</vt:lpstr>
      <vt:lpstr>(d-d0)/d0 vs 1/d0 relative change</vt:lpstr>
      <vt:lpstr>length of the unit cell</vt:lpstr>
      <vt:lpstr>unit cell lengths vs 1/d0 relative change</vt:lpstr>
      <vt:lpstr>bond lengths</vt:lpstr>
      <vt:lpstr>(r1-r0)/r0 vs 1/d relative change</vt:lpstr>
      <vt:lpstr>(r2-r0)/r0 vs 1/d relative change</vt:lpstr>
      <vt:lpstr>bond angles</vt:lpstr>
      <vt:lpstr>bond angle q1 vs 1/d0 DFT optimized</vt:lpstr>
      <vt:lpstr>84. dia</vt:lpstr>
      <vt:lpstr>pyramidalization angle qP vs 1/d DFT optimized</vt:lpstr>
      <vt:lpstr>SÁVSZERKEZET</vt:lpstr>
      <vt:lpstr>TB vs DFT sávszerkezet (10,10)</vt:lpstr>
      <vt:lpstr>88. dia</vt:lpstr>
      <vt:lpstr>89. dia</vt:lpstr>
      <vt:lpstr>(5,0) királis cső fémes</vt:lpstr>
      <vt:lpstr>91. dia</vt:lpstr>
      <vt:lpstr>ZF-TB METALLIC   non-armchair: zigzag, chiral</vt:lpstr>
      <vt:lpstr>Másodlagos gap a (6,3) csőben</vt:lpstr>
      <vt:lpstr>94. dia</vt:lpstr>
      <vt:lpstr>Nagyobb átmérőn nincs ilyen</vt:lpstr>
      <vt:lpstr>ZF-TB METALLIC  armchair</vt:lpstr>
      <vt:lpstr>97. dia</vt:lpstr>
      <vt:lpstr>98. dia</vt:lpstr>
      <vt:lpstr>REZGÉSI TULAJDONSÁGOK</vt:lpstr>
      <vt:lpstr>100. dia</vt:lpstr>
      <vt:lpstr>101. dia</vt:lpstr>
      <vt:lpstr>RBM vs 1/d0 </vt:lpstr>
      <vt:lpstr>103. dia</vt:lpstr>
      <vt:lpstr>104. dia</vt:lpstr>
      <vt:lpstr>105. dia</vt:lpstr>
      <vt:lpstr>106. dia</vt:lpstr>
      <vt:lpstr>107. dia</vt:lpstr>
      <vt:lpstr>108. dia</vt:lpstr>
      <vt:lpstr>109. dia</vt:lpstr>
      <vt:lpstr>110. dia</vt:lpstr>
      <vt:lpstr>111. dia</vt:lpstr>
      <vt:lpstr>Alkalmazási lehetőségek</vt:lpstr>
      <vt:lpstr>Field Emission Applications</vt:lpstr>
      <vt:lpstr>114. dia</vt:lpstr>
      <vt:lpstr>115. dia</vt:lpstr>
      <vt:lpstr>116. dia</vt:lpstr>
      <vt:lpstr>117. dia</vt:lpstr>
      <vt:lpstr>118. dia</vt:lpstr>
      <vt:lpstr>Carbon nanotubes in lithium batteries </vt:lpstr>
      <vt:lpstr>„Neuronano” project</vt:lpstr>
      <vt:lpstr>121. dia</vt:lpstr>
      <vt:lpstr>Gázérzékelés</vt:lpstr>
      <vt:lpstr>123. dia</vt:lpstr>
      <vt:lpstr>124. dia</vt:lpstr>
      <vt:lpstr>125. dia</vt:lpstr>
      <vt:lpstr>126. dia</vt:lpstr>
      <vt:lpstr>127. dia</vt:lpstr>
      <vt:lpstr>128. dia</vt:lpstr>
      <vt:lpstr>129. dia</vt:lpstr>
      <vt:lpstr>130. dia</vt:lpstr>
      <vt:lpstr>131. dia</vt:lpstr>
      <vt:lpstr>132. dia</vt:lpstr>
    </vt:vector>
  </TitlesOfParts>
  <Company>ELTE-TTK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Fullerének és szén nanocsövek</dc:title>
  <dc:creator>KJ</dc:creator>
  <cp:lastModifiedBy>kurti</cp:lastModifiedBy>
  <cp:revision>41</cp:revision>
  <dcterms:created xsi:type="dcterms:W3CDTF">2011-03-27T15:51:04Z</dcterms:created>
  <dcterms:modified xsi:type="dcterms:W3CDTF">2017-04-27T09:37:26Z</dcterms:modified>
</cp:coreProperties>
</file>