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0" r:id="rId5"/>
    <p:sldMasterId id="2147483722" r:id="rId6"/>
  </p:sldMasterIdLst>
  <p:notesMasterIdLst>
    <p:notesMasterId r:id="rId29"/>
  </p:notesMasterIdLst>
  <p:sldIdLst>
    <p:sldId id="257" r:id="rId7"/>
    <p:sldId id="262" r:id="rId8"/>
    <p:sldId id="279" r:id="rId9"/>
    <p:sldId id="266" r:id="rId10"/>
    <p:sldId id="339" r:id="rId11"/>
    <p:sldId id="347" r:id="rId12"/>
    <p:sldId id="256" r:id="rId13"/>
    <p:sldId id="348" r:id="rId14"/>
    <p:sldId id="344" r:id="rId15"/>
    <p:sldId id="341" r:id="rId16"/>
    <p:sldId id="346" r:id="rId17"/>
    <p:sldId id="350" r:id="rId18"/>
    <p:sldId id="342" r:id="rId19"/>
    <p:sldId id="343" r:id="rId20"/>
    <p:sldId id="345" r:id="rId21"/>
    <p:sldId id="757" r:id="rId22"/>
    <p:sldId id="758" r:id="rId23"/>
    <p:sldId id="349" r:id="rId24"/>
    <p:sldId id="759" r:id="rId25"/>
    <p:sldId id="763" r:id="rId26"/>
    <p:sldId id="728" r:id="rId27"/>
    <p:sldId id="756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E1E1E1"/>
    <a:srgbClr val="E4E4E4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CB9B3-9362-4DEE-A2FA-97300AA714C6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2558-3F5D-4851-BC63-925F1C459AD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94F74-9B48-4103-8D4D-1252EA38BA3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4D2E6-E0B7-4F51-8518-9E91251DA955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6314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B3F83-051F-4E8D-9D6A-662BE8B244AF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3988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DDD156-79FC-4355-B5BC-39E91BFF6753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0556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5CF7C1-AE77-4780-A23D-EB60F74B308F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6271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92FA42F-EF65-41CE-8076-4F2EC7F77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2B11B-4C03-45DE-B74B-B8E9A9EE965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395FA26-D18F-433D-8485-B9DAAFB7A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85C5EA3-5C11-4780-A084-2A2B04009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C77E-8F28-48C1-BBCC-EE793EC21F3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20B4-4659-453F-92DC-23BFBBCA5F2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CE04B-7DB7-4D44-AFA9-5F5A33D77C4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45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746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6967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492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45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804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614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94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FA01-0687-43E1-B134-1FD09822C48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49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485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1447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71ECFE-738B-4D8C-BD28-492BA0BF5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923892-0DCE-40FD-9FD4-6C58E8FFC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A7ABC1-DA3A-4B8B-A0E9-E0525F2F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64105-2F12-4B40-91EF-E910FD7FE37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23775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C50CF2-0441-4B29-8653-4434F202B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87230B-45A2-4B94-9054-F8BFCF9FD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904982-0FFB-4C2B-BC70-D2094D42A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B387F-75E4-4D2B-9C09-D9EEB91B8E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34555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C2D653-B15C-4084-A0D8-6290ED27D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45BC64-6324-4635-9C28-97C72F973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583502-95B1-4188-BC17-FE1562A849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90F5A-6D13-4A17-A9E0-DC045D01E65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65009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9B4663-0812-48C4-84E4-E8B97026C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23F55-17B3-49CF-8FDE-A7EF054C2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6A7EF-38C8-46C1-BF30-29BDD1060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0FD53-12BB-45E9-9A45-F3D550D47D4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1594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3898CF-C11B-47DD-B6DD-F51DAD9D2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386B03-5A2A-4CE0-AB84-7E3E37577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C89466-2F50-40FF-A92D-7E55A01D7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A284E-F8C3-4C4A-B832-9B95AB6EBCD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6678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F0882F-8B22-465E-BCCA-3D7A3AF75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F1B14-CC47-437B-ADD5-2B835E089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689762-C1F4-45D5-8283-92DE862F4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16634-C104-451E-A77F-EF2014C6A15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552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D4E63B-E336-46D4-AE0F-E729388B2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6BA089-9350-4B27-9941-73B67944E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295BC6-4247-4D85-A83F-5D0D1BEDD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7441B-3DF0-403F-AEC8-E7B6A2C29C3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255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8946-079C-4850-AF66-8E4C5F90CE9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AF4D8-3E2C-4409-9EA9-DC58BA2B6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44652A-21F0-41B2-9205-1A273925E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B31FA-6BB9-403C-9714-87FC874EF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1423E-5D61-41C0-9A7B-F76D0A33F94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92376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2EEFE-5F6F-4278-946D-784AA0F03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1295C6-E86A-480C-9FD5-B2D398ED5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162D73-A785-41A6-BD09-386A181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2B274-00F9-4069-BDD6-4924A1D744C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47699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EF2368-15F1-460A-B155-0238A1FD4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A5E0D5-6A3B-4B92-8599-3CCE605A22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6F670C-2C93-4834-BDEF-EC2CF115F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1EE5E-1D75-43D6-BBF5-D79379841AC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8018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457E91-C495-411C-94BB-921CBBDD9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77D477-603B-4110-9E20-93098C85C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3BA31E-2426-415F-ACA7-5F67D2C21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B5365-06D2-4046-806A-855350A43E0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28720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1F3C08-92DA-4993-AB12-0D2B88261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B4FC7A-4BCD-4536-A087-8BE35B552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FD051D-B056-4471-B8AE-41C23B180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08BC3-1001-4100-B1D7-0BA7AB312F5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68376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88EF6-868A-4FFE-8938-664FE1B03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88808E-3A02-4711-8049-E2502C432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74A176-897D-4DD6-A3C8-5544113EC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EC7F3-01F0-40E0-A4B6-18E66415F162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32268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3B3B49-4B1A-45E0-8C44-FD5E1DDD3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9F9868-8B4A-42B7-8932-E64FC110E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D4BC1E-3D4C-4CA9-A25D-6F0FE2998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B3422-3739-48E3-A3C7-AF6B9C815CBA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03052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83445-B1AA-4D03-A8C3-7E56319E7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C3796-9205-40C4-84BB-F803FBBDC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BEDDB9-77F1-478E-9364-C5FCE51E0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19A31-C045-4772-ACD4-00FD153EC2E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93386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D5E298-261B-41F5-BE7F-421D482AA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B98A14-7764-40B9-8A2F-B611F649A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2565F81-E058-4584-B0C4-C7143434A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CB8E-9499-4906-A751-3820DEC3BC96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52073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9F0A21-6A9D-432B-8064-7ED900AD1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BE5D93-5147-40FE-A7F5-2E211D10F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084EE8-B35A-448F-9D96-859335524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49280-B0C7-4064-B630-450917B853C2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59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24EC-DF25-4BE4-BA8E-D7D04BE1B4E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01C6D9-95ED-4DBF-9F5F-9B3905737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B87168-C739-4FBD-A586-259069F29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192DF3-478D-4652-9553-1CF8F5FF7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2631-9EA7-4119-99BA-E91D69426BA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08091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8E0333-EF56-4CED-AC16-A07135F4A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654D3-5196-4C68-B881-D795D75B4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4801E0-9011-4173-8592-F3E2B4725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D7023-99FE-4384-97C8-939AFCE1400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20633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5A309-8582-4CDF-B890-B3C66B8D4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892C4-DBC9-4A2B-9B8F-1A3138496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A9413-C848-4152-9A3E-E530CCFD1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F2F83-03D7-402E-9685-F46D4434FE62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66159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46C3C8-0E0E-4B4D-8FAC-35E422A42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222805-CDE3-4612-81F4-A636EEF15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B8A9A1-8A5E-4DEB-BC40-85667FA70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1E7E1-3717-4DB8-911F-A0527765A60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68141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EBD7BC-EB26-4180-8E0A-5BCD8F971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ED656D-D02A-4C2C-9541-0AEFBD74A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A76AAD-58C5-47F5-B4B0-D26902875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4F93B-3AB5-4EC3-AB75-8CCFAC68324A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9899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F8CFB6-6FE2-4296-81F8-3ADBCF6D8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36EF2A-2AF8-4F3A-A68A-707CC648D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C5F4A7-F246-4B08-84A9-F5C964A60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8CB10-C7EA-4B06-9E89-17A9B6FDE5FD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26762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5722A8-1012-4314-8056-BC4D1A431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FC60C-249A-43B2-B126-9EBF88439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6D6B80-0E48-4CB3-923F-B7A09B87C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FD227-2E1E-4755-AAD4-BF3B48FF7F5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21232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B57DB9-B64A-4D5B-81B4-D7533FC7B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20FDB7-D379-47BB-8B11-D592B88812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FC1FB5-3D3A-4082-B266-68BDE828A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1719E-EBD6-4923-B1CE-D99D28A11D4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77920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8AC384-A6A9-40E3-894F-7B97B4731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4A62F9-075B-4E4E-B181-7F5EA35BD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2D52A-6527-4BAC-910F-21D6F515C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AFC76-F9E0-4C8E-8A45-A9F4EF0E4FB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55768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D9639E-B322-4A8C-84F6-A627802A1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FFDCE-F668-442F-AF52-1FD869714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372FE5-F4DA-4901-9D4F-BEBA8D078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FFB36-82ED-4641-B5B8-817FFF3F38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3250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C9D2-0532-47AD-AFED-C1AC7B84BEB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A8688-EC65-4D2C-A9B9-A3D756CDA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DD20A-6733-4A91-827A-694CB6E78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571CFE-D0B4-4BE3-AEC4-C6B2C736A8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77241-9CA2-43B8-A1A3-F74FB0CF5FA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82094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813B25-1004-4307-8A7F-A5884CAA3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50955F-FF69-4831-8225-307DC4C96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548296-9652-4EFF-B6F0-1B48CC546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B6850-F529-4C1F-834A-D79A457C213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521728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7B41CB-4C93-4604-987F-1CD31B4B3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D52095-FEB6-4583-BF93-2FCDCF526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AA0D58-A582-46C7-A593-902AE74E6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4D0D7-4238-43E2-A52B-C853823B2D1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91431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C9D8E8-E115-4E5C-A365-42619FF5B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AA23DC-3EA1-4D3D-A21E-A646F37C2D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E45B37-C7C4-411F-B813-522EB01BE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CFB87-A50A-4710-A285-D8518923998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03286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E4182-2649-454F-A3CC-87FFB0256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A9F642-9DC9-46CA-B7AD-5C677CCF1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2F79E-923F-45E8-8BE0-2F0A78BF8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C7271-E832-432F-B8B8-D01D93F8BD1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8172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94189-A2CF-4B00-B389-4DA7E0DE5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133794-8267-4C0C-B330-8629D3031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94C78-5AF0-4987-A787-12D1A2A81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4F64D-A03C-49AA-A606-57F89572573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94732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EA50E-6071-4801-9938-251202520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2B00B2-1280-4838-B360-0EA868552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A9D8A9-D30B-4917-8B5B-A24E4B24FA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1FC04-0868-4159-82A9-8F87359A465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93130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E80CFC-C1EE-4D12-995F-3307D9F9C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74EA56-7972-4BF5-979C-9EC10B993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3E166B-C578-4ECB-A408-ECD4B34FB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B2686-0EAA-45EB-A79A-1229146A6CD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5805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55E9-BEE8-4BDF-9DD4-5F2C28D902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24176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AA138-6E8D-4DD8-99B5-3297F8AA78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7270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40F2-EBE0-4E99-B2EE-DB1AE9F13BB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EA92C-8941-4A23-85FC-C7C637845F2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912761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797F-7B1C-45E3-BC94-2EE741DF2D0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206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4B36-FA2F-4BF4-935F-0D6A6D5FFAF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232772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EB6E-EFDC-4AE8-B3D5-BABD2BC3FD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63554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C01C5-59A8-4FC7-8AD5-E3363C65C9A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335042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A87D-2A60-426B-8457-7DDA76DA8C7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445871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9793-B2E3-47F4-9D43-8110D93A593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532115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696B-5480-4460-9575-AC0E9FF901D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1112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FF7F-2127-49E1-A12E-DD32A17776D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7981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922F-675A-4B6F-81EB-21A09FD7739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7125-5553-4EA7-805A-152AF2AB8F3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51C2-11A9-454F-B8FB-1A47E852B1F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</a:endParaRPr>
          </a:p>
        </p:txBody>
      </p:sp>
      <p:sp>
        <p:nvSpPr>
          <p:cNvPr id="473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</a:endParaRPr>
          </a:p>
        </p:txBody>
      </p:sp>
      <p:sp>
        <p:nvSpPr>
          <p:cNvPr id="473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ED013-3785-44AF-AC90-38F94DF3C44A}" type="slidenum">
              <a:rPr lang="hu-HU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3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E92976C-B0A2-4EC8-A8D8-3ECA48127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E3DE8E5-BB8C-47FB-AA2D-9A176F6D6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7074C43A-FAD9-4C20-B142-3D0803E5E6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B5599AFD-F50A-4FD3-896E-1FF3ACEB95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D9975F5A-85FD-4100-B3C8-011BB26EAA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B1CB07D3-1424-4364-9768-AF82B7E1A85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9562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835BA05-7DCF-41B7-B1C5-9857CFD3D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Mintacím szerkesztése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234FE38-C82C-4E3F-8364-A9FCEFA55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Mintaszöveg szerkesztése </a:t>
            </a:r>
          </a:p>
          <a:p>
            <a:pPr lvl="1"/>
            <a:r>
              <a:rPr lang="en-US" altLang="hu-HU"/>
              <a:t>Második szint</a:t>
            </a:r>
          </a:p>
          <a:p>
            <a:pPr lvl="2"/>
            <a:r>
              <a:rPr lang="en-US" altLang="hu-HU"/>
              <a:t>Harmadik szint</a:t>
            </a:r>
          </a:p>
          <a:p>
            <a:pPr lvl="3"/>
            <a:r>
              <a:rPr lang="en-US" altLang="hu-HU"/>
              <a:t>Negyedik szint</a:t>
            </a:r>
          </a:p>
          <a:p>
            <a:pPr lvl="4"/>
            <a:r>
              <a:rPr lang="en-US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8DC001-82A8-4E41-B016-ACE2089DC3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1F285F-7FD6-4C27-937C-627DE64BE9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76F67D-54B4-41DC-AE1E-187849185A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9B2DB73-E946-4DEF-8BE0-EAFF64C9F5FA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677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A21D49-2A83-4107-9923-25BFF36FB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03E69A-D8B0-4FE9-BE3A-996E2854C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95A79656-535A-47B3-8851-FA2278CCC6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BA9E51FA-2815-44C2-825E-384EC1A621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5133C10C-6BEE-4B99-B5B0-685B4A31BF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44F141F-314C-4AC1-8762-A83BE106401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408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C5AF5D-EA8A-4E7B-A75B-61097FCAB02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568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001000" cy="1143000"/>
          </a:xfrm>
        </p:spPr>
        <p:txBody>
          <a:bodyPr/>
          <a:lstStyle/>
          <a:p>
            <a:pPr eaLnBrk="1" hangingPunct="1"/>
            <a:r>
              <a:rPr lang="hu-HU" sz="4800" b="1" dirty="0">
                <a:solidFill>
                  <a:srgbClr val="FF0066"/>
                </a:solidFill>
              </a:rPr>
              <a:t>MACROMOLECULES</a:t>
            </a:r>
            <a:endParaRPr lang="en-US" sz="4800" b="1" dirty="0">
              <a:solidFill>
                <a:srgbClr val="FF0066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514600"/>
            <a:ext cx="6400800" cy="1752600"/>
          </a:xfrm>
        </p:spPr>
        <p:txBody>
          <a:bodyPr/>
          <a:lstStyle/>
          <a:p>
            <a:pPr eaLnBrk="1" hangingPunct="1"/>
            <a:r>
              <a:rPr lang="hu-HU" sz="1600" b="1" dirty="0" err="1">
                <a:latin typeface="Times New Roman" pitchFamily="18" charset="0"/>
              </a:rPr>
              <a:t>lecture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for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physics</a:t>
            </a:r>
            <a:r>
              <a:rPr lang="hu-HU" sz="1600" b="1" dirty="0" smtClean="0">
                <a:latin typeface="Times New Roman" pitchFamily="18" charset="0"/>
              </a:rPr>
              <a:t>, </a:t>
            </a:r>
            <a:r>
              <a:rPr lang="hu-HU" sz="1600" b="1" dirty="0" err="1" smtClean="0">
                <a:latin typeface="Times New Roman" pitchFamily="18" charset="0"/>
              </a:rPr>
              <a:t>biophysics</a:t>
            </a:r>
            <a:r>
              <a:rPr lang="hu-HU" sz="1600" b="1" dirty="0" smtClean="0">
                <a:latin typeface="Times New Roman" pitchFamily="18" charset="0"/>
              </a:rPr>
              <a:t> and </a:t>
            </a:r>
            <a:r>
              <a:rPr lang="hu-HU" sz="1600" b="1" dirty="0" err="1" smtClean="0">
                <a:latin typeface="Times New Roman" pitchFamily="18" charset="0"/>
              </a:rPr>
              <a:t>chemistry</a:t>
            </a:r>
            <a:r>
              <a:rPr lang="hu-HU" sz="1600" b="1" smtClean="0">
                <a:latin typeface="Times New Roman" pitchFamily="18" charset="0"/>
              </a:rPr>
              <a:t> students</a:t>
            </a:r>
            <a:endParaRPr lang="hu-HU" sz="1600" b="1" dirty="0">
              <a:latin typeface="Times New Roman" pitchFamily="18" charset="0"/>
            </a:endParaRPr>
          </a:p>
          <a:p>
            <a:pPr eaLnBrk="1" hangingPunct="1"/>
            <a:r>
              <a:rPr lang="hu-HU" sz="1600" b="1" dirty="0" smtClean="0">
                <a:latin typeface="Times New Roman" pitchFamily="18" charset="0"/>
              </a:rPr>
              <a:t>2019. </a:t>
            </a:r>
            <a:r>
              <a:rPr lang="hu-HU" sz="1600" b="1" dirty="0" err="1">
                <a:latin typeface="Times New Roman" pitchFamily="18" charset="0"/>
              </a:rPr>
              <a:t>winter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semester</a:t>
            </a:r>
            <a:r>
              <a:rPr lang="hu-HU" sz="1600" b="1" dirty="0">
                <a:latin typeface="Times New Roman" pitchFamily="18" charset="0"/>
              </a:rPr>
              <a:t> – </a:t>
            </a:r>
            <a:r>
              <a:rPr lang="hu-HU" sz="1600" b="1" dirty="0" smtClean="0">
                <a:latin typeface="Times New Roman" pitchFamily="18" charset="0"/>
              </a:rPr>
              <a:t>01. </a:t>
            </a:r>
            <a:r>
              <a:rPr lang="hu-HU" sz="1600" b="1" dirty="0" err="1" smtClean="0">
                <a:latin typeface="Times New Roman" pitchFamily="18" charset="0"/>
              </a:rPr>
              <a:t>October</a:t>
            </a:r>
            <a:endParaRPr lang="hu-HU" sz="1600" b="1" dirty="0">
              <a:latin typeface="Times New Roman" pitchFamily="18" charset="0"/>
            </a:endParaRPr>
          </a:p>
          <a:p>
            <a:pPr eaLnBrk="1" hangingPunct="1"/>
            <a:endParaRPr lang="hu-HU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err="1">
                <a:latin typeface="Times New Roman" pitchFamily="18" charset="0"/>
              </a:rPr>
              <a:t>Jenő</a:t>
            </a:r>
            <a:r>
              <a:rPr lang="en-US" b="1" dirty="0">
                <a:latin typeface="Times New Roman" pitchFamily="18" charset="0"/>
              </a:rPr>
              <a:t> KÜRTI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Eötvös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</a:rPr>
              <a:t>Loránd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University 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Institute of Physics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Department of Biological Physics </a:t>
            </a:r>
          </a:p>
          <a:p>
            <a:pPr eaLnBrk="1" hangingPunct="1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64770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808080"/>
                </a:solidFill>
                <a:latin typeface="Times New Roman" pitchFamily="18" charset="0"/>
              </a:rPr>
              <a:t>e-mail: kurti@virag.elte.hu					</a:t>
            </a:r>
            <a:r>
              <a:rPr lang="hu-HU" sz="1400" b="1" dirty="0">
                <a:solidFill>
                  <a:srgbClr val="808080"/>
                </a:solidFill>
                <a:latin typeface="Times New Roman" pitchFamily="18" charset="0"/>
              </a:rPr>
              <a:t>       </a:t>
            </a:r>
            <a:r>
              <a:rPr lang="hu-HU" sz="1400" b="1" dirty="0" smtClean="0">
                <a:solidFill>
                  <a:srgbClr val="808080"/>
                </a:solidFill>
                <a:latin typeface="Times New Roman" pitchFamily="18" charset="0"/>
              </a:rPr>
              <a:t> </a:t>
            </a:r>
            <a:r>
              <a:rPr lang="en-US" sz="1400" b="1" dirty="0">
                <a:solidFill>
                  <a:srgbClr val="808080"/>
                </a:solidFill>
                <a:latin typeface="Times New Roman" pitchFamily="18" charset="0"/>
              </a:rPr>
              <a:t>www: </a:t>
            </a:r>
            <a:r>
              <a:rPr lang="hu-HU" sz="1400" b="1" dirty="0" err="1" smtClean="0">
                <a:solidFill>
                  <a:srgbClr val="808080"/>
                </a:solidFill>
                <a:latin typeface="Times New Roman" pitchFamily="18" charset="0"/>
              </a:rPr>
              <a:t>regi</a:t>
            </a:r>
            <a:r>
              <a:rPr lang="en-US" sz="1400" b="1" dirty="0" smtClean="0">
                <a:solidFill>
                  <a:srgbClr val="808080"/>
                </a:solidFill>
                <a:latin typeface="Times New Roman" pitchFamily="18" charset="0"/>
              </a:rPr>
              <a:t>virag.elte.hu/</a:t>
            </a:r>
            <a:r>
              <a:rPr lang="en-US" sz="1400" b="1" dirty="0" err="1" smtClean="0">
                <a:solidFill>
                  <a:srgbClr val="808080"/>
                </a:solidFill>
                <a:latin typeface="Times New Roman" pitchFamily="18" charset="0"/>
              </a:rPr>
              <a:t>kurti</a:t>
            </a:r>
            <a:endParaRPr lang="en-US" sz="1400" b="1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5" name="Robbanás 2 4"/>
          <p:cNvSpPr>
            <a:spLocks noChangeArrowheads="1"/>
          </p:cNvSpPr>
          <p:nvPr/>
        </p:nvSpPr>
        <p:spPr bwMode="auto">
          <a:xfrm>
            <a:off x="2411413" y="3738563"/>
            <a:ext cx="215900" cy="195262"/>
          </a:xfrm>
          <a:prstGeom prst="irregularSeal2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92A4442-116D-42B0-A83B-182D51622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6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EC78B4D-9C5F-4FB5-817E-94D0D5767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9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EC78B4D-9C5F-4FB5-817E-94D0D5767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3CC44C0-0B93-4236-BA59-D8E80D7E9B3A}"/>
              </a:ext>
            </a:extLst>
          </p:cNvPr>
          <p:cNvSpPr txBox="1"/>
          <p:nvPr/>
        </p:nvSpPr>
        <p:spPr>
          <a:xfrm>
            <a:off x="5436096" y="1063769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https://en.wikipedia.org/wiki/Polydiacetylenes</a:t>
            </a:r>
          </a:p>
        </p:txBody>
      </p:sp>
    </p:spTree>
    <p:extLst>
      <p:ext uri="{BB962C8B-B14F-4D97-AF65-F5344CB8AC3E}">
        <p14:creationId xmlns:p14="http://schemas.microsoft.com/office/powerpoint/2010/main" val="19867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5B74C1E-FFE7-4D30-B41A-0E4AFBFDF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40" y="0"/>
            <a:ext cx="5773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5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B62EA83-1DFA-4D8F-856F-00B6F72B4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34" y="0"/>
            <a:ext cx="4658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1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B62EA83-1DFA-4D8F-856F-00B6F72B4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34" y="0"/>
            <a:ext cx="4658732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CA90BFB-AF08-48E3-9668-C154231E120B}"/>
              </a:ext>
            </a:extLst>
          </p:cNvPr>
          <p:cNvSpPr txBox="1"/>
          <p:nvPr/>
        </p:nvSpPr>
        <p:spPr>
          <a:xfrm>
            <a:off x="6516216" y="5775647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https://en.wikipedia.org/wiki/Ziegler%E2%80%93Natta_catalyst</a:t>
            </a:r>
          </a:p>
        </p:txBody>
      </p:sp>
    </p:spTree>
    <p:extLst>
      <p:ext uri="{BB962C8B-B14F-4D97-AF65-F5344CB8AC3E}">
        <p14:creationId xmlns:p14="http://schemas.microsoft.com/office/powerpoint/2010/main" val="21234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SUPPLEMENT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(hybridization)</a:t>
            </a:r>
          </a:p>
        </p:txBody>
      </p:sp>
      <p:pic>
        <p:nvPicPr>
          <p:cNvPr id="43011" name="Kép 2" descr="wiki_hibrid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49725"/>
            <a:ext cx="80692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ép 6" descr="s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38325"/>
            <a:ext cx="6096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Szövegdoboz 9"/>
          <p:cNvSpPr txBox="1">
            <a:spLocks noChangeArrowheads="1"/>
          </p:cNvSpPr>
          <p:nvPr/>
        </p:nvSpPr>
        <p:spPr bwMode="auto">
          <a:xfrm>
            <a:off x="285750" y="6596063"/>
            <a:ext cx="8858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Downloaded from the internet</a:t>
            </a:r>
          </a:p>
        </p:txBody>
      </p:sp>
      <p:sp>
        <p:nvSpPr>
          <p:cNvPr id="45060" name="Szövegdoboz 3"/>
          <p:cNvSpPr txBox="1">
            <a:spLocks noChangeArrowheads="1"/>
          </p:cNvSpPr>
          <p:nvPr/>
        </p:nvSpPr>
        <p:spPr bwMode="auto">
          <a:xfrm>
            <a:off x="6227763" y="3132138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45061" name="Szövegdoboz 4"/>
          <p:cNvSpPr txBox="1">
            <a:spLocks noChangeArrowheads="1"/>
          </p:cNvSpPr>
          <p:nvPr/>
        </p:nvSpPr>
        <p:spPr bwMode="auto">
          <a:xfrm>
            <a:off x="7019925" y="26368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45062" name="Szövegdoboz 5"/>
          <p:cNvSpPr txBox="1">
            <a:spLocks noChangeArrowheads="1"/>
          </p:cNvSpPr>
          <p:nvPr/>
        </p:nvSpPr>
        <p:spPr bwMode="auto">
          <a:xfrm>
            <a:off x="6227763" y="22050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45063" name="Szövegdoboz 6"/>
          <p:cNvSpPr txBox="1">
            <a:spLocks noChangeArrowheads="1"/>
          </p:cNvSpPr>
          <p:nvPr/>
        </p:nvSpPr>
        <p:spPr bwMode="auto">
          <a:xfrm>
            <a:off x="4140200" y="2349500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45064" name="Szövegdoboz 7"/>
          <p:cNvSpPr txBox="1">
            <a:spLocks noChangeArrowheads="1"/>
          </p:cNvSpPr>
          <p:nvPr/>
        </p:nvSpPr>
        <p:spPr bwMode="auto">
          <a:xfrm>
            <a:off x="3563938" y="26368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45065" name="Szövegdoboz 8"/>
          <p:cNvSpPr txBox="1">
            <a:spLocks noChangeArrowheads="1"/>
          </p:cNvSpPr>
          <p:nvPr/>
        </p:nvSpPr>
        <p:spPr bwMode="auto">
          <a:xfrm>
            <a:off x="1763713" y="255587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45066" name="Szövegdoboz 9"/>
          <p:cNvSpPr txBox="1">
            <a:spLocks noChangeArrowheads="1"/>
          </p:cNvSpPr>
          <p:nvPr/>
        </p:nvSpPr>
        <p:spPr bwMode="auto">
          <a:xfrm>
            <a:off x="4211638" y="29241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</a:p>
        </p:txBody>
      </p:sp>
      <p:sp>
        <p:nvSpPr>
          <p:cNvPr id="45067" name="Szövegdoboz 10"/>
          <p:cNvSpPr txBox="1">
            <a:spLocks noChangeArrowheads="1"/>
          </p:cNvSpPr>
          <p:nvPr/>
        </p:nvSpPr>
        <p:spPr bwMode="auto">
          <a:xfrm>
            <a:off x="2987675" y="26368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474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C9C4F80-0A09-4E9F-ACFE-AC6E5147D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72" y="0"/>
            <a:ext cx="5754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4691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1877541"/>
            <a:ext cx="71056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691680" y="5229200"/>
            <a:ext cx="74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   1936-		   1927-2007		1936-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0" y="4046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Nobel Prize in Chemistry, 2000</a:t>
            </a:r>
          </a:p>
          <a:p>
            <a:pPr algn="ctr"/>
            <a:r>
              <a:rPr lang="en-US" dirty="0"/>
              <a:t>for the discovery of </a:t>
            </a:r>
            <a:r>
              <a:rPr lang="en-US" dirty="0">
                <a:solidFill>
                  <a:srgbClr val="FF0000"/>
                </a:solidFill>
              </a:rPr>
              <a:t>polyacetylene</a:t>
            </a:r>
            <a:r>
              <a:rPr lang="en-US" dirty="0"/>
              <a:t> </a:t>
            </a:r>
            <a:r>
              <a:rPr lang="hu-HU" dirty="0"/>
              <a:t>(1974)</a:t>
            </a:r>
            <a:endParaRPr lang="en-US" dirty="0"/>
          </a:p>
          <a:p>
            <a:pPr algn="ctr"/>
            <a:r>
              <a:rPr lang="en-US" dirty="0"/>
              <a:t>(prototype of the family of </a:t>
            </a:r>
            <a:r>
              <a:rPr lang="en-US" dirty="0">
                <a:solidFill>
                  <a:srgbClr val="FF0000"/>
                </a:solidFill>
              </a:rPr>
              <a:t>conjugated polymers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can 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-100013"/>
            <a:ext cx="5891212" cy="840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4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 003">
            <a:extLst>
              <a:ext uri="{FF2B5EF4-FFF2-40B4-BE49-F238E27FC236}">
                <a16:creationId xmlns:a16="http://schemas.microsoft.com/office/drawing/2014/main" id="{2227FEFF-BC02-4EF2-8810-08B6BE7D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-242888"/>
            <a:ext cx="510222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57967AAD-56DC-44D5-9364-C3322D0D9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52738"/>
            <a:ext cx="18002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sp</a:t>
            </a:r>
            <a:r>
              <a:rPr kumimoji="0" lang="hu-HU" altLang="hu-HU" sz="4800" b="0" i="0" u="none" strike="noStrike" kern="1200" cap="none" spc="0" normalizeH="0" baseline="30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4CC5EDF2-F09C-47A4-8C1A-D8B26E73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076450"/>
            <a:ext cx="286861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1">
            <a:extLst>
              <a:ext uri="{FF2B5EF4-FFF2-40B4-BE49-F238E27FC236}">
                <a16:creationId xmlns:a16="http://schemas.microsoft.com/office/drawing/2014/main" id="{BF90B0A9-E27D-475B-AAE6-9ACEB0BF7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3552825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</a:t>
            </a:r>
          </a:p>
        </p:txBody>
      </p:sp>
      <p:sp>
        <p:nvSpPr>
          <p:cNvPr id="13318" name="Text Box 12">
            <a:extLst>
              <a:ext uri="{FF2B5EF4-FFF2-40B4-BE49-F238E27FC236}">
                <a16:creationId xmlns:a16="http://schemas.microsoft.com/office/drawing/2014/main" id="{0C5D939D-C09A-496B-A896-123CC1800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138" y="2276475"/>
            <a:ext cx="798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</a:t>
            </a:r>
          </a:p>
        </p:txBody>
      </p:sp>
      <p:sp>
        <p:nvSpPr>
          <p:cNvPr id="13319" name="Text Box 13">
            <a:extLst>
              <a:ext uri="{FF2B5EF4-FFF2-40B4-BE49-F238E27FC236}">
                <a16:creationId xmlns:a16="http://schemas.microsoft.com/office/drawing/2014/main" id="{AD76B17E-6E06-4AB1-854E-2E14C3552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284538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1BB3D3A4-639B-4EF9-A451-E860BEDE3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205038"/>
            <a:ext cx="796925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</a:t>
            </a:r>
            <a:r>
              <a:rPr kumimoji="0" lang="hu-HU" sz="1600" b="1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z</a:t>
            </a:r>
            <a:endParaRPr kumimoji="0" lang="el-GR" sz="1600" b="1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C662ADE-543F-4665-9592-4CC393189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83" y="0"/>
            <a:ext cx="6385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2H2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0244"/>
            <a:ext cx="9144000" cy="571751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59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>
                <a:solidFill>
                  <a:srgbClr val="0070C0"/>
                </a:solidFill>
              </a:rPr>
              <a:t>polyacetylene</a:t>
            </a:r>
            <a:endParaRPr lang="hu-HU" sz="3200" b="1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29156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trans</a:t>
            </a:r>
            <a:r>
              <a:rPr lang="hu-HU" i="1" dirty="0"/>
              <a:t>   (</a:t>
            </a:r>
            <a:r>
              <a:rPr lang="hu-HU" i="1" dirty="0" err="1"/>
              <a:t>trans-transoid</a:t>
            </a:r>
            <a:r>
              <a:rPr lang="hu-HU" i="1" dirty="0"/>
              <a:t>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59399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cis</a:t>
            </a:r>
            <a:r>
              <a:rPr lang="hu-HU" i="1" dirty="0"/>
              <a:t>   (</a:t>
            </a:r>
            <a:r>
              <a:rPr lang="hu-HU" i="1" dirty="0" err="1"/>
              <a:t>cis-transoid</a:t>
            </a:r>
            <a:r>
              <a:rPr lang="hu-HU" i="1" dirty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onjugated_polymer_comm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813" y="110002"/>
            <a:ext cx="8832374" cy="663799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5496" y="645333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>
                <a:solidFill>
                  <a:schemeClr val="bg1">
                    <a:lumMod val="65000"/>
                  </a:schemeClr>
                </a:solidFill>
              </a:rPr>
              <a:t>wikipedia</a:t>
            </a:r>
            <a:endParaRPr lang="hu-H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683568" y="1124744"/>
            <a:ext cx="1080120" cy="1152128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utadie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40000"/>
            <a:ext cx="3252788" cy="2071688"/>
          </a:xfrm>
          <a:prstGeom prst="rect">
            <a:avLst/>
          </a:prstGeom>
        </p:spPr>
      </p:pic>
      <p:pic>
        <p:nvPicPr>
          <p:cNvPr id="3" name="Kép 2" descr="1,3-Butadiene-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038844"/>
            <a:ext cx="3382857" cy="227047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trans</a:t>
            </a:r>
            <a:r>
              <a:rPr lang="hu-HU" dirty="0" err="1"/>
              <a:t>-butadiene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23928" y="2016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>
                <a:solidFill>
                  <a:srgbClr val="0070C0"/>
                </a:solidFill>
                <a:sym typeface="Symbol"/>
              </a:rPr>
              <a:t>1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004048" y="2052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>
                <a:solidFill>
                  <a:srgbClr val="0070C0"/>
                </a:solidFill>
                <a:sym typeface="Symbol"/>
              </a:rPr>
              <a:t>2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427984" y="2376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>
                <a:solidFill>
                  <a:srgbClr val="0070C0"/>
                </a:solidFill>
                <a:sym typeface="Symbol"/>
              </a:rPr>
              <a:t>3</a:t>
            </a:r>
            <a:endParaRPr lang="hu-H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5EDFDF3-A32E-496C-9AF3-0B6C378E1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Retinal_3D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6341" y="144016"/>
            <a:ext cx="5671893" cy="2708920"/>
          </a:xfrm>
          <a:prstGeom prst="rect">
            <a:avLst/>
          </a:prstGeom>
        </p:spPr>
      </p:pic>
      <p:pic>
        <p:nvPicPr>
          <p:cNvPr id="5" name="Kép 4" descr="905px-RetinalCisandTran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717032"/>
            <a:ext cx="4583301" cy="241572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27089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All-trans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retinal</a:t>
            </a:r>
            <a:r>
              <a:rPr lang="hu-HU" dirty="0">
                <a:solidFill>
                  <a:prstClr val="black"/>
                </a:solidFill>
              </a:rPr>
              <a:t> (C</a:t>
            </a:r>
            <a:r>
              <a:rPr lang="hu-HU" baseline="-25000" dirty="0">
                <a:solidFill>
                  <a:prstClr val="black"/>
                </a:solidFill>
              </a:rPr>
              <a:t>20</a:t>
            </a:r>
            <a:r>
              <a:rPr lang="hu-HU" dirty="0">
                <a:solidFill>
                  <a:prstClr val="black"/>
                </a:solidFill>
              </a:rPr>
              <a:t>H</a:t>
            </a:r>
            <a:r>
              <a:rPr lang="hu-HU" baseline="-25000" dirty="0">
                <a:solidFill>
                  <a:prstClr val="black"/>
                </a:solidFill>
              </a:rPr>
              <a:t>28</a:t>
            </a:r>
            <a:r>
              <a:rPr lang="hu-HU" dirty="0">
                <a:solidFill>
                  <a:prstClr val="black"/>
                </a:solidFill>
              </a:rPr>
              <a:t>O)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Retinal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(A) – 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(B)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transition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3D39F8B-8132-4C77-8A0D-FE9782B50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1343025"/>
            <a:ext cx="4171950" cy="41719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6AABA7E-50C0-4B78-8B61-22A693AA5F77}"/>
              </a:ext>
            </a:extLst>
          </p:cNvPr>
          <p:cNvSpPr txBox="1"/>
          <p:nvPr/>
        </p:nvSpPr>
        <p:spPr>
          <a:xfrm>
            <a:off x="415637" y="332656"/>
            <a:ext cx="831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/>
              <a:t>Paprika 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0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5CA83DA-B8A7-4D8E-9C48-33A099B2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60"/>
            <a:ext cx="9144000" cy="384048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D2ADC71-F311-42B7-A254-55FD00331871}"/>
              </a:ext>
            </a:extLst>
          </p:cNvPr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Capsaicin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</a:t>
            </a:r>
            <a:r>
              <a:rPr kumimoji="0" lang="hu-HU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hu-HU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hu-HU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N)</a:t>
            </a:r>
          </a:p>
        </p:txBody>
      </p:sp>
    </p:spTree>
    <p:extLst>
      <p:ext uri="{BB962C8B-B14F-4D97-AF65-F5344CB8AC3E}">
        <p14:creationId xmlns:p14="http://schemas.microsoft.com/office/powerpoint/2010/main" val="3230869698"/>
      </p:ext>
    </p:extLst>
  </p:cSld>
  <p:clrMapOvr>
    <a:masterClrMapping/>
  </p:clrMapOvr>
</p:sld>
</file>

<file path=ppt/theme/theme1.xml><?xml version="1.0" encoding="utf-8"?>
<a:theme xmlns:a="http://schemas.openxmlformats.org/drawingml/2006/main" name="3_Alapértelmezett terv">
  <a:themeElements>
    <a:clrScheme name="3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8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128</Words>
  <Application>Microsoft Office PowerPoint</Application>
  <PresentationFormat>Diavetítés a képernyőre (4:3 oldalarány)</PresentationFormat>
  <Paragraphs>50</Paragraphs>
  <Slides>22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6</vt:i4>
      </vt:variant>
      <vt:variant>
        <vt:lpstr>Diacímek</vt:lpstr>
      </vt:variant>
      <vt:variant>
        <vt:i4>22</vt:i4>
      </vt:variant>
    </vt:vector>
  </HeadingPairs>
  <TitlesOfParts>
    <vt:vector size="33" baseType="lpstr">
      <vt:lpstr>Arial</vt:lpstr>
      <vt:lpstr>Calibri</vt:lpstr>
      <vt:lpstr>MS Mincho</vt:lpstr>
      <vt:lpstr>Symbol</vt:lpstr>
      <vt:lpstr>Times New Roman</vt:lpstr>
      <vt:lpstr>3_Alapértelmezett terv</vt:lpstr>
      <vt:lpstr>Office-téma</vt:lpstr>
      <vt:lpstr>12_Alapértelmezett terv</vt:lpstr>
      <vt:lpstr>8_Alapértelmezett terv</vt:lpstr>
      <vt:lpstr>18_Alapértelmezett terv</vt:lpstr>
      <vt:lpstr>2_Alapértelmezett terv</vt:lpstr>
      <vt:lpstr>MACROMOLECULES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kurti</dc:creator>
  <cp:lastModifiedBy>Kürti Jenő</cp:lastModifiedBy>
  <cp:revision>221</cp:revision>
  <dcterms:created xsi:type="dcterms:W3CDTF">2016-03-23T09:37:44Z</dcterms:created>
  <dcterms:modified xsi:type="dcterms:W3CDTF">2019-10-01T12:57:31Z</dcterms:modified>
</cp:coreProperties>
</file>