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756" r:id="rId3"/>
    <p:sldId id="771" r:id="rId4"/>
    <p:sldId id="349" r:id="rId5"/>
    <p:sldId id="350" r:id="rId6"/>
    <p:sldId id="767" r:id="rId7"/>
    <p:sldId id="268" r:id="rId8"/>
    <p:sldId id="272" r:id="rId9"/>
    <p:sldId id="340" r:id="rId10"/>
    <p:sldId id="762" r:id="rId11"/>
    <p:sldId id="772" r:id="rId12"/>
    <p:sldId id="765" r:id="rId13"/>
    <p:sldId id="766" r:id="rId14"/>
    <p:sldId id="764" r:id="rId15"/>
    <p:sldId id="374" r:id="rId16"/>
    <p:sldId id="763" r:id="rId17"/>
    <p:sldId id="769" r:id="rId18"/>
    <p:sldId id="760" r:id="rId19"/>
    <p:sldId id="761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E1E1E1"/>
    <a:srgbClr val="E4E4E4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75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CB9B3-9362-4DEE-A2FA-97300AA714C6}" type="datetimeFigureOut">
              <a:rPr lang="hu-HU" smtClean="0"/>
              <a:pPr/>
              <a:t>2019. 11. 04.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A2558-3F5D-4851-BC63-925F1C459AD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94F74-9B48-4103-8D4D-1252EA38BA37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D0DD3-4FEF-4D09-97E4-1DA22953382D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2C77E-8F28-48C1-BBCC-EE793EC21F34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A20B4-4659-453F-92DC-23BFBBCA5F2F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CE04B-7DB7-4D44-AFA9-5F5A33D77C44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1FA01-0687-43E1-B134-1FD09822C486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8946-079C-4850-AF66-8E4C5F90CE95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B24EC-DF25-4BE4-BA8E-D7D04BE1B4EE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3C9D2-0532-47AD-AFED-C1AC7B84BEBC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D40F2-EBE0-4E99-B2EE-DB1AE9F13BBF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F922F-675A-4B6F-81EB-21A09FD7739B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27125-5553-4EA7-805A-152AF2AB8F3D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351C2-11A9-454F-B8FB-1A47E852B1FC}" type="slidenum">
              <a:rPr lang="hu-H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hu-H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73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000000"/>
              </a:solidFill>
            </a:endParaRPr>
          </a:p>
        </p:txBody>
      </p:sp>
      <p:sp>
        <p:nvSpPr>
          <p:cNvPr id="473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>
              <a:solidFill>
                <a:srgbClr val="000000"/>
              </a:solidFill>
            </a:endParaRPr>
          </a:p>
        </p:txBody>
      </p:sp>
      <p:sp>
        <p:nvSpPr>
          <p:cNvPr id="473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BED013-3785-44AF-AC90-38F94DF3C44A}" type="slidenum">
              <a:rPr lang="hu-HU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u-HU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8001000" cy="1143000"/>
          </a:xfrm>
        </p:spPr>
        <p:txBody>
          <a:bodyPr/>
          <a:lstStyle/>
          <a:p>
            <a:pPr eaLnBrk="1" hangingPunct="1"/>
            <a:r>
              <a:rPr lang="hu-HU" sz="4800" b="1" dirty="0">
                <a:solidFill>
                  <a:srgbClr val="FF0066"/>
                </a:solidFill>
              </a:rPr>
              <a:t>MACROMOLECULES</a:t>
            </a:r>
            <a:endParaRPr lang="en-US" sz="4800" b="1" dirty="0">
              <a:solidFill>
                <a:srgbClr val="FF0066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514600"/>
            <a:ext cx="6400800" cy="1752600"/>
          </a:xfrm>
        </p:spPr>
        <p:txBody>
          <a:bodyPr/>
          <a:lstStyle/>
          <a:p>
            <a:pPr eaLnBrk="1" hangingPunct="1"/>
            <a:r>
              <a:rPr lang="hu-HU" sz="1600" b="1" dirty="0" err="1">
                <a:latin typeface="Times New Roman" pitchFamily="18" charset="0"/>
              </a:rPr>
              <a:t>lecture</a:t>
            </a:r>
            <a:r>
              <a:rPr lang="hu-HU" sz="1600" b="1" dirty="0">
                <a:latin typeface="Times New Roman" pitchFamily="18" charset="0"/>
              </a:rPr>
              <a:t> </a:t>
            </a:r>
            <a:r>
              <a:rPr lang="hu-HU" sz="1600" b="1" dirty="0" err="1">
                <a:latin typeface="Times New Roman" pitchFamily="18" charset="0"/>
              </a:rPr>
              <a:t>for</a:t>
            </a:r>
            <a:r>
              <a:rPr lang="hu-HU" sz="1600" b="1" dirty="0">
                <a:latin typeface="Times New Roman" pitchFamily="18" charset="0"/>
              </a:rPr>
              <a:t> </a:t>
            </a:r>
            <a:r>
              <a:rPr lang="hu-HU" sz="1600" b="1" dirty="0" err="1">
                <a:latin typeface="Times New Roman" pitchFamily="18" charset="0"/>
              </a:rPr>
              <a:t>physics</a:t>
            </a:r>
            <a:r>
              <a:rPr lang="hu-HU" sz="1600" b="1" dirty="0">
                <a:latin typeface="Times New Roman" pitchFamily="18" charset="0"/>
              </a:rPr>
              <a:t> and </a:t>
            </a:r>
            <a:r>
              <a:rPr lang="hu-HU" sz="1600" b="1" dirty="0" err="1">
                <a:latin typeface="Times New Roman" pitchFamily="18" charset="0"/>
              </a:rPr>
              <a:t>biophysics</a:t>
            </a:r>
            <a:r>
              <a:rPr lang="hu-HU" sz="1600" b="1" dirty="0">
                <a:latin typeface="Times New Roman" pitchFamily="18" charset="0"/>
              </a:rPr>
              <a:t> </a:t>
            </a:r>
            <a:r>
              <a:rPr lang="hu-HU" sz="1600" b="1" dirty="0" err="1">
                <a:latin typeface="Times New Roman" pitchFamily="18" charset="0"/>
              </a:rPr>
              <a:t>students</a:t>
            </a:r>
            <a:endParaRPr lang="hu-HU" sz="1600" b="1" dirty="0">
              <a:latin typeface="Times New Roman" pitchFamily="18" charset="0"/>
            </a:endParaRPr>
          </a:p>
          <a:p>
            <a:pPr eaLnBrk="1" hangingPunct="1"/>
            <a:r>
              <a:rPr lang="hu-HU" sz="1600" b="1" dirty="0">
                <a:latin typeface="Times New Roman" pitchFamily="18" charset="0"/>
              </a:rPr>
              <a:t>2018. </a:t>
            </a:r>
            <a:r>
              <a:rPr lang="hu-HU" sz="1600" b="1" dirty="0" err="1">
                <a:latin typeface="Times New Roman" pitchFamily="18" charset="0"/>
              </a:rPr>
              <a:t>winter</a:t>
            </a:r>
            <a:r>
              <a:rPr lang="hu-HU" sz="1600" b="1" dirty="0">
                <a:latin typeface="Times New Roman" pitchFamily="18" charset="0"/>
              </a:rPr>
              <a:t> </a:t>
            </a:r>
            <a:r>
              <a:rPr lang="hu-HU" sz="1600" b="1" dirty="0" err="1">
                <a:latin typeface="Times New Roman" pitchFamily="18" charset="0"/>
              </a:rPr>
              <a:t>semester</a:t>
            </a:r>
            <a:r>
              <a:rPr lang="hu-HU" sz="1600" b="1" dirty="0">
                <a:latin typeface="Times New Roman" pitchFamily="18" charset="0"/>
              </a:rPr>
              <a:t> – </a:t>
            </a:r>
            <a:r>
              <a:rPr lang="hu-HU" sz="1600" b="1" dirty="0" smtClean="0">
                <a:latin typeface="Times New Roman" pitchFamily="18" charset="0"/>
              </a:rPr>
              <a:t>22. </a:t>
            </a:r>
            <a:r>
              <a:rPr lang="hu-HU" sz="1600" b="1" dirty="0" err="1">
                <a:latin typeface="Times New Roman" pitchFamily="18" charset="0"/>
              </a:rPr>
              <a:t>October</a:t>
            </a:r>
            <a:endParaRPr lang="hu-HU" sz="1600" b="1" dirty="0">
              <a:latin typeface="Times New Roman" pitchFamily="18" charset="0"/>
            </a:endParaRPr>
          </a:p>
          <a:p>
            <a:pPr eaLnBrk="1" hangingPunct="1"/>
            <a:endParaRPr lang="hu-HU" sz="1600" b="1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b="1" dirty="0" err="1">
                <a:latin typeface="Times New Roman" pitchFamily="18" charset="0"/>
              </a:rPr>
              <a:t>Jenő</a:t>
            </a:r>
            <a:r>
              <a:rPr lang="en-US" b="1" dirty="0">
                <a:latin typeface="Times New Roman" pitchFamily="18" charset="0"/>
              </a:rPr>
              <a:t> KÜRTI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800" b="1" dirty="0" err="1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Eötvös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 pitchFamily="18" charset="0"/>
              </a:rPr>
              <a:t>Loránd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University </a:t>
            </a:r>
            <a:endParaRPr lang="en-US" sz="1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Institute of Physics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</a:rPr>
              <a:t>Department of Biological Physics </a:t>
            </a:r>
          </a:p>
          <a:p>
            <a:pPr eaLnBrk="1" hangingPunct="1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647700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808080"/>
                </a:solidFill>
                <a:latin typeface="Times New Roman" pitchFamily="18" charset="0"/>
              </a:rPr>
              <a:t>e-mail: kurti@virag.elte.hu					</a:t>
            </a:r>
            <a:r>
              <a:rPr lang="hu-HU" sz="1400" b="1" dirty="0">
                <a:solidFill>
                  <a:srgbClr val="808080"/>
                </a:solidFill>
                <a:latin typeface="Times New Roman" pitchFamily="18" charset="0"/>
              </a:rPr>
              <a:t>        </a:t>
            </a:r>
            <a:r>
              <a:rPr lang="en-US" sz="1400" b="1" dirty="0">
                <a:solidFill>
                  <a:srgbClr val="808080"/>
                </a:solidFill>
                <a:latin typeface="Times New Roman" pitchFamily="18" charset="0"/>
              </a:rPr>
              <a:t>www: </a:t>
            </a:r>
            <a:r>
              <a:rPr lang="hu-HU" sz="1400" b="1" dirty="0" err="1">
                <a:solidFill>
                  <a:srgbClr val="808080"/>
                </a:solidFill>
                <a:latin typeface="Times New Roman" pitchFamily="18" charset="0"/>
              </a:rPr>
              <a:t>regi</a:t>
            </a:r>
            <a:r>
              <a:rPr lang="en-US" sz="1400" b="1" dirty="0">
                <a:solidFill>
                  <a:srgbClr val="808080"/>
                </a:solidFill>
                <a:latin typeface="Times New Roman" pitchFamily="18" charset="0"/>
              </a:rPr>
              <a:t>virag.elte.hu/</a:t>
            </a:r>
            <a:r>
              <a:rPr lang="en-US" sz="1400" b="1" dirty="0" err="1">
                <a:solidFill>
                  <a:srgbClr val="808080"/>
                </a:solidFill>
                <a:latin typeface="Times New Roman" pitchFamily="18" charset="0"/>
              </a:rPr>
              <a:t>kurti</a:t>
            </a:r>
            <a:endParaRPr lang="en-US" sz="1400" b="1" dirty="0">
              <a:solidFill>
                <a:srgbClr val="808080"/>
              </a:solidFill>
              <a:latin typeface="Times New Roman" pitchFamily="18" charset="0"/>
            </a:endParaRPr>
          </a:p>
        </p:txBody>
      </p:sp>
      <p:sp>
        <p:nvSpPr>
          <p:cNvPr id="5" name="Robbanás 2 4"/>
          <p:cNvSpPr>
            <a:spLocks noChangeArrowheads="1"/>
          </p:cNvSpPr>
          <p:nvPr/>
        </p:nvSpPr>
        <p:spPr bwMode="auto">
          <a:xfrm>
            <a:off x="2411413" y="3738563"/>
            <a:ext cx="215900" cy="195262"/>
          </a:xfrm>
          <a:prstGeom prst="irregularSeal2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hu-HU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86211" y="2160000"/>
            <a:ext cx="13934753" cy="379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369788C5-170F-4CC8-A87C-37F9BA91A982}"/>
              </a:ext>
            </a:extLst>
          </p:cNvPr>
          <p:cNvSpPr txBox="1"/>
          <p:nvPr/>
        </p:nvSpPr>
        <p:spPr>
          <a:xfrm>
            <a:off x="0" y="19888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infinite</a:t>
            </a:r>
            <a:r>
              <a:rPr lang="hu-HU" dirty="0"/>
              <a:t> </a:t>
            </a:r>
            <a:r>
              <a:rPr lang="hu-HU" dirty="0" err="1"/>
              <a:t>polymer</a:t>
            </a:r>
            <a:r>
              <a:rPr lang="hu-HU" dirty="0"/>
              <a:t>: ???</a:t>
            </a:r>
          </a:p>
        </p:txBody>
      </p:sp>
    </p:spTree>
    <p:extLst>
      <p:ext uri="{BB962C8B-B14F-4D97-AF65-F5344CB8AC3E}">
        <p14:creationId xmlns:p14="http://schemas.microsoft.com/office/powerpoint/2010/main" val="32451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BB5BDB2B-DCAA-4052-8C47-7D14F2B2ED94}"/>
              </a:ext>
            </a:extLst>
          </p:cNvPr>
          <p:cNvSpPr txBox="1"/>
          <p:nvPr/>
        </p:nvSpPr>
        <p:spPr>
          <a:xfrm>
            <a:off x="1475656" y="1484784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Simple</a:t>
            </a:r>
            <a:r>
              <a:rPr kumimoji="0" lang="hu-H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minded </a:t>
            </a:r>
            <a:r>
              <a:rPr kumimoji="0" lang="hu-H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figure</a:t>
            </a:r>
            <a:r>
              <a:rPr kumimoji="0" lang="hu-H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hu-H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molecular</a:t>
            </a:r>
            <a:r>
              <a:rPr kumimoji="0" lang="hu-H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orbitals</a:t>
            </a:r>
            <a:r>
              <a:rPr kumimoji="0" lang="hu-H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128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22D3643-804C-4AE3-9A4F-4B5999B861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315416"/>
            <a:ext cx="6301801" cy="776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79096CA-BC20-4CE5-82FF-1EEF46AFBB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002" y="-531440"/>
            <a:ext cx="5135270" cy="80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10C250C-8550-41B2-ADAD-B8B5D7CAC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48" y="0"/>
            <a:ext cx="6172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Peierls_twen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0687" y="1752600"/>
            <a:ext cx="5762625" cy="33528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0" y="55892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0" y="56519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Peierls</a:t>
            </a:r>
            <a:r>
              <a:rPr lang="hu-HU" dirty="0" smtClean="0"/>
              <a:t> </a:t>
            </a:r>
            <a:r>
              <a:rPr lang="hu-HU" dirty="0" err="1" smtClean="0"/>
              <a:t>instability</a:t>
            </a:r>
            <a:endParaRPr lang="hu-HU" dirty="0"/>
          </a:p>
          <a:p>
            <a:pPr algn="ctr"/>
            <a:r>
              <a:rPr lang="hu-HU" dirty="0"/>
              <a:t> </a:t>
            </a:r>
            <a:r>
              <a:rPr lang="hu-HU" sz="800" dirty="0"/>
              <a:t>(https://www.utwente.nl/tnw/pin/onderzoek/physical_properties_of_low-dimensional_systems/physical_properties_of_low-dimensional_systems-8.png)</a:t>
            </a:r>
          </a:p>
        </p:txBody>
      </p:sp>
      <p:sp>
        <p:nvSpPr>
          <p:cNvPr id="6" name="Jobbra nyíl 5"/>
          <p:cNvSpPr/>
          <p:nvPr/>
        </p:nvSpPr>
        <p:spPr bwMode="auto">
          <a:xfrm>
            <a:off x="4211960" y="1628800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FAD4976C-7CC4-4F73-9654-A9F5F656D150}"/>
              </a:ext>
            </a:extLst>
          </p:cNvPr>
          <p:cNvCxnSpPr/>
          <p:nvPr/>
        </p:nvCxnSpPr>
        <p:spPr bwMode="auto">
          <a:xfrm>
            <a:off x="5508104" y="3861048"/>
            <a:ext cx="1152128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B0F0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8" name="Szövegdoboz 7">
            <a:extLst>
              <a:ext uri="{FF2B5EF4-FFF2-40B4-BE49-F238E27FC236}">
                <a16:creationId xmlns:a16="http://schemas.microsoft.com/office/drawing/2014/main" id="{7588BEB0-EDE9-42E5-8AF1-A26600343F44}"/>
              </a:ext>
            </a:extLst>
          </p:cNvPr>
          <p:cNvSpPr txBox="1"/>
          <p:nvPr/>
        </p:nvSpPr>
        <p:spPr>
          <a:xfrm>
            <a:off x="5868144" y="350100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B0F0"/>
                </a:solidFill>
              </a:rPr>
              <a:t>2k</a:t>
            </a:r>
            <a:r>
              <a:rPr lang="hu-HU" b="1" baseline="-25000" dirty="0">
                <a:solidFill>
                  <a:srgbClr val="00B0F0"/>
                </a:solidFill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196752"/>
            <a:ext cx="3505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0" y="399847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Kohn</a:t>
            </a:r>
            <a:r>
              <a:rPr lang="hu-HU" dirty="0"/>
              <a:t> </a:t>
            </a:r>
            <a:r>
              <a:rPr lang="hu-HU" dirty="0" err="1" smtClean="0"/>
              <a:t>anomaly</a:t>
            </a:r>
            <a:endParaRPr lang="hu-HU" dirty="0" smtClean="0"/>
          </a:p>
          <a:p>
            <a:pPr algn="ctr"/>
            <a:r>
              <a:rPr lang="hu-HU" sz="800" dirty="0" smtClean="0"/>
              <a:t>http</a:t>
            </a:r>
            <a:r>
              <a:rPr lang="hu-HU" sz="800" dirty="0"/>
              <a:t>://www.itp.phys.ethz.ch/education/fs14/sst/slides/Peierls.pdf)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86211" y="873148"/>
            <a:ext cx="13934753" cy="379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0070C0"/>
                </a:solidFill>
                <a:sym typeface="Symbol"/>
              </a:rPr>
              <a:t>Bond </a:t>
            </a:r>
            <a:r>
              <a:rPr lang="hu-HU" b="1" dirty="0" err="1">
                <a:solidFill>
                  <a:srgbClr val="0070C0"/>
                </a:solidFill>
                <a:sym typeface="Symbol"/>
              </a:rPr>
              <a:t>Length</a:t>
            </a:r>
            <a:r>
              <a:rPr lang="hu-HU" b="1" dirty="0">
                <a:solidFill>
                  <a:srgbClr val="0070C0"/>
                </a:solidFill>
                <a:sym typeface="Symbol"/>
              </a:rPr>
              <a:t> </a:t>
            </a:r>
            <a:r>
              <a:rPr lang="hu-HU" b="1" dirty="0" err="1">
                <a:solidFill>
                  <a:srgbClr val="0070C0"/>
                </a:solidFill>
                <a:sym typeface="Symbol"/>
              </a:rPr>
              <a:t>Alternation</a:t>
            </a:r>
            <a:r>
              <a:rPr lang="hu-HU" b="1" dirty="0">
                <a:solidFill>
                  <a:srgbClr val="0070C0"/>
                </a:solidFill>
                <a:sym typeface="Symbol"/>
              </a:rPr>
              <a:t>:     BLA </a:t>
            </a:r>
            <a:r>
              <a:rPr lang="hu-HU" b="1" baseline="-25000" dirty="0">
                <a:solidFill>
                  <a:srgbClr val="0070C0"/>
                </a:solidFill>
                <a:sym typeface="Symbol"/>
              </a:rPr>
              <a:t>i</a:t>
            </a:r>
            <a:r>
              <a:rPr lang="hu-HU" b="1" dirty="0">
                <a:solidFill>
                  <a:srgbClr val="0070C0"/>
                </a:solidFill>
                <a:sym typeface="Symbol"/>
              </a:rPr>
              <a:t> = |</a:t>
            </a:r>
            <a:r>
              <a:rPr lang="hu-HU" b="1" dirty="0" err="1">
                <a:solidFill>
                  <a:srgbClr val="0070C0"/>
                </a:solidFill>
                <a:sym typeface="Symbol"/>
              </a:rPr>
              <a:t>r</a:t>
            </a:r>
            <a:r>
              <a:rPr lang="hu-HU" b="1" baseline="-25000" dirty="0" err="1">
                <a:solidFill>
                  <a:srgbClr val="0070C0"/>
                </a:solidFill>
                <a:sym typeface="Symbol"/>
              </a:rPr>
              <a:t>i</a:t>
            </a:r>
            <a:r>
              <a:rPr lang="hu-HU" b="1" baseline="-25000" dirty="0">
                <a:solidFill>
                  <a:srgbClr val="0070C0"/>
                </a:solidFill>
                <a:sym typeface="Symbol"/>
              </a:rPr>
              <a:t>+1</a:t>
            </a:r>
            <a:r>
              <a:rPr lang="hu-HU" b="1" dirty="0">
                <a:solidFill>
                  <a:srgbClr val="0070C0"/>
                </a:solidFill>
                <a:sym typeface="Symbol"/>
              </a:rPr>
              <a:t> – </a:t>
            </a:r>
            <a:r>
              <a:rPr lang="hu-HU" b="1" dirty="0" err="1">
                <a:solidFill>
                  <a:srgbClr val="0070C0"/>
                </a:solidFill>
                <a:sym typeface="Symbol"/>
              </a:rPr>
              <a:t>r</a:t>
            </a:r>
            <a:r>
              <a:rPr lang="hu-HU" b="1" baseline="-25000" dirty="0" err="1">
                <a:solidFill>
                  <a:srgbClr val="0070C0"/>
                </a:solidFill>
                <a:sym typeface="Symbol"/>
              </a:rPr>
              <a:t>i</a:t>
            </a:r>
            <a:r>
              <a:rPr lang="hu-HU" b="1" dirty="0">
                <a:solidFill>
                  <a:srgbClr val="0070C0"/>
                </a:solidFill>
                <a:sym typeface="Symbol"/>
              </a:rPr>
              <a:t>|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004048" y="27089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rgbClr val="0070C0"/>
                </a:solidFill>
                <a:sym typeface="Symbol"/>
              </a:rPr>
              <a:t>r</a:t>
            </a:r>
            <a:r>
              <a:rPr lang="hu-HU" b="1" baseline="-25000" dirty="0" err="1">
                <a:solidFill>
                  <a:srgbClr val="0070C0"/>
                </a:solidFill>
                <a:sym typeface="Symbol"/>
              </a:rPr>
              <a:t>i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940152" y="21328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rgbClr val="0070C0"/>
                </a:solidFill>
                <a:sym typeface="Symbol"/>
              </a:rPr>
              <a:t>r</a:t>
            </a:r>
            <a:r>
              <a:rPr lang="hu-HU" b="1" baseline="-25000" dirty="0" err="1">
                <a:solidFill>
                  <a:srgbClr val="0070C0"/>
                </a:solidFill>
                <a:sym typeface="Symbol"/>
              </a:rPr>
              <a:t>i</a:t>
            </a:r>
            <a:r>
              <a:rPr lang="hu-HU" b="1" baseline="-25000" dirty="0">
                <a:solidFill>
                  <a:srgbClr val="0070C0"/>
                </a:solidFill>
                <a:sym typeface="Symbol"/>
              </a:rPr>
              <a:t>+1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449982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	</a:t>
            </a:r>
            <a:r>
              <a:rPr lang="hu-HU" dirty="0" err="1"/>
              <a:t>physics</a:t>
            </a:r>
            <a:r>
              <a:rPr lang="hu-HU" dirty="0"/>
              <a:t> </a:t>
            </a:r>
            <a:r>
              <a:rPr lang="hu-HU" dirty="0" err="1"/>
              <a:t>student</a:t>
            </a:r>
            <a:r>
              <a:rPr lang="hu-HU" dirty="0"/>
              <a:t> (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well</a:t>
            </a:r>
            <a:r>
              <a:rPr lang="hu-HU" dirty="0"/>
              <a:t> </a:t>
            </a:r>
            <a:r>
              <a:rPr lang="hu-HU" dirty="0" err="1"/>
              <a:t>educated</a:t>
            </a:r>
            <a:r>
              <a:rPr lang="hu-HU" dirty="0"/>
              <a:t>): BLA = 0 			</a:t>
            </a:r>
            <a:r>
              <a:rPr lang="hu-HU" dirty="0">
                <a:sym typeface="Wingdings"/>
              </a:rPr>
              <a:t></a:t>
            </a:r>
            <a:endParaRPr lang="hu-HU" dirty="0"/>
          </a:p>
          <a:p>
            <a:endParaRPr lang="hu-HU" dirty="0"/>
          </a:p>
          <a:p>
            <a:r>
              <a:rPr lang="hu-HU" dirty="0"/>
              <a:t>	</a:t>
            </a:r>
            <a:r>
              <a:rPr lang="hu-HU" dirty="0" err="1"/>
              <a:t>chemistry</a:t>
            </a:r>
            <a:r>
              <a:rPr lang="hu-HU" dirty="0"/>
              <a:t> </a:t>
            </a:r>
            <a:r>
              <a:rPr lang="hu-HU" dirty="0" err="1"/>
              <a:t>student</a:t>
            </a:r>
            <a:r>
              <a:rPr lang="hu-HU" dirty="0"/>
              <a:t> (</a:t>
            </a:r>
            <a:r>
              <a:rPr lang="hu-HU" dirty="0" err="1"/>
              <a:t>average</a:t>
            </a:r>
            <a:r>
              <a:rPr lang="hu-HU" dirty="0"/>
              <a:t>) : BLA = R</a:t>
            </a:r>
            <a:r>
              <a:rPr lang="hu-HU" baseline="-25000" dirty="0"/>
              <a:t>1</a:t>
            </a:r>
            <a:r>
              <a:rPr lang="hu-HU" dirty="0"/>
              <a:t> – R</a:t>
            </a:r>
            <a:r>
              <a:rPr lang="hu-HU" baseline="-25000" dirty="0"/>
              <a:t>2</a:t>
            </a:r>
            <a:r>
              <a:rPr lang="hu-HU" dirty="0"/>
              <a:t> </a:t>
            </a:r>
            <a:r>
              <a:rPr lang="hu-HU" dirty="0">
                <a:sym typeface="Symbol"/>
              </a:rPr>
              <a:t> 21 </a:t>
            </a:r>
            <a:r>
              <a:rPr lang="hu-HU" dirty="0" err="1">
                <a:sym typeface="Symbol"/>
              </a:rPr>
              <a:t>pm</a:t>
            </a:r>
            <a:r>
              <a:rPr lang="hu-HU" dirty="0">
                <a:sym typeface="Symbol"/>
              </a:rPr>
              <a:t>		</a:t>
            </a:r>
            <a:r>
              <a:rPr lang="hu-HU" dirty="0">
                <a:latin typeface="Wingdings"/>
              </a:rPr>
              <a:t>K</a:t>
            </a:r>
            <a:r>
              <a:rPr lang="hu-HU" dirty="0"/>
              <a:t> </a:t>
            </a:r>
            <a:endParaRPr lang="hu-HU" dirty="0">
              <a:sym typeface="Symbol"/>
            </a:endParaRPr>
          </a:p>
          <a:p>
            <a:endParaRPr lang="hu-HU" dirty="0">
              <a:sym typeface="Symbol"/>
            </a:endParaRPr>
          </a:p>
          <a:p>
            <a:r>
              <a:rPr lang="hu-HU" dirty="0">
                <a:sym typeface="Symbol"/>
              </a:rPr>
              <a:t>	</a:t>
            </a:r>
            <a:r>
              <a:rPr lang="hu-HU" dirty="0" err="1"/>
              <a:t>physics</a:t>
            </a:r>
            <a:r>
              <a:rPr lang="hu-HU" dirty="0"/>
              <a:t> </a:t>
            </a:r>
            <a:r>
              <a:rPr lang="hu-HU" dirty="0" err="1"/>
              <a:t>student</a:t>
            </a:r>
            <a:r>
              <a:rPr lang="hu-HU" dirty="0"/>
              <a:t> (</a:t>
            </a:r>
            <a:r>
              <a:rPr lang="hu-HU" dirty="0" err="1"/>
              <a:t>well</a:t>
            </a:r>
            <a:r>
              <a:rPr lang="hu-HU" dirty="0"/>
              <a:t> </a:t>
            </a:r>
            <a:r>
              <a:rPr lang="hu-HU" dirty="0" err="1"/>
              <a:t>educated</a:t>
            </a:r>
            <a:r>
              <a:rPr lang="hu-HU" dirty="0"/>
              <a:t>): 0 </a:t>
            </a:r>
            <a:r>
              <a:rPr lang="hu-HU" dirty="0">
                <a:sym typeface="Symbol"/>
              </a:rPr>
              <a:t> </a:t>
            </a:r>
            <a:r>
              <a:rPr lang="hu-HU" dirty="0"/>
              <a:t>BLA </a:t>
            </a:r>
            <a:r>
              <a:rPr lang="hu-HU" dirty="0">
                <a:sym typeface="Symbol"/>
              </a:rPr>
              <a:t> 9 </a:t>
            </a:r>
            <a:r>
              <a:rPr lang="hu-HU" dirty="0" err="1">
                <a:sym typeface="Symbol"/>
              </a:rPr>
              <a:t>pm</a:t>
            </a:r>
            <a:r>
              <a:rPr lang="hu-HU" dirty="0">
                <a:sym typeface="Symbol"/>
              </a:rPr>
              <a:t>  </a:t>
            </a:r>
            <a:r>
              <a:rPr lang="hu-HU" dirty="0"/>
              <a:t>R</a:t>
            </a:r>
            <a:r>
              <a:rPr lang="hu-HU" baseline="-25000" dirty="0"/>
              <a:t>1</a:t>
            </a:r>
            <a:r>
              <a:rPr lang="hu-HU" dirty="0"/>
              <a:t> – R</a:t>
            </a:r>
            <a:r>
              <a:rPr lang="hu-HU" baseline="-25000" dirty="0"/>
              <a:t>2</a:t>
            </a:r>
            <a:r>
              <a:rPr lang="hu-HU" dirty="0"/>
              <a:t> 	</a:t>
            </a:r>
            <a:r>
              <a:rPr lang="hu-HU" dirty="0">
                <a:latin typeface="Wingdings"/>
              </a:rPr>
              <a:t>J</a:t>
            </a:r>
          </a:p>
          <a:p>
            <a:endParaRPr lang="hu-HU" dirty="0">
              <a:latin typeface="Wingdings"/>
            </a:endParaRPr>
          </a:p>
          <a:p>
            <a:r>
              <a:rPr lang="hu-HU" dirty="0"/>
              <a:t> </a:t>
            </a:r>
          </a:p>
          <a:p>
            <a:r>
              <a:rPr lang="hu-HU" dirty="0"/>
              <a:t>                                       </a:t>
            </a:r>
            <a:r>
              <a:rPr lang="hu-HU" dirty="0" err="1"/>
              <a:t>Peierls-distortion</a:t>
            </a:r>
            <a:endParaRPr lang="hu-HU" dirty="0"/>
          </a:p>
        </p:txBody>
      </p:sp>
      <p:cxnSp>
        <p:nvCxnSpPr>
          <p:cNvPr id="8" name="Egyenes összekötő nyíllal 7"/>
          <p:cNvCxnSpPr/>
          <p:nvPr/>
        </p:nvCxnSpPr>
        <p:spPr bwMode="auto">
          <a:xfrm>
            <a:off x="3275856" y="6021288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315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C5213744-BF50-4D8F-AB9C-06951A115F62}"/>
              </a:ext>
            </a:extLst>
          </p:cNvPr>
          <p:cNvSpPr txBox="1"/>
          <p:nvPr/>
        </p:nvSpPr>
        <p:spPr>
          <a:xfrm>
            <a:off x="1475656" y="1484784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err="1" smtClean="0"/>
              <a:t>What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do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experiments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tell</a:t>
            </a:r>
            <a:r>
              <a:rPr lang="hu-HU" sz="4000" b="1" dirty="0" smtClean="0"/>
              <a:t> </a:t>
            </a:r>
            <a:r>
              <a:rPr lang="hu-HU" sz="4000" b="1" dirty="0" err="1" smtClean="0"/>
              <a:t>us</a:t>
            </a:r>
            <a:r>
              <a:rPr lang="hu-HU" sz="4000" b="1" dirty="0" smtClean="0"/>
              <a:t>?</a:t>
            </a:r>
            <a:endParaRPr lang="hu-HU" sz="4000" b="1" dirty="0"/>
          </a:p>
        </p:txBody>
      </p:sp>
    </p:spTree>
    <p:extLst>
      <p:ext uri="{BB962C8B-B14F-4D97-AF65-F5344CB8AC3E}">
        <p14:creationId xmlns:p14="http://schemas.microsoft.com/office/powerpoint/2010/main" val="303281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3E6B0F1-F0A2-44AA-9F41-9DF951CA26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299" y="0"/>
            <a:ext cx="5665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6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C662ADE-543F-4665-9592-4CC393189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483" y="0"/>
            <a:ext cx="6385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2173C688-7CCC-4007-A1FB-CCA9B16F564C}"/>
              </a:ext>
            </a:extLst>
          </p:cNvPr>
          <p:cNvSpPr txBox="1"/>
          <p:nvPr/>
        </p:nvSpPr>
        <p:spPr>
          <a:xfrm>
            <a:off x="107504" y="1484784"/>
            <a:ext cx="90364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/>
              <a:t>ELECTRONIC BAND STRUCTURE:</a:t>
            </a:r>
            <a:endParaRPr lang="hu-HU" sz="4000" b="1" dirty="0"/>
          </a:p>
          <a:p>
            <a:pPr algn="ctr"/>
            <a:endParaRPr lang="hu-HU" sz="4000" b="1" dirty="0"/>
          </a:p>
          <a:p>
            <a:pPr algn="ctr"/>
            <a:r>
              <a:rPr lang="el-GR" sz="4000" b="1" dirty="0"/>
              <a:t>σ</a:t>
            </a:r>
            <a:endParaRPr lang="hu-HU" sz="4000" b="1" dirty="0"/>
          </a:p>
          <a:p>
            <a:pPr algn="ctr"/>
            <a:endParaRPr lang="hu-HU" sz="4000" b="1" dirty="0"/>
          </a:p>
          <a:p>
            <a:pPr algn="ctr"/>
            <a:r>
              <a:rPr lang="el-GR" sz="4000" b="1" dirty="0"/>
              <a:t>π</a:t>
            </a:r>
            <a:endParaRPr lang="hu-HU" sz="4000" b="1" dirty="0"/>
          </a:p>
        </p:txBody>
      </p:sp>
    </p:spTree>
    <p:extLst>
      <p:ext uri="{BB962C8B-B14F-4D97-AF65-F5344CB8AC3E}">
        <p14:creationId xmlns:p14="http://schemas.microsoft.com/office/powerpoint/2010/main" val="300608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86211" y="874800"/>
            <a:ext cx="13934753" cy="379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86211" y="873148"/>
            <a:ext cx="13934753" cy="379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0070C0"/>
                </a:solidFill>
                <a:sym typeface="Symbol"/>
              </a:rPr>
              <a:t>Bond </a:t>
            </a:r>
            <a:r>
              <a:rPr lang="hu-HU" b="1" dirty="0" err="1">
                <a:solidFill>
                  <a:srgbClr val="0070C0"/>
                </a:solidFill>
                <a:sym typeface="Symbol"/>
              </a:rPr>
              <a:t>Length</a:t>
            </a:r>
            <a:r>
              <a:rPr lang="hu-HU" b="1" dirty="0">
                <a:solidFill>
                  <a:srgbClr val="0070C0"/>
                </a:solidFill>
                <a:sym typeface="Symbol"/>
              </a:rPr>
              <a:t> </a:t>
            </a:r>
            <a:r>
              <a:rPr lang="hu-HU" b="1" dirty="0" err="1">
                <a:solidFill>
                  <a:srgbClr val="0070C0"/>
                </a:solidFill>
                <a:sym typeface="Symbol"/>
              </a:rPr>
              <a:t>Alternation</a:t>
            </a:r>
            <a:r>
              <a:rPr lang="hu-HU" b="1" dirty="0">
                <a:solidFill>
                  <a:srgbClr val="0070C0"/>
                </a:solidFill>
                <a:sym typeface="Symbol"/>
              </a:rPr>
              <a:t>:     BLA </a:t>
            </a:r>
            <a:r>
              <a:rPr lang="hu-HU" b="1" baseline="-25000" dirty="0">
                <a:solidFill>
                  <a:srgbClr val="0070C0"/>
                </a:solidFill>
                <a:sym typeface="Symbol"/>
              </a:rPr>
              <a:t>i</a:t>
            </a:r>
            <a:r>
              <a:rPr lang="hu-HU" b="1" dirty="0">
                <a:solidFill>
                  <a:srgbClr val="0070C0"/>
                </a:solidFill>
                <a:sym typeface="Symbol"/>
              </a:rPr>
              <a:t> = |</a:t>
            </a:r>
            <a:r>
              <a:rPr lang="hu-HU" b="1" dirty="0" err="1">
                <a:solidFill>
                  <a:srgbClr val="0070C0"/>
                </a:solidFill>
                <a:sym typeface="Symbol"/>
              </a:rPr>
              <a:t>r</a:t>
            </a:r>
            <a:r>
              <a:rPr lang="hu-HU" b="1" baseline="-25000" dirty="0" err="1">
                <a:solidFill>
                  <a:srgbClr val="0070C0"/>
                </a:solidFill>
                <a:sym typeface="Symbol"/>
              </a:rPr>
              <a:t>i</a:t>
            </a:r>
            <a:r>
              <a:rPr lang="hu-HU" b="1" baseline="-25000" dirty="0">
                <a:solidFill>
                  <a:srgbClr val="0070C0"/>
                </a:solidFill>
                <a:sym typeface="Symbol"/>
              </a:rPr>
              <a:t>+1</a:t>
            </a:r>
            <a:r>
              <a:rPr lang="hu-HU" b="1" dirty="0">
                <a:solidFill>
                  <a:srgbClr val="0070C0"/>
                </a:solidFill>
                <a:sym typeface="Symbol"/>
              </a:rPr>
              <a:t> – </a:t>
            </a:r>
            <a:r>
              <a:rPr lang="hu-HU" b="1" dirty="0" err="1">
                <a:solidFill>
                  <a:srgbClr val="0070C0"/>
                </a:solidFill>
                <a:sym typeface="Symbol"/>
              </a:rPr>
              <a:t>r</a:t>
            </a:r>
            <a:r>
              <a:rPr lang="hu-HU" b="1" baseline="-25000" dirty="0" err="1">
                <a:solidFill>
                  <a:srgbClr val="0070C0"/>
                </a:solidFill>
                <a:sym typeface="Symbol"/>
              </a:rPr>
              <a:t>i</a:t>
            </a:r>
            <a:r>
              <a:rPr lang="hu-HU" b="1" dirty="0">
                <a:solidFill>
                  <a:srgbClr val="0070C0"/>
                </a:solidFill>
                <a:sym typeface="Symbol"/>
              </a:rPr>
              <a:t>|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004048" y="27089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rgbClr val="0070C0"/>
                </a:solidFill>
                <a:sym typeface="Symbol"/>
              </a:rPr>
              <a:t>r</a:t>
            </a:r>
            <a:r>
              <a:rPr lang="hu-HU" b="1" baseline="-25000" dirty="0" err="1">
                <a:solidFill>
                  <a:srgbClr val="0070C0"/>
                </a:solidFill>
                <a:sym typeface="Symbol"/>
              </a:rPr>
              <a:t>i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940152" y="21328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rgbClr val="0070C0"/>
                </a:solidFill>
                <a:sym typeface="Symbol"/>
              </a:rPr>
              <a:t>r</a:t>
            </a:r>
            <a:r>
              <a:rPr lang="hu-HU" b="1" baseline="-25000" dirty="0" err="1">
                <a:solidFill>
                  <a:srgbClr val="0070C0"/>
                </a:solidFill>
                <a:sym typeface="Symbol"/>
              </a:rPr>
              <a:t>i</a:t>
            </a:r>
            <a:r>
              <a:rPr lang="hu-HU" b="1" baseline="-25000" dirty="0">
                <a:solidFill>
                  <a:srgbClr val="0070C0"/>
                </a:solidFill>
                <a:sym typeface="Symbol"/>
              </a:rPr>
              <a:t>+1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44998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	</a:t>
            </a:r>
            <a:r>
              <a:rPr lang="hu-HU" dirty="0" err="1"/>
              <a:t>physics</a:t>
            </a:r>
            <a:r>
              <a:rPr lang="hu-HU" dirty="0"/>
              <a:t> </a:t>
            </a:r>
            <a:r>
              <a:rPr lang="hu-HU" dirty="0" err="1"/>
              <a:t>student</a:t>
            </a:r>
            <a:r>
              <a:rPr lang="hu-HU" dirty="0"/>
              <a:t> : BLA = 0 			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86211" y="873148"/>
            <a:ext cx="13934753" cy="379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0" y="4766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0070C0"/>
                </a:solidFill>
                <a:sym typeface="Symbol"/>
              </a:rPr>
              <a:t>Bond </a:t>
            </a:r>
            <a:r>
              <a:rPr lang="hu-HU" b="1" dirty="0" err="1">
                <a:solidFill>
                  <a:srgbClr val="0070C0"/>
                </a:solidFill>
                <a:sym typeface="Symbol"/>
              </a:rPr>
              <a:t>Length</a:t>
            </a:r>
            <a:r>
              <a:rPr lang="hu-HU" b="1" dirty="0">
                <a:solidFill>
                  <a:srgbClr val="0070C0"/>
                </a:solidFill>
                <a:sym typeface="Symbol"/>
              </a:rPr>
              <a:t> </a:t>
            </a:r>
            <a:r>
              <a:rPr lang="hu-HU" b="1" dirty="0" err="1">
                <a:solidFill>
                  <a:srgbClr val="0070C0"/>
                </a:solidFill>
                <a:sym typeface="Symbol"/>
              </a:rPr>
              <a:t>Alternation</a:t>
            </a:r>
            <a:r>
              <a:rPr lang="hu-HU" b="1" dirty="0">
                <a:solidFill>
                  <a:srgbClr val="0070C0"/>
                </a:solidFill>
                <a:sym typeface="Symbol"/>
              </a:rPr>
              <a:t>:     BLA </a:t>
            </a:r>
            <a:r>
              <a:rPr lang="hu-HU" b="1" baseline="-25000" dirty="0">
                <a:solidFill>
                  <a:srgbClr val="0070C0"/>
                </a:solidFill>
                <a:sym typeface="Symbol"/>
              </a:rPr>
              <a:t>i</a:t>
            </a:r>
            <a:r>
              <a:rPr lang="hu-HU" b="1" dirty="0">
                <a:solidFill>
                  <a:srgbClr val="0070C0"/>
                </a:solidFill>
                <a:sym typeface="Symbol"/>
              </a:rPr>
              <a:t> = |</a:t>
            </a:r>
            <a:r>
              <a:rPr lang="hu-HU" b="1" dirty="0" err="1">
                <a:solidFill>
                  <a:srgbClr val="0070C0"/>
                </a:solidFill>
                <a:sym typeface="Symbol"/>
              </a:rPr>
              <a:t>r</a:t>
            </a:r>
            <a:r>
              <a:rPr lang="hu-HU" b="1" baseline="-25000" dirty="0" err="1">
                <a:solidFill>
                  <a:srgbClr val="0070C0"/>
                </a:solidFill>
                <a:sym typeface="Symbol"/>
              </a:rPr>
              <a:t>i</a:t>
            </a:r>
            <a:r>
              <a:rPr lang="hu-HU" b="1" baseline="-25000" dirty="0">
                <a:solidFill>
                  <a:srgbClr val="0070C0"/>
                </a:solidFill>
                <a:sym typeface="Symbol"/>
              </a:rPr>
              <a:t>+1</a:t>
            </a:r>
            <a:r>
              <a:rPr lang="hu-HU" b="1" dirty="0">
                <a:solidFill>
                  <a:srgbClr val="0070C0"/>
                </a:solidFill>
                <a:sym typeface="Symbol"/>
              </a:rPr>
              <a:t> – </a:t>
            </a:r>
            <a:r>
              <a:rPr lang="hu-HU" b="1" dirty="0" err="1">
                <a:solidFill>
                  <a:srgbClr val="0070C0"/>
                </a:solidFill>
                <a:sym typeface="Symbol"/>
              </a:rPr>
              <a:t>r</a:t>
            </a:r>
            <a:r>
              <a:rPr lang="hu-HU" b="1" baseline="-25000" dirty="0" err="1">
                <a:solidFill>
                  <a:srgbClr val="0070C0"/>
                </a:solidFill>
                <a:sym typeface="Symbol"/>
              </a:rPr>
              <a:t>i</a:t>
            </a:r>
            <a:r>
              <a:rPr lang="hu-HU" b="1" dirty="0">
                <a:solidFill>
                  <a:srgbClr val="0070C0"/>
                </a:solidFill>
                <a:sym typeface="Symbol"/>
              </a:rPr>
              <a:t>|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004048" y="27089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rgbClr val="0070C0"/>
                </a:solidFill>
                <a:sym typeface="Symbol"/>
              </a:rPr>
              <a:t>r</a:t>
            </a:r>
            <a:r>
              <a:rPr lang="hu-HU" b="1" baseline="-25000" dirty="0" err="1">
                <a:solidFill>
                  <a:srgbClr val="0070C0"/>
                </a:solidFill>
                <a:sym typeface="Symbol"/>
              </a:rPr>
              <a:t>i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940152" y="21328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rgbClr val="0070C0"/>
                </a:solidFill>
                <a:sym typeface="Symbol"/>
              </a:rPr>
              <a:t>r</a:t>
            </a:r>
            <a:r>
              <a:rPr lang="hu-HU" b="1" baseline="-25000" dirty="0" err="1">
                <a:solidFill>
                  <a:srgbClr val="0070C0"/>
                </a:solidFill>
                <a:sym typeface="Symbol"/>
              </a:rPr>
              <a:t>i</a:t>
            </a:r>
            <a:r>
              <a:rPr lang="hu-HU" b="1" baseline="-25000" dirty="0">
                <a:solidFill>
                  <a:srgbClr val="0070C0"/>
                </a:solidFill>
                <a:sym typeface="Symbol"/>
              </a:rPr>
              <a:t>+1</a:t>
            </a:r>
            <a:endParaRPr lang="hu-HU" b="1" dirty="0">
              <a:solidFill>
                <a:srgbClr val="0070C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449982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	</a:t>
            </a:r>
            <a:r>
              <a:rPr lang="hu-HU" dirty="0" err="1"/>
              <a:t>physics</a:t>
            </a:r>
            <a:r>
              <a:rPr lang="hu-HU" dirty="0"/>
              <a:t> </a:t>
            </a:r>
            <a:r>
              <a:rPr lang="hu-HU" dirty="0" err="1"/>
              <a:t>student</a:t>
            </a:r>
            <a:r>
              <a:rPr lang="hu-HU" dirty="0"/>
              <a:t> : BLA = 0 			</a:t>
            </a:r>
          </a:p>
          <a:p>
            <a:endParaRPr lang="hu-HU" dirty="0"/>
          </a:p>
          <a:p>
            <a:r>
              <a:rPr lang="hu-HU" dirty="0"/>
              <a:t>	</a:t>
            </a:r>
            <a:r>
              <a:rPr lang="hu-HU" dirty="0" err="1"/>
              <a:t>chemistry</a:t>
            </a:r>
            <a:r>
              <a:rPr lang="hu-HU" dirty="0"/>
              <a:t> </a:t>
            </a:r>
            <a:r>
              <a:rPr lang="hu-HU" dirty="0" err="1"/>
              <a:t>student</a:t>
            </a:r>
            <a:r>
              <a:rPr lang="hu-HU" dirty="0"/>
              <a:t> : BLA = R</a:t>
            </a:r>
            <a:r>
              <a:rPr lang="hu-HU" baseline="-25000" dirty="0"/>
              <a:t>1</a:t>
            </a:r>
            <a:r>
              <a:rPr lang="hu-HU" dirty="0"/>
              <a:t> – R</a:t>
            </a:r>
            <a:r>
              <a:rPr lang="hu-HU" baseline="-25000" dirty="0"/>
              <a:t>2</a:t>
            </a:r>
            <a:r>
              <a:rPr lang="hu-HU" dirty="0"/>
              <a:t> </a:t>
            </a:r>
            <a:r>
              <a:rPr lang="hu-HU" dirty="0">
                <a:sym typeface="Symbol"/>
              </a:rPr>
              <a:t> 21 </a:t>
            </a:r>
            <a:r>
              <a:rPr lang="hu-HU" dirty="0" err="1">
                <a:sym typeface="Symbol"/>
              </a:rPr>
              <a:t>pm</a:t>
            </a:r>
            <a:r>
              <a:rPr lang="hu-HU" dirty="0">
                <a:sym typeface="Symbol"/>
              </a:rPr>
              <a:t>		</a:t>
            </a:r>
            <a:r>
              <a:rPr lang="hu-HU" dirty="0"/>
              <a:t> </a:t>
            </a:r>
            <a:endParaRPr lang="hu-HU" dirty="0">
              <a:sym typeface="Symbol"/>
            </a:endParaRPr>
          </a:p>
          <a:p>
            <a:endParaRPr lang="hu-HU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50992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C14H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80000"/>
            <a:ext cx="9144000" cy="210049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19888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finite</a:t>
            </a:r>
            <a:r>
              <a:rPr lang="hu-HU" dirty="0"/>
              <a:t> </a:t>
            </a:r>
            <a:r>
              <a:rPr lang="hu-HU" dirty="0" err="1"/>
              <a:t>oligomer</a:t>
            </a:r>
            <a:r>
              <a:rPr lang="hu-HU" dirty="0"/>
              <a:t>: </a:t>
            </a:r>
            <a:r>
              <a:rPr lang="hu-HU" dirty="0" err="1"/>
              <a:t>chain</a:t>
            </a:r>
            <a:r>
              <a:rPr lang="hu-HU" dirty="0"/>
              <a:t> end </a:t>
            </a:r>
            <a:r>
              <a:rPr lang="hu-HU" dirty="0" err="1"/>
              <a:t>effects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C14H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80000"/>
            <a:ext cx="9144000" cy="2100494"/>
          </a:xfrm>
          <a:prstGeom prst="rect">
            <a:avLst/>
          </a:prstGeom>
        </p:spPr>
      </p:pic>
      <p:cxnSp>
        <p:nvCxnSpPr>
          <p:cNvPr id="4" name="Egyenes összekötő 3"/>
          <p:cNvCxnSpPr>
            <a:cxnSpLocks noChangeAspect="1"/>
          </p:cNvCxnSpPr>
          <p:nvPr/>
        </p:nvCxnSpPr>
        <p:spPr bwMode="auto">
          <a:xfrm rot="-360000">
            <a:off x="882000" y="3888000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Egyenes összekötő 7"/>
          <p:cNvCxnSpPr>
            <a:cxnSpLocks noChangeAspect="1"/>
          </p:cNvCxnSpPr>
          <p:nvPr/>
        </p:nvCxnSpPr>
        <p:spPr bwMode="auto">
          <a:xfrm rot="-360000">
            <a:off x="936000" y="3800234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Egyenes összekötő 14"/>
          <p:cNvCxnSpPr>
            <a:cxnSpLocks noChangeAspect="1"/>
          </p:cNvCxnSpPr>
          <p:nvPr/>
        </p:nvCxnSpPr>
        <p:spPr bwMode="auto">
          <a:xfrm rot="-360000">
            <a:off x="7892497" y="3815992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Egyenes összekötő 15"/>
          <p:cNvCxnSpPr>
            <a:cxnSpLocks noChangeAspect="1"/>
          </p:cNvCxnSpPr>
          <p:nvPr/>
        </p:nvCxnSpPr>
        <p:spPr bwMode="auto">
          <a:xfrm rot="-360000">
            <a:off x="7946497" y="3728226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Szövegdoboz 26"/>
          <p:cNvSpPr txBox="1"/>
          <p:nvPr/>
        </p:nvSpPr>
        <p:spPr>
          <a:xfrm>
            <a:off x="0" y="19888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finite</a:t>
            </a:r>
            <a:r>
              <a:rPr lang="hu-HU" dirty="0"/>
              <a:t> </a:t>
            </a:r>
            <a:r>
              <a:rPr lang="hu-HU" dirty="0" err="1"/>
              <a:t>oligomer</a:t>
            </a:r>
            <a:r>
              <a:rPr lang="hu-HU" dirty="0"/>
              <a:t>: </a:t>
            </a:r>
            <a:r>
              <a:rPr lang="hu-HU" dirty="0" err="1"/>
              <a:t>chain</a:t>
            </a:r>
            <a:r>
              <a:rPr lang="hu-HU" dirty="0"/>
              <a:t> end </a:t>
            </a:r>
            <a:r>
              <a:rPr lang="hu-HU" dirty="0" err="1"/>
              <a:t>effects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C14H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80000"/>
            <a:ext cx="9144000" cy="2100494"/>
          </a:xfrm>
          <a:prstGeom prst="rect">
            <a:avLst/>
          </a:prstGeom>
        </p:spPr>
      </p:pic>
      <p:cxnSp>
        <p:nvCxnSpPr>
          <p:cNvPr id="4" name="Egyenes összekötő 3"/>
          <p:cNvCxnSpPr>
            <a:cxnSpLocks noChangeAspect="1"/>
          </p:cNvCxnSpPr>
          <p:nvPr/>
        </p:nvCxnSpPr>
        <p:spPr bwMode="auto">
          <a:xfrm rot="-360000">
            <a:off x="882000" y="3888000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Egyenes összekötő 7"/>
          <p:cNvCxnSpPr>
            <a:cxnSpLocks noChangeAspect="1"/>
          </p:cNvCxnSpPr>
          <p:nvPr/>
        </p:nvCxnSpPr>
        <p:spPr bwMode="auto">
          <a:xfrm rot="-360000">
            <a:off x="936000" y="3800234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Egyenes összekötő 8"/>
          <p:cNvCxnSpPr>
            <a:cxnSpLocks noChangeAspect="1"/>
          </p:cNvCxnSpPr>
          <p:nvPr/>
        </p:nvCxnSpPr>
        <p:spPr bwMode="auto">
          <a:xfrm rot="6900000">
            <a:off x="1440000" y="3808800"/>
            <a:ext cx="306689" cy="23001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Egyenes összekötő 9"/>
          <p:cNvCxnSpPr>
            <a:cxnSpLocks noChangeAspect="1"/>
          </p:cNvCxnSpPr>
          <p:nvPr/>
        </p:nvCxnSpPr>
        <p:spPr bwMode="auto">
          <a:xfrm rot="6900000">
            <a:off x="2610000" y="3798000"/>
            <a:ext cx="306689" cy="23001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Egyenes összekötő 10"/>
          <p:cNvCxnSpPr>
            <a:cxnSpLocks noChangeAspect="1"/>
          </p:cNvCxnSpPr>
          <p:nvPr/>
        </p:nvCxnSpPr>
        <p:spPr bwMode="auto">
          <a:xfrm rot="6900000">
            <a:off x="3780000" y="3787200"/>
            <a:ext cx="306689" cy="23001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Egyenes összekötő 11"/>
          <p:cNvCxnSpPr>
            <a:cxnSpLocks noChangeAspect="1"/>
          </p:cNvCxnSpPr>
          <p:nvPr/>
        </p:nvCxnSpPr>
        <p:spPr bwMode="auto">
          <a:xfrm rot="6900000">
            <a:off x="4950000" y="3776400"/>
            <a:ext cx="306689" cy="23001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Egyenes összekötő 12"/>
          <p:cNvCxnSpPr>
            <a:cxnSpLocks noChangeAspect="1"/>
          </p:cNvCxnSpPr>
          <p:nvPr/>
        </p:nvCxnSpPr>
        <p:spPr bwMode="auto">
          <a:xfrm rot="6900000">
            <a:off x="6120000" y="3765600"/>
            <a:ext cx="306689" cy="23001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Egyenes összekötő 13"/>
          <p:cNvCxnSpPr>
            <a:cxnSpLocks noChangeAspect="1"/>
          </p:cNvCxnSpPr>
          <p:nvPr/>
        </p:nvCxnSpPr>
        <p:spPr bwMode="auto">
          <a:xfrm rot="6900000">
            <a:off x="7290000" y="3754800"/>
            <a:ext cx="306689" cy="23001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Egyenes összekötő 14"/>
          <p:cNvCxnSpPr>
            <a:cxnSpLocks noChangeAspect="1"/>
          </p:cNvCxnSpPr>
          <p:nvPr/>
        </p:nvCxnSpPr>
        <p:spPr bwMode="auto">
          <a:xfrm rot="-360000">
            <a:off x="7892497" y="3815992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Egyenes összekötő 15"/>
          <p:cNvCxnSpPr>
            <a:cxnSpLocks noChangeAspect="1"/>
          </p:cNvCxnSpPr>
          <p:nvPr/>
        </p:nvCxnSpPr>
        <p:spPr bwMode="auto">
          <a:xfrm rot="-360000">
            <a:off x="7946497" y="3728226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Egyenes összekötő 16"/>
          <p:cNvCxnSpPr>
            <a:cxnSpLocks noChangeAspect="1"/>
          </p:cNvCxnSpPr>
          <p:nvPr/>
        </p:nvCxnSpPr>
        <p:spPr bwMode="auto">
          <a:xfrm rot="-360000">
            <a:off x="4388400" y="3852000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Egyenes összekötő 17"/>
          <p:cNvCxnSpPr>
            <a:cxnSpLocks noChangeAspect="1"/>
          </p:cNvCxnSpPr>
          <p:nvPr/>
        </p:nvCxnSpPr>
        <p:spPr bwMode="auto">
          <a:xfrm rot="-360000">
            <a:off x="4442400" y="3765600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Egyenes összekötő 18"/>
          <p:cNvCxnSpPr>
            <a:cxnSpLocks noChangeAspect="1"/>
          </p:cNvCxnSpPr>
          <p:nvPr/>
        </p:nvCxnSpPr>
        <p:spPr bwMode="auto">
          <a:xfrm rot="-360000">
            <a:off x="2054689" y="3888000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Egyenes összekötő 19"/>
          <p:cNvCxnSpPr>
            <a:cxnSpLocks noChangeAspect="1"/>
          </p:cNvCxnSpPr>
          <p:nvPr/>
        </p:nvCxnSpPr>
        <p:spPr bwMode="auto">
          <a:xfrm rot="-360000">
            <a:off x="2108689" y="3800234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Egyenes összekötő 20"/>
          <p:cNvCxnSpPr>
            <a:cxnSpLocks noChangeAspect="1"/>
          </p:cNvCxnSpPr>
          <p:nvPr/>
        </p:nvCxnSpPr>
        <p:spPr bwMode="auto">
          <a:xfrm rot="-360000">
            <a:off x="3204000" y="3852000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Egyenes összekötő 21"/>
          <p:cNvCxnSpPr>
            <a:cxnSpLocks noChangeAspect="1"/>
          </p:cNvCxnSpPr>
          <p:nvPr/>
        </p:nvCxnSpPr>
        <p:spPr bwMode="auto">
          <a:xfrm rot="-360000">
            <a:off x="3258000" y="3780000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Egyenes összekötő 22"/>
          <p:cNvCxnSpPr>
            <a:cxnSpLocks noChangeAspect="1"/>
          </p:cNvCxnSpPr>
          <p:nvPr/>
        </p:nvCxnSpPr>
        <p:spPr bwMode="auto">
          <a:xfrm rot="-360000">
            <a:off x="5558400" y="3837600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Egyenes összekötő 23"/>
          <p:cNvCxnSpPr>
            <a:cxnSpLocks noChangeAspect="1"/>
          </p:cNvCxnSpPr>
          <p:nvPr/>
        </p:nvCxnSpPr>
        <p:spPr bwMode="auto">
          <a:xfrm rot="-360000">
            <a:off x="5605200" y="3762000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Egyenes összekötő 24"/>
          <p:cNvCxnSpPr>
            <a:cxnSpLocks noChangeAspect="1"/>
          </p:cNvCxnSpPr>
          <p:nvPr/>
        </p:nvCxnSpPr>
        <p:spPr bwMode="auto">
          <a:xfrm rot="-360000">
            <a:off x="6732000" y="3815992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Egyenes összekötő 25"/>
          <p:cNvCxnSpPr>
            <a:cxnSpLocks noChangeAspect="1"/>
          </p:cNvCxnSpPr>
          <p:nvPr/>
        </p:nvCxnSpPr>
        <p:spPr bwMode="auto">
          <a:xfrm rot="-360000">
            <a:off x="6768000" y="3736800"/>
            <a:ext cx="222934" cy="16720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Szövegdoboz 26"/>
          <p:cNvSpPr txBox="1"/>
          <p:nvPr/>
        </p:nvSpPr>
        <p:spPr>
          <a:xfrm>
            <a:off x="0" y="198884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finite</a:t>
            </a:r>
            <a:r>
              <a:rPr lang="hu-HU" dirty="0"/>
              <a:t> </a:t>
            </a:r>
            <a:r>
              <a:rPr lang="hu-HU" dirty="0" err="1"/>
              <a:t>oligomer</a:t>
            </a:r>
            <a:r>
              <a:rPr lang="hu-HU" dirty="0"/>
              <a:t>: </a:t>
            </a:r>
            <a:r>
              <a:rPr lang="hu-HU" dirty="0" err="1"/>
              <a:t>chain</a:t>
            </a:r>
            <a:r>
              <a:rPr lang="hu-HU" dirty="0"/>
              <a:t> end </a:t>
            </a:r>
            <a:r>
              <a:rPr lang="hu-HU" dirty="0" err="1"/>
              <a:t>effects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Alapértelmezett terv">
  <a:themeElements>
    <a:clrScheme name="3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131</Words>
  <Application>Microsoft Office PowerPoint</Application>
  <PresentationFormat>Diavetítés a képernyőre (4:3 oldalarány)</PresentationFormat>
  <Paragraphs>50</Paragraphs>
  <Slides>19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6" baseType="lpstr">
      <vt:lpstr>Arial</vt:lpstr>
      <vt:lpstr>Calibri</vt:lpstr>
      <vt:lpstr>MS Mincho</vt:lpstr>
      <vt:lpstr>Symbol</vt:lpstr>
      <vt:lpstr>Times New Roman</vt:lpstr>
      <vt:lpstr>Wingdings</vt:lpstr>
      <vt:lpstr>3_Alapértelmezett terv</vt:lpstr>
      <vt:lpstr>MACROMOLECULES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kurti</dc:creator>
  <cp:lastModifiedBy>Kürti Jenő</cp:lastModifiedBy>
  <cp:revision>244</cp:revision>
  <dcterms:created xsi:type="dcterms:W3CDTF">2016-03-23T09:37:44Z</dcterms:created>
  <dcterms:modified xsi:type="dcterms:W3CDTF">2019-11-04T14:43:03Z</dcterms:modified>
</cp:coreProperties>
</file>