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773" r:id="rId3"/>
    <p:sldId id="774" r:id="rId4"/>
    <p:sldId id="787" r:id="rId5"/>
    <p:sldId id="788" r:id="rId6"/>
    <p:sldId id="338" r:id="rId7"/>
    <p:sldId id="790" r:id="rId8"/>
    <p:sldId id="801" r:id="rId9"/>
    <p:sldId id="802" r:id="rId10"/>
    <p:sldId id="803" r:id="rId11"/>
    <p:sldId id="804" r:id="rId12"/>
    <p:sldId id="805" r:id="rId13"/>
    <p:sldId id="806" r:id="rId14"/>
    <p:sldId id="777" r:id="rId15"/>
    <p:sldId id="793" r:id="rId16"/>
    <p:sldId id="794" r:id="rId17"/>
    <p:sldId id="795" r:id="rId18"/>
    <p:sldId id="796" r:id="rId19"/>
    <p:sldId id="797" r:id="rId20"/>
    <p:sldId id="786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EAEAEA"/>
    <a:srgbClr val="E1E1E1"/>
    <a:srgbClr val="DDDDD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0" autoAdjust="0"/>
    <p:restoredTop sz="86426" autoAdjust="0"/>
  </p:normalViewPr>
  <p:slideViewPr>
    <p:cSldViewPr>
      <p:cViewPr varScale="1">
        <p:scale>
          <a:sx n="76" d="100"/>
          <a:sy n="76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B9B3-9362-4DEE-A2FA-97300AA714C6}" type="datetimeFigureOut">
              <a:rPr lang="hu-HU" smtClean="0"/>
              <a:pPr/>
              <a:t>2019. 11. 04.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2558-3F5D-4851-BC63-925F1C459AD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94F74-9B48-4103-8D4D-1252EA38BA3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C77E-8F28-48C1-BBCC-EE793EC21F3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20B4-4659-453F-92DC-23BFBBCA5F2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CE04B-7DB7-4D44-AFA9-5F5A33D77C4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FA01-0687-43E1-B134-1FD09822C48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8946-079C-4850-AF66-8E4C5F90CE9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24EC-DF25-4BE4-BA8E-D7D04BE1B4E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C9D2-0532-47AD-AFED-C1AC7B84BEB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40F2-EBE0-4E99-B2EE-DB1AE9F13BB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922F-675A-4B6F-81EB-21A09FD7739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7125-5553-4EA7-805A-152AF2AB8F3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51C2-11A9-454F-B8FB-1A47E852B1F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ED013-3785-44AF-AC90-38F94DF3C44A}" type="slidenum">
              <a:rPr lang="hu-H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01000" cy="1143000"/>
          </a:xfrm>
        </p:spPr>
        <p:txBody>
          <a:bodyPr/>
          <a:lstStyle/>
          <a:p>
            <a:pPr eaLnBrk="1" hangingPunct="1"/>
            <a:r>
              <a:rPr lang="hu-HU" sz="4800" b="1" dirty="0">
                <a:solidFill>
                  <a:srgbClr val="FF0066"/>
                </a:solidFill>
              </a:rPr>
              <a:t>MACROMOLECULES</a:t>
            </a:r>
            <a:endParaRPr lang="en-US" sz="4800" b="1" dirty="0">
              <a:solidFill>
                <a:srgbClr val="FF0066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/>
          <a:lstStyle/>
          <a:p>
            <a:pPr eaLnBrk="1" hangingPunct="1"/>
            <a:r>
              <a:rPr lang="hu-HU" sz="1600" b="1" dirty="0" err="1">
                <a:latin typeface="Times New Roman" pitchFamily="18" charset="0"/>
              </a:rPr>
              <a:t>lecture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for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physics</a:t>
            </a:r>
            <a:r>
              <a:rPr lang="hu-HU" sz="1600" b="1" dirty="0">
                <a:latin typeface="Times New Roman" pitchFamily="18" charset="0"/>
              </a:rPr>
              <a:t> and </a:t>
            </a:r>
            <a:r>
              <a:rPr lang="hu-HU" sz="1600" b="1" dirty="0" err="1">
                <a:latin typeface="Times New Roman" pitchFamily="18" charset="0"/>
              </a:rPr>
              <a:t>biophysics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students</a:t>
            </a:r>
            <a:endParaRPr lang="hu-HU" sz="1600" b="1" dirty="0">
              <a:latin typeface="Times New Roman" pitchFamily="18" charset="0"/>
            </a:endParaRPr>
          </a:p>
          <a:p>
            <a:pPr eaLnBrk="1" hangingPunct="1"/>
            <a:r>
              <a:rPr lang="hu-HU" sz="1600" b="1" dirty="0" smtClean="0">
                <a:latin typeface="Times New Roman" pitchFamily="18" charset="0"/>
              </a:rPr>
              <a:t>2019. </a:t>
            </a:r>
            <a:r>
              <a:rPr lang="hu-HU" sz="1600" b="1" dirty="0" err="1">
                <a:latin typeface="Times New Roman" pitchFamily="18" charset="0"/>
              </a:rPr>
              <a:t>winter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semester</a:t>
            </a:r>
            <a:r>
              <a:rPr lang="hu-HU" sz="1600" b="1" dirty="0">
                <a:latin typeface="Times New Roman" pitchFamily="18" charset="0"/>
              </a:rPr>
              <a:t> – </a:t>
            </a:r>
            <a:r>
              <a:rPr lang="hu-HU" sz="1600" b="1" dirty="0" smtClean="0">
                <a:latin typeface="Times New Roman" pitchFamily="18" charset="0"/>
              </a:rPr>
              <a:t>5. </a:t>
            </a:r>
            <a:r>
              <a:rPr lang="hu-HU" sz="1600" b="1" smtClean="0">
                <a:latin typeface="Times New Roman" pitchFamily="18" charset="0"/>
              </a:rPr>
              <a:t>November</a:t>
            </a:r>
            <a:endParaRPr lang="hu-HU" sz="1600" b="1" dirty="0">
              <a:latin typeface="Times New Roman" pitchFamily="18" charset="0"/>
            </a:endParaRPr>
          </a:p>
          <a:p>
            <a:pPr eaLnBrk="1" hangingPunct="1"/>
            <a:endParaRPr lang="hu-HU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err="1">
                <a:latin typeface="Times New Roman" pitchFamily="18" charset="0"/>
              </a:rPr>
              <a:t>Jenő</a:t>
            </a:r>
            <a:r>
              <a:rPr lang="en-US" b="1" dirty="0">
                <a:latin typeface="Times New Roman" pitchFamily="18" charset="0"/>
              </a:rPr>
              <a:t> KÜRTI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Eötvös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</a:rPr>
              <a:t>Loránd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University 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Institute of Physics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Department of Biological Physics </a:t>
            </a:r>
          </a:p>
          <a:p>
            <a:pPr eaLnBrk="1" hangingPunct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770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e-mail: kurti@virag.elte.hu					</a:t>
            </a:r>
            <a:r>
              <a:rPr lang="hu-HU" sz="1400" b="1" dirty="0">
                <a:solidFill>
                  <a:srgbClr val="808080"/>
                </a:solidFill>
                <a:latin typeface="Times New Roman" pitchFamily="18" charset="0"/>
              </a:rPr>
              <a:t>        </a:t>
            </a: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www: </a:t>
            </a:r>
            <a:r>
              <a:rPr lang="hu-HU" sz="1400" b="1" dirty="0" err="1">
                <a:solidFill>
                  <a:srgbClr val="808080"/>
                </a:solidFill>
                <a:latin typeface="Times New Roman" pitchFamily="18" charset="0"/>
              </a:rPr>
              <a:t>regi</a:t>
            </a: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virag.elte.hu/</a:t>
            </a:r>
            <a:r>
              <a:rPr lang="en-US" sz="1400" b="1" dirty="0" err="1">
                <a:solidFill>
                  <a:srgbClr val="808080"/>
                </a:solidFill>
                <a:latin typeface="Times New Roman" pitchFamily="18" charset="0"/>
              </a:rPr>
              <a:t>kurti</a:t>
            </a:r>
            <a:endParaRPr lang="en-US" sz="1400" b="1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5" name="Robbanás 2 4"/>
          <p:cNvSpPr>
            <a:spLocks noChangeArrowheads="1"/>
          </p:cNvSpPr>
          <p:nvPr/>
        </p:nvSpPr>
        <p:spPr bwMode="auto">
          <a:xfrm>
            <a:off x="2411413" y="3738563"/>
            <a:ext cx="215900" cy="195262"/>
          </a:xfrm>
          <a:prstGeom prst="irregularSeal2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HS_chain_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" y="806777"/>
            <a:ext cx="9104763" cy="52444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BLA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along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2n+2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chains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119675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4048" y="14127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1043608" y="1988840"/>
            <a:ext cx="756084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omboid 5"/>
          <p:cNvSpPr/>
          <p:nvPr/>
        </p:nvSpPr>
        <p:spPr bwMode="auto">
          <a:xfrm>
            <a:off x="5076056" y="1628219"/>
            <a:ext cx="3600400" cy="389976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omboid 7"/>
          <p:cNvSpPr/>
          <p:nvPr/>
        </p:nvSpPr>
        <p:spPr bwMode="auto">
          <a:xfrm flipH="1">
            <a:off x="971600" y="1630706"/>
            <a:ext cx="3584523" cy="516922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HS_chain_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" y="806777"/>
            <a:ext cx="9104763" cy="52444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BLA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along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2n+2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chains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119675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4048" y="14127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1043608" y="2276872"/>
            <a:ext cx="756084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omboid 5"/>
          <p:cNvSpPr/>
          <p:nvPr/>
        </p:nvSpPr>
        <p:spPr bwMode="auto">
          <a:xfrm>
            <a:off x="4932040" y="1628799"/>
            <a:ext cx="3816424" cy="792089"/>
          </a:xfrm>
          <a:prstGeom prst="parallelogram">
            <a:avLst>
              <a:gd name="adj" fmla="val 6877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omboid 7"/>
          <p:cNvSpPr/>
          <p:nvPr/>
        </p:nvSpPr>
        <p:spPr bwMode="auto">
          <a:xfrm flipH="1">
            <a:off x="899591" y="1630705"/>
            <a:ext cx="3672407" cy="646167"/>
          </a:xfrm>
          <a:prstGeom prst="parallelogram">
            <a:avLst>
              <a:gd name="adj" fmla="val 5787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220072" y="148478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n=4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HS_chain_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" y="806777"/>
            <a:ext cx="9104763" cy="52444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BLA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along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2n+2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chains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119675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4048" y="14127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37797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    		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infinite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limit: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Peierls-distortion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28184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BLA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9 pm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Egyenes összekötő 7"/>
          <p:cNvCxnSpPr/>
          <p:nvPr/>
        </p:nvCxnSpPr>
        <p:spPr bwMode="auto">
          <a:xfrm>
            <a:off x="6012160" y="2636912"/>
            <a:ext cx="0" cy="27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Szövegdoboz 8"/>
          <p:cNvSpPr txBox="1"/>
          <p:nvPr/>
        </p:nvSpPr>
        <p:spPr>
          <a:xfrm>
            <a:off x="8460432" y="155679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155679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n=10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20072" y="148478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n=4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2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873148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Bond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Length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Alternation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:     BLA 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= |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+1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–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|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4048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40152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+1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03" y="450912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educated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 BLA = 0 		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/>
              </a:rPr>
              <a:t>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chemistry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: BLA = R</a:t>
            </a:r>
            <a:r>
              <a:rPr kumimoji="0" lang="hu-H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R</a:t>
            </a:r>
            <a:r>
              <a:rPr kumimoji="0" lang="hu-H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 21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pm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	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+mn-ea"/>
                <a:cs typeface="+mn-cs"/>
              </a:rPr>
              <a:t>K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	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educated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 0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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 9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pm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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hu-H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R</a:t>
            </a:r>
            <a:r>
              <a:rPr kumimoji="0" lang="hu-H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+mn-ea"/>
                <a:cs typeface="+mn-cs"/>
              </a:rPr>
              <a:t>J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         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Peierls-distortion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Egyenes összekötő nyíllal 6"/>
          <p:cNvCxnSpPr/>
          <p:nvPr/>
        </p:nvCxnSpPr>
        <p:spPr bwMode="auto">
          <a:xfrm>
            <a:off x="3275856" y="6021288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17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23CF712-59F3-4366-B8DC-5260F21B0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69" y="0"/>
            <a:ext cx="4877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52144AD-CC47-48CD-8E5C-3106E0D13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624840"/>
            <a:ext cx="5900928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EC194A1-044E-41AB-BF1B-588D34459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7" y="0"/>
            <a:ext cx="4524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C56E10C-ACC5-4F6C-9D75-0EA0A206C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-305363"/>
            <a:ext cx="6336703" cy="87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F4BE3D-6622-4F37-B532-55F440222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" y="1502664"/>
            <a:ext cx="7775448" cy="3852672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3409E24-4061-428C-B035-ED9A4AF19BA8}"/>
              </a:ext>
            </a:extLst>
          </p:cNvPr>
          <p:cNvSpPr/>
          <p:nvPr/>
        </p:nvSpPr>
        <p:spPr bwMode="auto">
          <a:xfrm>
            <a:off x="611560" y="1368152"/>
            <a:ext cx="7848163" cy="332656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9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E180896-1417-4856-BE29-D3A13E92E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" y="0"/>
            <a:ext cx="8880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7905398-6BD1-4FD2-B78A-58DA1379F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37" y="0"/>
            <a:ext cx="4988525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C3A72711-3A90-4127-B263-F1DEBD9C500E}"/>
              </a:ext>
            </a:extLst>
          </p:cNvPr>
          <p:cNvSpPr/>
          <p:nvPr/>
        </p:nvSpPr>
        <p:spPr bwMode="auto">
          <a:xfrm>
            <a:off x="1933721" y="-49696"/>
            <a:ext cx="288032" cy="6957392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827E784-E7B7-4901-AAE3-EC3BD93F9EF3}"/>
              </a:ext>
            </a:extLst>
          </p:cNvPr>
          <p:cNvSpPr/>
          <p:nvPr/>
        </p:nvSpPr>
        <p:spPr bwMode="auto">
          <a:xfrm>
            <a:off x="7020272" y="102704"/>
            <a:ext cx="288032" cy="6957392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 useBgFill="1">
        <p:nvSpPr>
          <p:cNvPr id="6" name="Téglalap 5">
            <a:extLst>
              <a:ext uri="{FF2B5EF4-FFF2-40B4-BE49-F238E27FC236}">
                <a16:creationId xmlns:a16="http://schemas.microsoft.com/office/drawing/2014/main" id="{4255B538-7205-4F7C-9F73-9FC3F1B967D0}"/>
              </a:ext>
            </a:extLst>
          </p:cNvPr>
          <p:cNvSpPr/>
          <p:nvPr/>
        </p:nvSpPr>
        <p:spPr bwMode="auto">
          <a:xfrm>
            <a:off x="5760000" y="1044000"/>
            <a:ext cx="72008" cy="21602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 useBgFill="1">
        <p:nvSpPr>
          <p:cNvPr id="7" name="Téglalap 6">
            <a:extLst>
              <a:ext uri="{FF2B5EF4-FFF2-40B4-BE49-F238E27FC236}">
                <a16:creationId xmlns:a16="http://schemas.microsoft.com/office/drawing/2014/main" id="{B98980BA-C81B-4B04-81D5-68CA9BCD2C74}"/>
              </a:ext>
            </a:extLst>
          </p:cNvPr>
          <p:cNvSpPr/>
          <p:nvPr/>
        </p:nvSpPr>
        <p:spPr bwMode="auto">
          <a:xfrm>
            <a:off x="2627784" y="5013176"/>
            <a:ext cx="72008" cy="21602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1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09354B7-EE89-4E23-94AC-4A5DF8CEF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37" y="0"/>
            <a:ext cx="4988525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2812CF29-B712-4C20-97E7-85955DAA3DA4}"/>
              </a:ext>
            </a:extLst>
          </p:cNvPr>
          <p:cNvSpPr/>
          <p:nvPr/>
        </p:nvSpPr>
        <p:spPr bwMode="auto">
          <a:xfrm>
            <a:off x="6948264" y="-49696"/>
            <a:ext cx="288032" cy="6957392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Hückel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theory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geometry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bond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length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optimization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Longuet-Higgins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Salem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1959)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D25F3EC-1C77-490B-A6DC-60A9F6FB8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92" y="0"/>
            <a:ext cx="6007815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E924D49-A98A-4984-8351-DB47FF8D6C58}"/>
              </a:ext>
            </a:extLst>
          </p:cNvPr>
          <p:cNvSpPr txBox="1"/>
          <p:nvPr/>
        </p:nvSpPr>
        <p:spPr>
          <a:xfrm>
            <a:off x="7308304" y="5445224"/>
            <a:ext cx="1835696" cy="861774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Blackadder ITC" panose="04020505051007020D02" pitchFamily="8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COULSON 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relation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4A008DC-CA19-4273-A319-5933DA8AAC59}"/>
              </a:ext>
            </a:extLst>
          </p:cNvPr>
          <p:cNvSpPr/>
          <p:nvPr/>
        </p:nvSpPr>
        <p:spPr bwMode="auto">
          <a:xfrm>
            <a:off x="5652120" y="6237312"/>
            <a:ext cx="1923787" cy="432048"/>
          </a:xfrm>
          <a:prstGeom prst="rect">
            <a:avLst/>
          </a:prstGeom>
          <a:solidFill>
            <a:srgbClr val="E4E4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30">
            <a:extLst>
              <a:ext uri="{FF2B5EF4-FFF2-40B4-BE49-F238E27FC236}">
                <a16:creationId xmlns:a16="http://schemas.microsoft.com/office/drawing/2014/main" id="{DA028412-14A5-4FAA-A352-EBD085A8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6237312"/>
            <a:ext cx="219075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6688"/>
            <a:ext cx="4676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LHS  </a:t>
            </a:r>
            <a:r>
              <a:rPr lang="hu-HU" b="1" dirty="0" err="1">
                <a:solidFill>
                  <a:srgbClr val="0070C0"/>
                </a:solidFill>
              </a:rPr>
              <a:t>model</a:t>
            </a:r>
            <a:r>
              <a:rPr lang="hu-HU" b="1" dirty="0">
                <a:solidFill>
                  <a:srgbClr val="0070C0"/>
                </a:solidFill>
              </a:rPr>
              <a:t>: </a:t>
            </a:r>
            <a:r>
              <a:rPr lang="hu-HU" b="1" dirty="0" err="1">
                <a:solidFill>
                  <a:srgbClr val="0070C0"/>
                </a:solidFill>
              </a:rPr>
              <a:t>Hückel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theory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with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geometry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sz="1400" b="1" dirty="0">
                <a:solidFill>
                  <a:srgbClr val="0070C0"/>
                </a:solidFill>
              </a:rPr>
              <a:t>(</a:t>
            </a:r>
            <a:r>
              <a:rPr lang="hu-HU" sz="1400" b="1" dirty="0" err="1">
                <a:solidFill>
                  <a:srgbClr val="0070C0"/>
                </a:solidFill>
              </a:rPr>
              <a:t>bond</a:t>
            </a:r>
            <a:r>
              <a:rPr lang="hu-HU" sz="1400" b="1" dirty="0">
                <a:solidFill>
                  <a:srgbClr val="0070C0"/>
                </a:solidFill>
              </a:rPr>
              <a:t> </a:t>
            </a:r>
            <a:r>
              <a:rPr lang="hu-HU" sz="1400" b="1" dirty="0" err="1">
                <a:solidFill>
                  <a:srgbClr val="0070C0"/>
                </a:solidFill>
              </a:rPr>
              <a:t>length</a:t>
            </a:r>
            <a:r>
              <a:rPr lang="hu-HU" sz="1400" b="1" dirty="0">
                <a:solidFill>
                  <a:srgbClr val="0070C0"/>
                </a:solidFill>
              </a:rPr>
              <a:t>)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optimization</a:t>
            </a:r>
            <a:endParaRPr lang="hu-HU" b="1" dirty="0">
              <a:solidFill>
                <a:srgbClr val="0070C0"/>
              </a:solidFill>
            </a:endParaRPr>
          </a:p>
          <a:p>
            <a:pPr algn="ctr"/>
            <a:r>
              <a:rPr lang="hu-HU" b="1" dirty="0">
                <a:solidFill>
                  <a:srgbClr val="0070C0"/>
                </a:solidFill>
              </a:rPr>
              <a:t>(</a:t>
            </a:r>
            <a:r>
              <a:rPr lang="hu-HU" b="1" dirty="0" err="1">
                <a:solidFill>
                  <a:srgbClr val="0070C0"/>
                </a:solidFill>
              </a:rPr>
              <a:t>Longuet-Higgins</a:t>
            </a:r>
            <a:r>
              <a:rPr lang="hu-HU" b="1" dirty="0">
                <a:solidFill>
                  <a:srgbClr val="0070C0"/>
                </a:solidFill>
              </a:rPr>
              <a:t>, </a:t>
            </a:r>
            <a:r>
              <a:rPr lang="hu-HU" b="1" dirty="0" err="1">
                <a:solidFill>
                  <a:srgbClr val="0070C0"/>
                </a:solidFill>
              </a:rPr>
              <a:t>Salem</a:t>
            </a:r>
            <a:r>
              <a:rPr lang="hu-HU" b="1" dirty="0">
                <a:solidFill>
                  <a:srgbClr val="0070C0"/>
                </a:solidFill>
              </a:rPr>
              <a:t>; 1959)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504284"/>
            <a:ext cx="5100000" cy="628572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013176"/>
            <a:ext cx="1628571" cy="300000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013175"/>
            <a:ext cx="1985715" cy="285714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01008"/>
            <a:ext cx="1257300" cy="419100"/>
          </a:xfrm>
          <a:prstGeom prst="rect">
            <a:avLst/>
          </a:prstGeom>
          <a:noFill/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761381"/>
            <a:ext cx="2190750" cy="371475"/>
          </a:xfrm>
          <a:prstGeom prst="rect">
            <a:avLst/>
          </a:prstGeom>
          <a:noFill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924944"/>
            <a:ext cx="4300001" cy="642857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7092280" y="493187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Coulson</a:t>
            </a:r>
            <a:r>
              <a:rPr lang="hu-HU" dirty="0"/>
              <a:t> </a:t>
            </a:r>
            <a:r>
              <a:rPr lang="hu-HU" dirty="0" err="1"/>
              <a:t>relation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884368" y="3501008"/>
            <a:ext cx="114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MO - LCAO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995936" y="24208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</a:t>
            </a:r>
            <a:r>
              <a:rPr lang="hu-HU" baseline="-25000" dirty="0" err="1"/>
              <a:t>m</a:t>
            </a:r>
            <a:r>
              <a:rPr lang="hu-HU" dirty="0"/>
              <a:t> (mobile) </a:t>
            </a:r>
            <a:r>
              <a:rPr lang="hu-HU" dirty="0" err="1"/>
              <a:t>bond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:</a:t>
            </a:r>
          </a:p>
        </p:txBody>
      </p:sp>
      <p:sp>
        <p:nvSpPr>
          <p:cNvPr id="23" name="Téglalap 22"/>
          <p:cNvSpPr/>
          <p:nvPr/>
        </p:nvSpPr>
        <p:spPr bwMode="auto">
          <a:xfrm>
            <a:off x="899592" y="5013176"/>
            <a:ext cx="1800200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églalap 23"/>
          <p:cNvSpPr/>
          <p:nvPr/>
        </p:nvSpPr>
        <p:spPr bwMode="auto">
          <a:xfrm>
            <a:off x="4788024" y="5013176"/>
            <a:ext cx="4176464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Nagy zárójel 24"/>
          <p:cNvSpPr/>
          <p:nvPr/>
        </p:nvSpPr>
        <p:spPr bwMode="auto">
          <a:xfrm>
            <a:off x="5025752" y="1290464"/>
            <a:ext cx="914400" cy="914400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6688"/>
            <a:ext cx="4676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Hückel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theory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geometry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bond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length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optimization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Longuet-Higgins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Salem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1959)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504284"/>
            <a:ext cx="5100000" cy="628572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013176"/>
            <a:ext cx="1628571" cy="300000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013175"/>
            <a:ext cx="1985715" cy="285714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01008"/>
            <a:ext cx="1257300" cy="419100"/>
          </a:xfrm>
          <a:prstGeom prst="rect">
            <a:avLst/>
          </a:prstGeom>
          <a:noFill/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761381"/>
            <a:ext cx="2190750" cy="371475"/>
          </a:xfrm>
          <a:prstGeom prst="rect">
            <a:avLst/>
          </a:prstGeom>
          <a:noFill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924944"/>
            <a:ext cx="4300001" cy="642857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7092280" y="493187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Coulson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relation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884368" y="3501008"/>
            <a:ext cx="114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 - LCAO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995936" y="24208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hu-H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(mobile)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bond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23" name="Téglalap 22"/>
          <p:cNvSpPr/>
          <p:nvPr/>
        </p:nvSpPr>
        <p:spPr bwMode="auto">
          <a:xfrm>
            <a:off x="899592" y="5013176"/>
            <a:ext cx="1800200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Téglalap 23"/>
          <p:cNvSpPr/>
          <p:nvPr/>
        </p:nvSpPr>
        <p:spPr bwMode="auto">
          <a:xfrm>
            <a:off x="4788024" y="5013176"/>
            <a:ext cx="4176464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Nagy zárójel 24"/>
          <p:cNvSpPr/>
          <p:nvPr/>
        </p:nvSpPr>
        <p:spPr bwMode="auto">
          <a:xfrm>
            <a:off x="5025752" y="1290464"/>
            <a:ext cx="914400" cy="914400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5589240"/>
            <a:ext cx="1565910" cy="12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4436" y="5589240"/>
            <a:ext cx="1562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1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utadie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40000"/>
            <a:ext cx="3252788" cy="2071688"/>
          </a:xfrm>
          <a:prstGeom prst="rect">
            <a:avLst/>
          </a:prstGeom>
        </p:spPr>
      </p:pic>
      <p:pic>
        <p:nvPicPr>
          <p:cNvPr id="3" name="Kép 2" descr="1,3-Butadiene-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038844"/>
            <a:ext cx="3382857" cy="227047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-butadiene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23928" y="2016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1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004048" y="2052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3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27984" y="2376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2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004048" y="355261"/>
            <a:ext cx="225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C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3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HS_chain_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" y="806777"/>
            <a:ext cx="9104763" cy="52444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BLA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along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2n+2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chains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119675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4048" y="14127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155679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n=10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1043608" y="1484784"/>
            <a:ext cx="756084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3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Alapértelmezett terv">
  <a:themeElements>
    <a:clrScheme name="3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180</Words>
  <Application>Microsoft Office PowerPoint</Application>
  <PresentationFormat>Diavetítés a képernyőre (4:3 oldalarány)</PresentationFormat>
  <Paragraphs>60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Blackadder ITC</vt:lpstr>
      <vt:lpstr>Calibri</vt:lpstr>
      <vt:lpstr>MS Mincho</vt:lpstr>
      <vt:lpstr>Symbol</vt:lpstr>
      <vt:lpstr>Times New Roman</vt:lpstr>
      <vt:lpstr>Wingdings</vt:lpstr>
      <vt:lpstr>3_Alapértelmezett terv</vt:lpstr>
      <vt:lpstr>MACROMOLECULES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kurti</dc:creator>
  <cp:lastModifiedBy>Kürti Jenő</cp:lastModifiedBy>
  <cp:revision>261</cp:revision>
  <cp:lastPrinted>2018-10-07T20:03:15Z</cp:lastPrinted>
  <dcterms:created xsi:type="dcterms:W3CDTF">2016-03-23T09:37:44Z</dcterms:created>
  <dcterms:modified xsi:type="dcterms:W3CDTF">2019-11-04T15:15:15Z</dcterms:modified>
</cp:coreProperties>
</file>