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1" r:id="rId2"/>
    <p:sldId id="286" r:id="rId3"/>
    <p:sldId id="283" r:id="rId4"/>
    <p:sldId id="282" r:id="rId5"/>
    <p:sldId id="264" r:id="rId6"/>
    <p:sldId id="287" r:id="rId7"/>
    <p:sldId id="259" r:id="rId8"/>
    <p:sldId id="261" r:id="rId9"/>
    <p:sldId id="275" r:id="rId10"/>
    <p:sldId id="288" r:id="rId11"/>
    <p:sldId id="285" r:id="rId12"/>
    <p:sldId id="278" r:id="rId13"/>
  </p:sldIdLst>
  <p:sldSz cx="9144000" cy="6858000" type="screen4x3"/>
  <p:notesSz cx="6797675" cy="987425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2B120-F879-4E8D-86AC-84C315466DE9}" type="datetimeFigureOut">
              <a:rPr lang="hu-HU" smtClean="0"/>
              <a:t>2014.11.04.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03237-A091-417C-8392-B119A0CC53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8435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F8108-4550-4DF0-AC12-004940B3B129}" type="datetimeFigureOut">
              <a:rPr lang="hu-HU" smtClean="0"/>
              <a:t>2014.11.04.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248ED-84BA-478B-B15C-57CEFA36F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80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9C56-31A4-4121-8211-97F05E1BF2BC}" type="datetimeFigureOut">
              <a:rPr lang="hu-HU" smtClean="0"/>
              <a:pPr/>
              <a:t>2014.11.04.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67A3-C7F4-4353-A030-A000FAC746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237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9C56-31A4-4121-8211-97F05E1BF2BC}" type="datetimeFigureOut">
              <a:rPr lang="hu-HU" smtClean="0"/>
              <a:pPr/>
              <a:t>2014.11.04.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67A3-C7F4-4353-A030-A000FAC746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055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9C56-31A4-4121-8211-97F05E1BF2BC}" type="datetimeFigureOut">
              <a:rPr lang="hu-HU" smtClean="0"/>
              <a:pPr/>
              <a:t>2014.11.04.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67A3-C7F4-4353-A030-A000FAC746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244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9C56-31A4-4121-8211-97F05E1BF2BC}" type="datetimeFigureOut">
              <a:rPr lang="hu-HU" smtClean="0"/>
              <a:pPr/>
              <a:t>2014.11.04.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67A3-C7F4-4353-A030-A000FAC746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365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9C56-31A4-4121-8211-97F05E1BF2BC}" type="datetimeFigureOut">
              <a:rPr lang="hu-HU" smtClean="0"/>
              <a:pPr/>
              <a:t>2014.11.04.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67A3-C7F4-4353-A030-A000FAC746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912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9C56-31A4-4121-8211-97F05E1BF2BC}" type="datetimeFigureOut">
              <a:rPr lang="hu-HU" smtClean="0"/>
              <a:pPr/>
              <a:t>2014.11.04.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67A3-C7F4-4353-A030-A000FAC746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25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9C56-31A4-4121-8211-97F05E1BF2BC}" type="datetimeFigureOut">
              <a:rPr lang="hu-HU" smtClean="0"/>
              <a:pPr/>
              <a:t>2014.11.04.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67A3-C7F4-4353-A030-A000FAC746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61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9C56-31A4-4121-8211-97F05E1BF2BC}" type="datetimeFigureOut">
              <a:rPr lang="hu-HU" smtClean="0"/>
              <a:pPr/>
              <a:t>2014.11.04.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67A3-C7F4-4353-A030-A000FAC746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184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9C56-31A4-4121-8211-97F05E1BF2BC}" type="datetimeFigureOut">
              <a:rPr lang="hu-HU" smtClean="0"/>
              <a:pPr/>
              <a:t>2014.11.04.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67A3-C7F4-4353-A030-A000FAC746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5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9C56-31A4-4121-8211-97F05E1BF2BC}" type="datetimeFigureOut">
              <a:rPr lang="hu-HU" smtClean="0"/>
              <a:pPr/>
              <a:t>2014.11.04.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67A3-C7F4-4353-A030-A000FAC746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107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9C56-31A4-4121-8211-97F05E1BF2BC}" type="datetimeFigureOut">
              <a:rPr lang="hu-HU" smtClean="0"/>
              <a:pPr/>
              <a:t>2014.11.04.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67A3-C7F4-4353-A030-A000FAC746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721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B9C56-31A4-4121-8211-97F05E1BF2BC}" type="datetimeFigureOut">
              <a:rPr lang="hu-HU" smtClean="0"/>
              <a:pPr/>
              <a:t>2014.11.04.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67A3-C7F4-4353-A030-A000FAC746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423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214346" y="0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Polimer </a:t>
            </a:r>
            <a:r>
              <a:rPr lang="hu-H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elektronika</a:t>
            </a:r>
            <a:endParaRPr lang="hu-HU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752"/>
            <a:ext cx="8002588" cy="1079723"/>
          </a:xfrm>
        </p:spPr>
        <p:txBody>
          <a:bodyPr/>
          <a:lstStyle/>
          <a:p>
            <a:pPr algn="ctr">
              <a:buFontTx/>
              <a:buNone/>
            </a:pPr>
            <a:r>
              <a:rPr lang="hu-H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Alapanyagok</a:t>
            </a:r>
            <a:endParaRPr lang="hu-HU" sz="24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hu-H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Kis </a:t>
            </a:r>
            <a:r>
              <a:rPr lang="hu-H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szerves molekulák		 Polimerek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23850" y="5508625"/>
            <a:ext cx="3635375" cy="10795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u-H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Közös a konjugált kettőskötés-rendszer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695851"/>
              </p:ext>
            </p:extLst>
          </p:nvPr>
        </p:nvGraphicFramePr>
        <p:xfrm>
          <a:off x="4283968" y="2370137"/>
          <a:ext cx="4537075" cy="262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Image" r:id="rId3" imgW="6577778" imgH="3530159" progId="Photoshop.Image.7">
                  <p:embed/>
                </p:oleObj>
              </mc:Choice>
              <mc:Fallback>
                <p:oleObj name="Image" r:id="rId3" imgW="6577778" imgH="3530159" progId="Photoshop.Image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370137"/>
                        <a:ext cx="4537075" cy="262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Picture 6" descr="pentac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2205038"/>
            <a:ext cx="3168650" cy="2954337"/>
          </a:xfrm>
          <a:prstGeom prst="rect">
            <a:avLst/>
          </a:prstGeom>
          <a:noFill/>
        </p:spPr>
      </p:pic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7380288" y="0"/>
          <a:ext cx="1763712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Image" r:id="rId6" imgW="1676190" imgH="1332863" progId="Photoshop.Image.7">
                  <p:embed/>
                </p:oleObj>
              </mc:Choice>
              <mc:Fallback>
                <p:oleObj name="Image" r:id="rId6" imgW="1676190" imgH="1332863" progId="Photoshop.Image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0"/>
                        <a:ext cx="1763712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6" name="Picture 8" descr="konjugált-p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238750"/>
            <a:ext cx="5508625" cy="161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Alkalmazási példák</a:t>
            </a:r>
            <a:endParaRPr lang="en-GB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5" descr="power-paper-battery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28800"/>
            <a:ext cx="4038600" cy="176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rinted-batt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557" y="4697689"/>
            <a:ext cx="2160587" cy="20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V-sát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31" y="1484784"/>
            <a:ext cx="432604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323528" y="4693334"/>
            <a:ext cx="3024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Napelem:</a:t>
            </a:r>
          </a:p>
          <a:p>
            <a:r>
              <a:rPr lang="hu-HU" sz="24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hatásfok 5 -10 %</a:t>
            </a:r>
            <a:endParaRPr lang="en-GB" sz="24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854198" y="3517883"/>
            <a:ext cx="3750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Papírszerű elem, akkumulátor, szuperkondenzátor</a:t>
            </a:r>
            <a:endParaRPr lang="en-GB" sz="24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 descr="rf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4900095"/>
            <a:ext cx="1793875" cy="16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5155639" y="610030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RFID</a:t>
            </a:r>
            <a:endParaRPr lang="en-GB" sz="20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31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sc_02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-2720" r="15069" b="2720"/>
          <a:stretch/>
        </p:blipFill>
        <p:spPr bwMode="auto">
          <a:xfrm>
            <a:off x="-472966" y="-603448"/>
            <a:ext cx="900211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55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 </a:t>
            </a:r>
            <a:endParaRPr lang="hu-HU"/>
          </a:p>
        </p:txBody>
      </p:sp>
      <p:pic>
        <p:nvPicPr>
          <p:cNvPr id="23555" name="Tartalom helye 4" descr="aston mart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536" y="669763"/>
            <a:ext cx="8368081" cy="5777098"/>
          </a:xfrm>
        </p:spPr>
      </p:pic>
      <p:pic>
        <p:nvPicPr>
          <p:cNvPr id="5" name="Picture 7" descr="lámparuh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43" y="3561760"/>
            <a:ext cx="2339752" cy="3296240"/>
          </a:xfrm>
          <a:prstGeom prst="rect">
            <a:avLst/>
          </a:prstGeom>
          <a:noFill/>
        </p:spPr>
      </p:pic>
      <p:pic>
        <p:nvPicPr>
          <p:cNvPr id="6" name="Picture 2" descr="https://encrypted-tbn2.gstatic.com/images?q=tbn:ANd9GcQ95WnKHBLvdrJmprx_2-bY92IFH4s5XudfSsxd64NqBcoaJtm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3" r="22936"/>
          <a:stretch/>
        </p:blipFill>
        <p:spPr bwMode="auto">
          <a:xfrm>
            <a:off x="6751295" y="907"/>
            <a:ext cx="2392705" cy="216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7468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Lehetséges alkalmazások</a:t>
            </a:r>
            <a:endParaRPr lang="en-GB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525963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7" descr="alkalmazáso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1"/>
            <a:ext cx="7296309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97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08850" cy="1143000"/>
          </a:xfrm>
        </p:spPr>
        <p:txBody>
          <a:bodyPr/>
          <a:lstStyle/>
          <a:p>
            <a:r>
              <a:rPr lang="hu-H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Az OLED lámpák konstrukciója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67100" cy="16129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 sz="24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Polimer alapúak:</a:t>
            </a:r>
          </a:p>
          <a:p>
            <a:pPr lvl="1">
              <a:lnSpc>
                <a:spcPct val="90000"/>
              </a:lnSpc>
            </a:pPr>
            <a:r>
              <a:rPr lang="hu-HU" sz="20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Anód, átlátszó </a:t>
            </a:r>
          </a:p>
          <a:p>
            <a:pPr lvl="1">
              <a:lnSpc>
                <a:spcPct val="90000"/>
              </a:lnSpc>
            </a:pPr>
            <a:r>
              <a:rPr lang="hu-HU" sz="20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Katód, fém</a:t>
            </a:r>
          </a:p>
          <a:p>
            <a:pPr lvl="1">
              <a:lnSpc>
                <a:spcPct val="90000"/>
              </a:lnSpc>
            </a:pPr>
            <a:r>
              <a:rPr lang="hu-HU" sz="20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Szerves réteg 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4005263"/>
            <a:ext cx="4787900" cy="21209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Kis molekulájú OLED:</a:t>
            </a:r>
          </a:p>
          <a:p>
            <a:pPr lvl="1">
              <a:lnSpc>
                <a:spcPct val="90000"/>
              </a:lnSpc>
            </a:pPr>
            <a:r>
              <a:rPr lang="hu-H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Összetettebb rétegszerkezet</a:t>
            </a:r>
          </a:p>
          <a:p>
            <a:pPr lvl="1">
              <a:lnSpc>
                <a:spcPct val="90000"/>
              </a:lnSpc>
            </a:pPr>
            <a:r>
              <a:rPr lang="hu-H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Energiaszintek illesztésére, potenciálgát csökkentésére</a:t>
            </a:r>
          </a:p>
          <a:p>
            <a:pPr lvl="1">
              <a:lnSpc>
                <a:spcPct val="90000"/>
              </a:lnSpc>
            </a:pPr>
            <a:r>
              <a:rPr lang="hu-H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Elektron/lyuk szállító réteg</a:t>
            </a:r>
          </a:p>
          <a:p>
            <a:pPr lvl="1">
              <a:lnSpc>
                <a:spcPct val="90000"/>
              </a:lnSpc>
            </a:pPr>
            <a:r>
              <a:rPr lang="hu-H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Lyuk/elektron blokkoló réteg</a:t>
            </a:r>
          </a:p>
        </p:txBody>
      </p:sp>
      <p:pic>
        <p:nvPicPr>
          <p:cNvPr id="13317" name="Picture 5" descr="OLED sém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535113"/>
            <a:ext cx="4787900" cy="2411412"/>
          </a:xfrm>
          <a:prstGeom prst="rect">
            <a:avLst/>
          </a:prstGeom>
          <a:noFill/>
        </p:spPr>
      </p:pic>
      <p:pic>
        <p:nvPicPr>
          <p:cNvPr id="13318" name="Picture 6" descr="sm-ole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270250"/>
            <a:ext cx="2762250" cy="3587750"/>
          </a:xfrm>
          <a:prstGeom prst="rect">
            <a:avLst/>
          </a:prstGeom>
          <a:noFill/>
        </p:spPr>
      </p:pic>
      <p:pic>
        <p:nvPicPr>
          <p:cNvPr id="13319" name="Picture 7" descr="lámpa1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0"/>
            <a:ext cx="1835150" cy="1401763"/>
          </a:xfrm>
          <a:prstGeom prst="rect">
            <a:avLst/>
          </a:prstGeom>
          <a:noFill/>
        </p:spPr>
      </p:pic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3419475" y="2349500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b="1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3995738" y="5157788"/>
            <a:ext cx="792162" cy="215900"/>
          </a:xfrm>
          <a:prstGeom prst="leftArrow">
            <a:avLst>
              <a:gd name="adj1" fmla="val 50000"/>
              <a:gd name="adj2" fmla="val 91728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b="1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956550" cy="1143000"/>
          </a:xfrm>
        </p:spPr>
        <p:txBody>
          <a:bodyPr/>
          <a:lstStyle/>
          <a:p>
            <a:r>
              <a:rPr lang="hu-HU" b="1" dirty="0">
                <a:solidFill>
                  <a:srgbClr val="000066"/>
                </a:solidFill>
                <a:latin typeface="Comic Sans MS" pitchFamily="66" charset="0"/>
              </a:rPr>
              <a:t>A fénykeltés mechanizmusa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875"/>
            <a:ext cx="3419475" cy="54451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hu-HU" sz="2000" b="1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hu-HU" sz="2000" b="1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hu-HU" sz="2000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428737"/>
            <a:ext cx="4427537" cy="542926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 sz="2000" b="1" dirty="0" err="1">
                <a:solidFill>
                  <a:srgbClr val="000066"/>
                </a:solidFill>
                <a:latin typeface="Comic Sans MS" pitchFamily="66" charset="0"/>
              </a:rPr>
              <a:t>Foszforeszcencia</a:t>
            </a:r>
            <a:r>
              <a:rPr lang="hu-HU" sz="2000" b="1" dirty="0">
                <a:solidFill>
                  <a:srgbClr val="000066"/>
                </a:solidFill>
                <a:latin typeface="Comic Sans MS" pitchFamily="66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hu-HU" sz="1800" b="1" dirty="0">
                <a:solidFill>
                  <a:srgbClr val="000066"/>
                </a:solidFill>
                <a:latin typeface="Comic Sans MS" pitchFamily="66" charset="0"/>
              </a:rPr>
              <a:t>Elektron – lyuk azonos spinnel</a:t>
            </a:r>
          </a:p>
          <a:p>
            <a:pPr>
              <a:lnSpc>
                <a:spcPct val="90000"/>
              </a:lnSpc>
            </a:pPr>
            <a:r>
              <a:rPr lang="hu-HU" sz="1800" b="1" dirty="0">
                <a:solidFill>
                  <a:srgbClr val="000066"/>
                </a:solidFill>
                <a:latin typeface="Comic Sans MS" pitchFamily="66" charset="0"/>
              </a:rPr>
              <a:t>A rekombináció harmadik szereplő segítségével</a:t>
            </a:r>
          </a:p>
          <a:p>
            <a:pPr>
              <a:lnSpc>
                <a:spcPct val="90000"/>
              </a:lnSpc>
            </a:pPr>
            <a:r>
              <a:rPr lang="hu-HU" sz="1800" b="1" dirty="0">
                <a:solidFill>
                  <a:srgbClr val="000066"/>
                </a:solidFill>
                <a:latin typeface="Comic Sans MS" pitchFamily="66" charset="0"/>
              </a:rPr>
              <a:t>IQE </a:t>
            </a:r>
            <a:r>
              <a:rPr lang="hu-HU" sz="1800" b="1" dirty="0">
                <a:solidFill>
                  <a:srgbClr val="000066"/>
                </a:solidFill>
                <a:latin typeface="Comic Sans MS" pitchFamily="66" charset="0"/>
                <a:sym typeface="Symbol" pitchFamily="18" charset="2"/>
              </a:rPr>
              <a:t> 100%</a:t>
            </a:r>
          </a:p>
          <a:p>
            <a:pPr>
              <a:lnSpc>
                <a:spcPct val="90000"/>
              </a:lnSpc>
            </a:pPr>
            <a:r>
              <a:rPr lang="hu-HU" sz="1800" b="1" dirty="0">
                <a:solidFill>
                  <a:srgbClr val="000066"/>
                </a:solidFill>
                <a:latin typeface="Comic Sans MS" pitchFamily="66" charset="0"/>
                <a:sym typeface="Symbol" pitchFamily="18" charset="2"/>
              </a:rPr>
              <a:t>Adalék </a:t>
            </a:r>
            <a:r>
              <a:rPr lang="hu-HU" sz="1800" b="1" dirty="0" smtClean="0">
                <a:solidFill>
                  <a:srgbClr val="000066"/>
                </a:solidFill>
                <a:latin typeface="Comic Sans MS" pitchFamily="66" charset="0"/>
                <a:sym typeface="Symbol" pitchFamily="18" charset="2"/>
              </a:rPr>
              <a:t>nemesfém</a:t>
            </a:r>
            <a:br>
              <a:rPr lang="hu-HU" sz="1800" b="1" dirty="0" smtClean="0">
                <a:solidFill>
                  <a:srgbClr val="000066"/>
                </a:solidFill>
                <a:latin typeface="Comic Sans MS" pitchFamily="66" charset="0"/>
                <a:sym typeface="Symbol" pitchFamily="18" charset="2"/>
              </a:rPr>
            </a:br>
            <a:r>
              <a:rPr lang="hu-HU" sz="1800" b="1" dirty="0" smtClean="0">
                <a:solidFill>
                  <a:srgbClr val="000066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hu-HU" sz="1800" b="1" dirty="0">
                <a:solidFill>
                  <a:srgbClr val="000066"/>
                </a:solidFill>
                <a:latin typeface="Comic Sans MS" pitchFamily="66" charset="0"/>
                <a:sym typeface="Symbol" pitchFamily="18" charset="2"/>
              </a:rPr>
              <a:t>komplex (</a:t>
            </a:r>
            <a:r>
              <a:rPr lang="hu-HU" sz="1800" b="1" dirty="0" err="1">
                <a:solidFill>
                  <a:srgbClr val="000066"/>
                </a:solidFill>
                <a:latin typeface="Comic Sans MS" pitchFamily="66" charset="0"/>
                <a:sym typeface="Symbol" pitchFamily="18" charset="2"/>
              </a:rPr>
              <a:t>Ir</a:t>
            </a:r>
            <a:r>
              <a:rPr lang="hu-HU" sz="1800" b="1" dirty="0">
                <a:solidFill>
                  <a:srgbClr val="000066"/>
                </a:solidFill>
                <a:latin typeface="Comic Sans MS" pitchFamily="66" charset="0"/>
                <a:sym typeface="Symbol" pitchFamily="18" charset="2"/>
              </a:rPr>
              <a:t>,</a:t>
            </a:r>
            <a:r>
              <a:rPr lang="hu-HU" sz="1800" b="1" dirty="0" err="1">
                <a:solidFill>
                  <a:srgbClr val="000066"/>
                </a:solidFill>
                <a:latin typeface="Comic Sans MS" pitchFamily="66" charset="0"/>
                <a:sym typeface="Symbol" pitchFamily="18" charset="2"/>
              </a:rPr>
              <a:t>Os</a:t>
            </a:r>
            <a:r>
              <a:rPr lang="hu-HU" sz="1800" b="1" dirty="0">
                <a:solidFill>
                  <a:srgbClr val="000066"/>
                </a:solidFill>
                <a:latin typeface="Comic Sans MS" pitchFamily="66" charset="0"/>
                <a:sym typeface="Symbol" pitchFamily="18" charset="2"/>
              </a:rPr>
              <a:t>,</a:t>
            </a:r>
            <a:r>
              <a:rPr lang="hu-HU" sz="1800" b="1" dirty="0" err="1">
                <a:solidFill>
                  <a:srgbClr val="000066"/>
                </a:solidFill>
                <a:latin typeface="Comic Sans MS" pitchFamily="66" charset="0"/>
                <a:sym typeface="Symbol" pitchFamily="18" charset="2"/>
              </a:rPr>
              <a:t>Pt</a:t>
            </a:r>
            <a:r>
              <a:rPr lang="hu-HU" sz="1800" b="1" dirty="0">
                <a:solidFill>
                  <a:srgbClr val="000066"/>
                </a:solidFill>
                <a:latin typeface="Comic Sans MS" pitchFamily="66" charset="0"/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sz="20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hu-HU" sz="20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hu-HU" sz="2000" b="1" dirty="0" smtClean="0">
                <a:solidFill>
                  <a:srgbClr val="000066"/>
                </a:solidFill>
                <a:latin typeface="Comic Sans MS" pitchFamily="66" charset="0"/>
              </a:rPr>
              <a:t>Fluoreszcencia</a:t>
            </a:r>
            <a:r>
              <a:rPr lang="hu-HU" sz="2000" b="1" dirty="0">
                <a:solidFill>
                  <a:srgbClr val="000066"/>
                </a:solidFill>
                <a:latin typeface="Comic Sans MS" pitchFamily="66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hu-HU" sz="2000" b="1" dirty="0">
                <a:solidFill>
                  <a:srgbClr val="000066"/>
                </a:solidFill>
                <a:latin typeface="Comic Sans MS" pitchFamily="66" charset="0"/>
              </a:rPr>
              <a:t>Elektron – lyuk ellentétes spinnel</a:t>
            </a:r>
          </a:p>
          <a:p>
            <a:pPr>
              <a:lnSpc>
                <a:spcPct val="90000"/>
              </a:lnSpc>
            </a:pPr>
            <a:r>
              <a:rPr lang="hu-HU" sz="2000" b="1" dirty="0">
                <a:solidFill>
                  <a:srgbClr val="000066"/>
                </a:solidFill>
                <a:latin typeface="Comic Sans MS" pitchFamily="66" charset="0"/>
              </a:rPr>
              <a:t>Így a belső kvantumhatásfok </a:t>
            </a:r>
            <a:r>
              <a:rPr lang="hu-HU" sz="2000" b="1" dirty="0" err="1">
                <a:solidFill>
                  <a:srgbClr val="000066"/>
                </a:solidFill>
                <a:latin typeface="Comic Sans MS" pitchFamily="66" charset="0"/>
              </a:rPr>
              <a:t>max</a:t>
            </a:r>
            <a:r>
              <a:rPr lang="hu-HU" sz="2000" b="1" dirty="0">
                <a:solidFill>
                  <a:srgbClr val="000066"/>
                </a:solidFill>
                <a:latin typeface="Comic Sans MS" pitchFamily="66" charset="0"/>
              </a:rPr>
              <a:t> 25%</a:t>
            </a:r>
          </a:p>
          <a:p>
            <a:pPr>
              <a:lnSpc>
                <a:spcPct val="90000"/>
              </a:lnSpc>
            </a:pPr>
            <a:r>
              <a:rPr lang="hu-HU" sz="2000" b="1" dirty="0">
                <a:solidFill>
                  <a:srgbClr val="000066"/>
                </a:solidFill>
                <a:latin typeface="Comic Sans MS" pitchFamily="66" charset="0"/>
              </a:rPr>
              <a:t>Szinte minden </a:t>
            </a:r>
            <a:r>
              <a:rPr lang="hu-HU" sz="2000" b="1" dirty="0" smtClean="0">
                <a:solidFill>
                  <a:srgbClr val="000066"/>
                </a:solidFill>
                <a:latin typeface="Comic Sans MS" pitchFamily="66" charset="0"/>
              </a:rPr>
              <a:t>polimer </a:t>
            </a:r>
            <a:r>
              <a:rPr lang="hu-HU" sz="2000" b="1" dirty="0">
                <a:solidFill>
                  <a:srgbClr val="000066"/>
                </a:solidFill>
                <a:latin typeface="Comic Sans MS" pitchFamily="66" charset="0"/>
              </a:rPr>
              <a:t>és kis-</a:t>
            </a:r>
            <a:br>
              <a:rPr lang="hu-HU" sz="2000" b="1" dirty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hu-HU" sz="2000" b="1" dirty="0">
                <a:solidFill>
                  <a:srgbClr val="000066"/>
                </a:solidFill>
                <a:latin typeface="Comic Sans MS" pitchFamily="66" charset="0"/>
              </a:rPr>
              <a:t>molekula e </a:t>
            </a:r>
            <a:r>
              <a:rPr lang="hu-HU" sz="2000" b="1" dirty="0" smtClean="0">
                <a:solidFill>
                  <a:srgbClr val="000066"/>
                </a:solidFill>
                <a:latin typeface="Comic Sans MS" pitchFamily="66" charset="0"/>
              </a:rPr>
              <a:t>mechanizmus </a:t>
            </a:r>
            <a:r>
              <a:rPr lang="hu-HU" sz="2000" b="1" dirty="0">
                <a:solidFill>
                  <a:srgbClr val="000066"/>
                </a:solidFill>
                <a:latin typeface="Comic Sans MS" pitchFamily="66" charset="0"/>
              </a:rPr>
              <a:t/>
            </a:r>
            <a:br>
              <a:rPr lang="hu-HU" sz="2000" b="1" dirty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hu-HU" sz="2000" b="1" dirty="0">
                <a:solidFill>
                  <a:srgbClr val="000066"/>
                </a:solidFill>
                <a:latin typeface="Comic Sans MS" pitchFamily="66" charset="0"/>
              </a:rPr>
              <a:t>szerint</a:t>
            </a:r>
            <a:endParaRPr lang="hu-HU" sz="1800" b="1" dirty="0">
              <a:solidFill>
                <a:srgbClr val="000066"/>
              </a:solidFill>
              <a:latin typeface="Comic Sans MS" pitchFamily="66" charset="0"/>
              <a:sym typeface="Symbol" pitchFamily="18" charset="2"/>
            </a:endParaRPr>
          </a:p>
        </p:txBody>
      </p:sp>
      <p:pic>
        <p:nvPicPr>
          <p:cNvPr id="12293" name="Picture 5" descr="fémkomp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7947" y="2492896"/>
            <a:ext cx="1733550" cy="1833562"/>
          </a:xfrm>
          <a:prstGeom prst="rect">
            <a:avLst/>
          </a:prstGeom>
          <a:noFill/>
        </p:spPr>
      </p:pic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8101013" y="0"/>
          <a:ext cx="1042987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Image" r:id="rId4" imgW="952045" imgH="1383639" progId="Photoshop.Image.7">
                  <p:embed/>
                </p:oleObj>
              </mc:Choice>
              <mc:Fallback>
                <p:oleObj name="Image" r:id="rId4" imgW="952045" imgH="1383639" progId="Photoshop.Image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0"/>
                        <a:ext cx="1042987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23850" y="6491288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i="1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Jablonsky diagram</a:t>
            </a:r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1428736"/>
            <a:ext cx="4656215" cy="502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u-H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Sávszerkezet</a:t>
            </a:r>
            <a:endParaRPr lang="hu-HU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9720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hu-H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Katód:</a:t>
            </a:r>
          </a:p>
          <a:p>
            <a:pPr>
              <a:defRPr/>
            </a:pPr>
            <a:r>
              <a:rPr lang="hu-H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Kilépési munka illesztése az ETL LUMO szintjéhez: </a:t>
            </a:r>
            <a:r>
              <a:rPr lang="hu-HU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</a:t>
            </a:r>
            <a:r>
              <a:rPr lang="hu-H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Mg, </a:t>
            </a:r>
            <a:r>
              <a:rPr lang="hu-HU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</a:t>
            </a:r>
            <a:r>
              <a:rPr lang="hu-H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hu-HU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Ag</a:t>
            </a:r>
            <a:r>
              <a:rPr lang="hu-H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</a:p>
          <a:p>
            <a:pPr>
              <a:defRPr/>
            </a:pPr>
            <a:r>
              <a:rPr lang="hu-H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Kémiai stabilitás: </a:t>
            </a:r>
            <a:r>
              <a:rPr lang="hu-HU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</a:t>
            </a:r>
            <a:r>
              <a:rPr lang="hu-H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 </a:t>
            </a:r>
            <a:r>
              <a:rPr lang="hu-HU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Ag</a:t>
            </a:r>
            <a:r>
              <a:rPr lang="hu-H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Mg(</a:t>
            </a:r>
            <a:r>
              <a:rPr lang="hu-HU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LiF</a:t>
            </a:r>
            <a:r>
              <a:rPr lang="hu-H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), </a:t>
            </a:r>
          </a:p>
          <a:p>
            <a:pPr>
              <a:defRPr/>
            </a:pPr>
            <a:r>
              <a:rPr lang="hu-H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Reflexió csökkentés a kicsatolási veszteség csökkentésére: </a:t>
            </a:r>
            <a:r>
              <a:rPr lang="hu-HU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Ag</a:t>
            </a:r>
            <a:endParaRPr lang="hu-HU" sz="24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hu-H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Átlátszó katód a felülvilágító </a:t>
            </a:r>
            <a:r>
              <a:rPr lang="hu-HU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OLED-hez</a:t>
            </a:r>
            <a:endParaRPr lang="hu-HU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4" name="Tartalom helye 5" descr="sávszerk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473575" y="1916833"/>
            <a:ext cx="4670425" cy="4026768"/>
          </a:xfrm>
          <a:ln>
            <a:solidFill>
              <a:srgbClr val="000066"/>
            </a:solidFill>
          </a:ln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Technológia</a:t>
            </a:r>
            <a:endParaRPr lang="en-GB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0" y="1268761"/>
            <a:ext cx="4464496" cy="3600400"/>
          </a:xfrm>
        </p:spPr>
        <p:txBody>
          <a:bodyPr/>
          <a:lstStyle/>
          <a:p>
            <a:r>
              <a:rPr lang="hu-HU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Kis molekulák: vákuumgőzölés, </a:t>
            </a:r>
            <a:br>
              <a:rPr lang="hu-HU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</a:br>
            <a:r>
              <a:rPr lang="hu-HU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20 – 100 nm rétegek</a:t>
            </a:r>
          </a:p>
          <a:p>
            <a:r>
              <a:rPr lang="hu-HU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Polimerek: </a:t>
            </a:r>
            <a:br>
              <a:rPr lang="hu-HU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</a:br>
            <a:r>
              <a:rPr lang="hu-HU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oldószeres, nyomdatechnikai eljárások, „roll </a:t>
            </a:r>
            <a:r>
              <a:rPr lang="hu-HU" b="1" dirty="0" err="1" smtClean="0">
                <a:solidFill>
                  <a:srgbClr val="000066"/>
                </a:solidFill>
                <a:latin typeface="Comic Sans MS" panose="030F0702030302020204" pitchFamily="66" charset="0"/>
              </a:rPr>
              <a:t>to</a:t>
            </a:r>
            <a:r>
              <a:rPr lang="hu-HU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rgbClr val="000066"/>
                </a:solidFill>
                <a:latin typeface="Comic Sans MS" panose="030F0702030302020204" pitchFamily="66" charset="0"/>
              </a:rPr>
              <a:t>roll</a:t>
            </a:r>
            <a:r>
              <a:rPr lang="hu-HU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”</a:t>
            </a:r>
            <a:endParaRPr lang="en-GB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5" descr="OT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015" y="4021498"/>
            <a:ext cx="2498749" cy="285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2r-rfid-szer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4406"/>
            <a:ext cx="4038600" cy="273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6066"/>
            <a:ext cx="4716016" cy="139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7308304" y="4509120"/>
            <a:ext cx="1835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Tintasugaras nyomtatóval készített FET</a:t>
            </a:r>
            <a:endParaRPr lang="en-GB" sz="20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406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hu-H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Az első panelek</a:t>
            </a:r>
          </a:p>
        </p:txBody>
      </p:sp>
      <p:pic>
        <p:nvPicPr>
          <p:cNvPr id="5124" name="Tartalom helye 6" descr="16-kit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7918" y="4047356"/>
            <a:ext cx="6067941" cy="2810644"/>
          </a:xfr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LED konferencia 2013</a:t>
            </a:r>
          </a:p>
        </p:txBody>
      </p:sp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0397" y="988239"/>
            <a:ext cx="4720076" cy="299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480948" y="1580130"/>
            <a:ext cx="3643312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Fent: </a:t>
            </a:r>
            <a:r>
              <a:rPr lang="hu-HU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Velve</a:t>
            </a:r>
            <a:r>
              <a:rPr lang="hu-HU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hu-HU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Verbatim</a:t>
            </a:r>
            <a:r>
              <a:rPr lang="hu-HU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</a:p>
          <a:p>
            <a:pPr>
              <a:defRPr/>
            </a:pPr>
            <a:r>
              <a:rPr lang="hu-HU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Lent:  </a:t>
            </a:r>
            <a:r>
              <a:rPr lang="hu-HU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L: </a:t>
            </a:r>
            <a:r>
              <a:rPr lang="hu-HU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Lumiotec</a:t>
            </a:r>
            <a:endParaRPr lang="hu-HU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hu-HU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P: Philips – </a:t>
            </a:r>
            <a:r>
              <a:rPr lang="hu-HU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Lumiblade</a:t>
            </a:r>
            <a:r>
              <a:rPr lang="hu-HU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hu-HU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O: Osram </a:t>
            </a:r>
            <a:r>
              <a:rPr lang="hu-HU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Orbeos</a:t>
            </a:r>
            <a:endParaRPr lang="hu-HU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hu-HU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B: </a:t>
            </a:r>
            <a:r>
              <a:rPr lang="hu-HU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Blackbody</a:t>
            </a:r>
            <a:endParaRPr lang="hu-HU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hu-HU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	</a:t>
            </a:r>
            <a:r>
              <a:rPr lang="hu-HU" sz="1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forrás: </a:t>
            </a:r>
            <a:r>
              <a:rPr lang="hu-HU" sz="12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OLED-info</a:t>
            </a:r>
            <a:endParaRPr lang="hu-HU" sz="12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hu-HU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Az első lámpák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4857750" cy="5446365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Legelső: 2008, Osram – </a:t>
            </a:r>
            <a:r>
              <a:rPr lang="hu-HU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Ingo</a:t>
            </a:r>
            <a:r>
              <a:rPr lang="hu-H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Maurer design, 10 panel, 25000 €  (</a:t>
            </a:r>
            <a:r>
              <a:rPr lang="hu-HU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össz</a:t>
            </a:r>
            <a:r>
              <a:rPr lang="hu-H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25 db)</a:t>
            </a:r>
          </a:p>
          <a:p>
            <a:pPr eaLnBrk="1" hangingPunct="1">
              <a:defRPr/>
            </a:pPr>
            <a:r>
              <a:rPr lang="hu-H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Legolcsóbb: </a:t>
            </a:r>
            <a:r>
              <a:rPr lang="hu-HU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Lumiotec</a:t>
            </a:r>
            <a:r>
              <a:rPr lang="hu-H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u-HU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Hanger</a:t>
            </a:r>
            <a:r>
              <a:rPr lang="hu-H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1 panel,  450$</a:t>
            </a:r>
          </a:p>
          <a:p>
            <a:pPr eaLnBrk="1" hangingPunct="1">
              <a:defRPr/>
            </a:pPr>
            <a:r>
              <a:rPr lang="hu-H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Sok cég, sok típus, </a:t>
            </a:r>
            <a:br>
              <a:rPr lang="hu-H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hu-H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ár: 500 – 10000 €</a:t>
            </a:r>
          </a:p>
          <a:p>
            <a:pPr eaLnBrk="1" hangingPunct="1">
              <a:defRPr/>
            </a:pPr>
            <a:r>
              <a:rPr lang="hu-H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Legszebb:  ?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LED konferencia 2013</a:t>
            </a:r>
          </a:p>
        </p:txBody>
      </p:sp>
      <p:pic>
        <p:nvPicPr>
          <p:cNvPr id="7173" name="Kép 4" descr="osram1-ingo-maur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2000250"/>
            <a:ext cx="23860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Kép 5" descr="OSRAM_PirOLED2-2.jpg"/>
          <p:cNvPicPr>
            <a:picLocks noChangeAspect="1"/>
          </p:cNvPicPr>
          <p:nvPr/>
        </p:nvPicPr>
        <p:blipFill>
          <a:blip r:embed="rId3"/>
          <a:srcRect l="27779" r="24074"/>
          <a:stretch>
            <a:fillRect/>
          </a:stretch>
        </p:blipFill>
        <p:spPr bwMode="auto">
          <a:xfrm>
            <a:off x="7215188" y="1571625"/>
            <a:ext cx="17859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Kép 7" descr="Edge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4000500"/>
            <a:ext cx="238283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Kép 8" descr="comme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0" y="4857750"/>
            <a:ext cx="25669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Kép 9" descr="18b-függő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485775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Árak</a:t>
            </a:r>
          </a:p>
        </p:txBody>
      </p:sp>
      <p:pic>
        <p:nvPicPr>
          <p:cNvPr id="20483" name="Tartalom helye 6" descr="árarányok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786063"/>
            <a:ext cx="8061325" cy="2690812"/>
          </a:xfr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>
              <a:latin typeface="Comic Sans MS" panose="030F0702030302020204" pitchFamily="66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57188" y="1473574"/>
            <a:ext cx="84296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Felülettel </a:t>
            </a:r>
            <a:r>
              <a:rPr lang="hu-H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/>
              </a:rPr>
              <a:t> teljesítménnyel arányos  ($/m</a:t>
            </a:r>
            <a:r>
              <a:rPr lang="hu-HU" sz="2000" b="1" baseline="30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/>
              </a:rPr>
              <a:t>2</a:t>
            </a:r>
            <a:r>
              <a:rPr lang="hu-H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/>
              </a:rPr>
              <a:t> vagy $/</a:t>
            </a:r>
            <a:r>
              <a:rPr lang="hu-HU" sz="2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/>
              </a:rPr>
              <a:t>klm</a:t>
            </a:r>
            <a:r>
              <a:rPr lang="hu-H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/>
              </a:rPr>
              <a:t>)</a:t>
            </a:r>
          </a:p>
          <a:p>
            <a:pPr>
              <a:defRPr/>
            </a:pPr>
            <a:r>
              <a:rPr lang="hu-H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/>
              </a:rPr>
              <a:t>		átlagos kisugárzott felületi fényáram: 10 </a:t>
            </a:r>
            <a:r>
              <a:rPr lang="hu-HU" sz="2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/>
              </a:rPr>
              <a:t>klm</a:t>
            </a:r>
            <a:r>
              <a:rPr lang="hu-H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/>
              </a:rPr>
              <a:t>/ m</a:t>
            </a:r>
            <a:r>
              <a:rPr lang="hu-HU" sz="2000" b="1" baseline="30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/>
              </a:rPr>
              <a:t>2</a:t>
            </a:r>
            <a:r>
              <a:rPr lang="hu-H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/>
              </a:rPr>
              <a:t> </a:t>
            </a:r>
          </a:p>
          <a:p>
            <a:pPr>
              <a:defRPr/>
            </a:pPr>
            <a:r>
              <a:rPr lang="hu-H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/>
              </a:rPr>
              <a:t>Jelenlegi termékeknél még irreális árak  (300 – 1200 $/dm</a:t>
            </a:r>
            <a:r>
              <a:rPr lang="hu-HU" sz="2000" b="1" baseline="30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/>
              </a:rPr>
              <a:t>2</a:t>
            </a:r>
            <a:r>
              <a:rPr lang="hu-H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/>
              </a:rPr>
              <a:t> )</a:t>
            </a:r>
          </a:p>
          <a:p>
            <a:pPr>
              <a:defRPr/>
            </a:pPr>
            <a:r>
              <a:rPr lang="hu-H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/>
              </a:rPr>
              <a:t> </a:t>
            </a:r>
            <a:endParaRPr lang="hu-HU" sz="2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57188" y="5715000"/>
            <a:ext cx="85010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DOE prognózis az árakra a sorozatgyártás megindulása után</a:t>
            </a:r>
          </a:p>
        </p:txBody>
      </p:sp>
      <p:pic>
        <p:nvPicPr>
          <p:cNvPr id="20487" name="Picture 5" descr="lámpa-osram-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0475" y="0"/>
            <a:ext cx="15335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210</Words>
  <Application>Microsoft Office PowerPoint</Application>
  <PresentationFormat>Diavetítés a képernyőre (4:3 oldalarány)</PresentationFormat>
  <Paragraphs>65</Paragraphs>
  <Slides>12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4" baseType="lpstr">
      <vt:lpstr>Office-téma</vt:lpstr>
      <vt:lpstr>Image</vt:lpstr>
      <vt:lpstr>Polimer elektronika</vt:lpstr>
      <vt:lpstr>Lehetséges alkalmazások</vt:lpstr>
      <vt:lpstr>Az OLED lámpák konstrukciója</vt:lpstr>
      <vt:lpstr>A fénykeltés mechanizmusa</vt:lpstr>
      <vt:lpstr>Sávszerkezet</vt:lpstr>
      <vt:lpstr>Technológia</vt:lpstr>
      <vt:lpstr>Az első panelek</vt:lpstr>
      <vt:lpstr>Az első lámpák</vt:lpstr>
      <vt:lpstr>Árak</vt:lpstr>
      <vt:lpstr>Alkalmazási példák</vt:lpstr>
      <vt:lpstr>PowerPoint bemutató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Bemutató minta</dc:title>
  <dc:creator>Groller</dc:creator>
  <cp:lastModifiedBy>Gröller György</cp:lastModifiedBy>
  <cp:revision>18</cp:revision>
  <cp:lastPrinted>2014-11-04T09:45:09Z</cp:lastPrinted>
  <dcterms:created xsi:type="dcterms:W3CDTF">2012-09-02T11:59:04Z</dcterms:created>
  <dcterms:modified xsi:type="dcterms:W3CDTF">2014-11-04T10:02:31Z</dcterms:modified>
</cp:coreProperties>
</file>